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0"/>
  </p:notesMasterIdLst>
  <p:sldIdLst>
    <p:sldId id="256" r:id="rId2"/>
    <p:sldId id="375" r:id="rId3"/>
    <p:sldId id="445" r:id="rId4"/>
    <p:sldId id="431" r:id="rId5"/>
    <p:sldId id="432" r:id="rId6"/>
    <p:sldId id="433" r:id="rId7"/>
    <p:sldId id="434" r:id="rId8"/>
    <p:sldId id="435" r:id="rId9"/>
    <p:sldId id="436" r:id="rId10"/>
    <p:sldId id="437" r:id="rId11"/>
    <p:sldId id="438" r:id="rId12"/>
    <p:sldId id="439" r:id="rId13"/>
    <p:sldId id="440" r:id="rId14"/>
    <p:sldId id="441" r:id="rId15"/>
    <p:sldId id="442" r:id="rId16"/>
    <p:sldId id="443" r:id="rId17"/>
    <p:sldId id="444" r:id="rId18"/>
    <p:sldId id="271" r:id="rId19"/>
    <p:sldId id="272" r:id="rId20"/>
    <p:sldId id="379" r:id="rId21"/>
    <p:sldId id="446" r:id="rId22"/>
    <p:sldId id="276" r:id="rId23"/>
    <p:sldId id="274" r:id="rId24"/>
    <p:sldId id="277" r:id="rId25"/>
    <p:sldId id="278" r:id="rId26"/>
    <p:sldId id="279" r:id="rId27"/>
    <p:sldId id="280" r:id="rId28"/>
    <p:sldId id="281" r:id="rId29"/>
    <p:sldId id="447" r:id="rId30"/>
    <p:sldId id="282" r:id="rId31"/>
    <p:sldId id="283" r:id="rId32"/>
    <p:sldId id="284" r:id="rId33"/>
    <p:sldId id="285" r:id="rId34"/>
    <p:sldId id="449" r:id="rId35"/>
    <p:sldId id="448" r:id="rId36"/>
    <p:sldId id="380" r:id="rId37"/>
    <p:sldId id="287" r:id="rId38"/>
    <p:sldId id="381" r:id="rId39"/>
    <p:sldId id="289" r:id="rId40"/>
    <p:sldId id="288" r:id="rId41"/>
    <p:sldId id="450" r:id="rId42"/>
    <p:sldId id="294" r:id="rId43"/>
    <p:sldId id="451" r:id="rId44"/>
    <p:sldId id="452" r:id="rId45"/>
    <p:sldId id="295" r:id="rId46"/>
    <p:sldId id="296" r:id="rId47"/>
    <p:sldId id="454" r:id="rId48"/>
    <p:sldId id="455" r:id="rId49"/>
    <p:sldId id="498" r:id="rId50"/>
    <p:sldId id="456" r:id="rId51"/>
    <p:sldId id="503" r:id="rId52"/>
    <p:sldId id="504" r:id="rId53"/>
    <p:sldId id="457" r:id="rId54"/>
    <p:sldId id="453" r:id="rId55"/>
    <p:sldId id="462" r:id="rId56"/>
    <p:sldId id="463" r:id="rId57"/>
    <p:sldId id="510" r:id="rId58"/>
    <p:sldId id="464" r:id="rId59"/>
    <p:sldId id="465" r:id="rId60"/>
    <p:sldId id="466" r:id="rId61"/>
    <p:sldId id="467" r:id="rId62"/>
    <p:sldId id="468" r:id="rId63"/>
    <p:sldId id="469" r:id="rId64"/>
    <p:sldId id="458" r:id="rId65"/>
    <p:sldId id="459" r:id="rId66"/>
    <p:sldId id="460" r:id="rId67"/>
    <p:sldId id="461" r:id="rId68"/>
    <p:sldId id="473" r:id="rId69"/>
    <p:sldId id="474" r:id="rId70"/>
    <p:sldId id="475" r:id="rId71"/>
    <p:sldId id="477" r:id="rId72"/>
    <p:sldId id="478" r:id="rId73"/>
    <p:sldId id="479" r:id="rId74"/>
    <p:sldId id="480" r:id="rId75"/>
    <p:sldId id="481" r:id="rId76"/>
    <p:sldId id="482" r:id="rId77"/>
    <p:sldId id="483" r:id="rId78"/>
    <p:sldId id="485" r:id="rId79"/>
    <p:sldId id="486" r:id="rId80"/>
    <p:sldId id="487" r:id="rId81"/>
    <p:sldId id="488" r:id="rId82"/>
    <p:sldId id="489" r:id="rId83"/>
    <p:sldId id="493" r:id="rId84"/>
    <p:sldId id="494" r:id="rId85"/>
    <p:sldId id="495" r:id="rId86"/>
    <p:sldId id="496" r:id="rId87"/>
    <p:sldId id="492" r:id="rId88"/>
    <p:sldId id="497" r:id="rId89"/>
    <p:sldId id="491" r:id="rId90"/>
    <p:sldId id="499" r:id="rId91"/>
    <p:sldId id="500" r:id="rId92"/>
    <p:sldId id="501" r:id="rId93"/>
    <p:sldId id="506" r:id="rId94"/>
    <p:sldId id="502" r:id="rId95"/>
    <p:sldId id="409" r:id="rId96"/>
    <p:sldId id="507" r:id="rId97"/>
    <p:sldId id="411" r:id="rId98"/>
    <p:sldId id="508" r:id="rId99"/>
    <p:sldId id="410" r:id="rId100"/>
    <p:sldId id="509" r:id="rId101"/>
    <p:sldId id="420" r:id="rId102"/>
    <p:sldId id="307" r:id="rId103"/>
    <p:sldId id="308" r:id="rId104"/>
    <p:sldId id="309" r:id="rId105"/>
    <p:sldId id="310" r:id="rId106"/>
    <p:sldId id="311" r:id="rId107"/>
    <p:sldId id="312" r:id="rId108"/>
    <p:sldId id="313" r:id="rId109"/>
    <p:sldId id="425" r:id="rId110"/>
    <p:sldId id="426" r:id="rId111"/>
    <p:sldId id="314" r:id="rId112"/>
    <p:sldId id="315" r:id="rId113"/>
    <p:sldId id="372" r:id="rId114"/>
    <p:sldId id="316" r:id="rId115"/>
    <p:sldId id="317" r:id="rId116"/>
    <p:sldId id="318" r:id="rId117"/>
    <p:sldId id="319" r:id="rId118"/>
    <p:sldId id="320" r:id="rId119"/>
    <p:sldId id="321" r:id="rId120"/>
    <p:sldId id="322" r:id="rId121"/>
    <p:sldId id="323" r:id="rId122"/>
    <p:sldId id="324" r:id="rId123"/>
    <p:sldId id="325" r:id="rId124"/>
    <p:sldId id="327" r:id="rId125"/>
    <p:sldId id="326" r:id="rId126"/>
    <p:sldId id="329" r:id="rId127"/>
    <p:sldId id="330" r:id="rId128"/>
    <p:sldId id="331" r:id="rId129"/>
    <p:sldId id="332" r:id="rId130"/>
    <p:sldId id="333" r:id="rId131"/>
    <p:sldId id="336" r:id="rId132"/>
    <p:sldId id="422" r:id="rId133"/>
    <p:sldId id="421" r:id="rId134"/>
    <p:sldId id="334" r:id="rId135"/>
    <p:sldId id="335" r:id="rId136"/>
    <p:sldId id="337" r:id="rId137"/>
    <p:sldId id="338" r:id="rId138"/>
    <p:sldId id="424" r:id="rId139"/>
    <p:sldId id="423" r:id="rId140"/>
    <p:sldId id="373" r:id="rId141"/>
    <p:sldId id="340" r:id="rId142"/>
    <p:sldId id="339" r:id="rId143"/>
    <p:sldId id="341" r:id="rId144"/>
    <p:sldId id="342" r:id="rId145"/>
    <p:sldId id="343" r:id="rId146"/>
    <p:sldId id="344" r:id="rId147"/>
    <p:sldId id="345" r:id="rId148"/>
    <p:sldId id="346" r:id="rId149"/>
    <p:sldId id="347" r:id="rId150"/>
    <p:sldId id="348" r:id="rId151"/>
    <p:sldId id="349" r:id="rId152"/>
    <p:sldId id="350" r:id="rId153"/>
    <p:sldId id="352" r:id="rId154"/>
    <p:sldId id="353" r:id="rId155"/>
    <p:sldId id="356" r:id="rId156"/>
    <p:sldId id="358" r:id="rId157"/>
    <p:sldId id="357" r:id="rId158"/>
    <p:sldId id="359" r:id="rId1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80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57" y="3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73.wmf"/><Relationship Id="rId1" Type="http://schemas.openxmlformats.org/officeDocument/2006/relationships/image" Target="../media/image72.wmf"/><Relationship Id="rId6" Type="http://schemas.openxmlformats.org/officeDocument/2006/relationships/image" Target="../media/image77.wmf"/><Relationship Id="rId5" Type="http://schemas.openxmlformats.org/officeDocument/2006/relationships/image" Target="../media/image76.wmf"/><Relationship Id="rId4" Type="http://schemas.openxmlformats.org/officeDocument/2006/relationships/image" Target="../media/image7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86.wmf"/><Relationship Id="rId18" Type="http://schemas.openxmlformats.org/officeDocument/2006/relationships/image" Target="../media/image91.wmf"/><Relationship Id="rId3" Type="http://schemas.openxmlformats.org/officeDocument/2006/relationships/image" Target="../media/image27.wmf"/><Relationship Id="rId21" Type="http://schemas.openxmlformats.org/officeDocument/2006/relationships/image" Target="../media/image94.wmf"/><Relationship Id="rId7" Type="http://schemas.openxmlformats.org/officeDocument/2006/relationships/image" Target="../media/image80.wmf"/><Relationship Id="rId12" Type="http://schemas.openxmlformats.org/officeDocument/2006/relationships/image" Target="../media/image85.wmf"/><Relationship Id="rId17" Type="http://schemas.openxmlformats.org/officeDocument/2006/relationships/image" Target="../media/image90.wmf"/><Relationship Id="rId2" Type="http://schemas.openxmlformats.org/officeDocument/2006/relationships/image" Target="../media/image26.wmf"/><Relationship Id="rId16" Type="http://schemas.openxmlformats.org/officeDocument/2006/relationships/image" Target="../media/image89.wmf"/><Relationship Id="rId20" Type="http://schemas.openxmlformats.org/officeDocument/2006/relationships/image" Target="../media/image93.wmf"/><Relationship Id="rId1" Type="http://schemas.openxmlformats.org/officeDocument/2006/relationships/image" Target="../media/image73.wmf"/><Relationship Id="rId6" Type="http://schemas.openxmlformats.org/officeDocument/2006/relationships/image" Target="../media/image79.wmf"/><Relationship Id="rId11" Type="http://schemas.openxmlformats.org/officeDocument/2006/relationships/image" Target="../media/image84.wmf"/><Relationship Id="rId5" Type="http://schemas.openxmlformats.org/officeDocument/2006/relationships/image" Target="../media/image55.wmf"/><Relationship Id="rId15" Type="http://schemas.openxmlformats.org/officeDocument/2006/relationships/image" Target="../media/image88.wmf"/><Relationship Id="rId10" Type="http://schemas.openxmlformats.org/officeDocument/2006/relationships/image" Target="../media/image83.wmf"/><Relationship Id="rId19" Type="http://schemas.openxmlformats.org/officeDocument/2006/relationships/image" Target="../media/image92.wmf"/><Relationship Id="rId4" Type="http://schemas.openxmlformats.org/officeDocument/2006/relationships/image" Target="../media/image57.wmf"/><Relationship Id="rId9" Type="http://schemas.openxmlformats.org/officeDocument/2006/relationships/image" Target="../media/image82.wmf"/><Relationship Id="rId14" Type="http://schemas.openxmlformats.org/officeDocument/2006/relationships/image" Target="../media/image87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6.wmf"/><Relationship Id="rId1" Type="http://schemas.openxmlformats.org/officeDocument/2006/relationships/image" Target="../media/image95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wmf"/><Relationship Id="rId3" Type="http://schemas.openxmlformats.org/officeDocument/2006/relationships/image" Target="../media/image99.wmf"/><Relationship Id="rId7" Type="http://schemas.openxmlformats.org/officeDocument/2006/relationships/image" Target="../media/image103.wmf"/><Relationship Id="rId12" Type="http://schemas.openxmlformats.org/officeDocument/2006/relationships/image" Target="../media/image108.wmf"/><Relationship Id="rId2" Type="http://schemas.openxmlformats.org/officeDocument/2006/relationships/image" Target="../media/image98.wmf"/><Relationship Id="rId1" Type="http://schemas.openxmlformats.org/officeDocument/2006/relationships/image" Target="../media/image97.wmf"/><Relationship Id="rId6" Type="http://schemas.openxmlformats.org/officeDocument/2006/relationships/image" Target="../media/image102.wmf"/><Relationship Id="rId11" Type="http://schemas.openxmlformats.org/officeDocument/2006/relationships/image" Target="../media/image107.wmf"/><Relationship Id="rId5" Type="http://schemas.openxmlformats.org/officeDocument/2006/relationships/image" Target="../media/image101.wmf"/><Relationship Id="rId10" Type="http://schemas.openxmlformats.org/officeDocument/2006/relationships/image" Target="../media/image106.wmf"/><Relationship Id="rId4" Type="http://schemas.openxmlformats.org/officeDocument/2006/relationships/image" Target="../media/image100.wmf"/><Relationship Id="rId9" Type="http://schemas.openxmlformats.org/officeDocument/2006/relationships/image" Target="../media/image105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90.wmf"/><Relationship Id="rId13" Type="http://schemas.openxmlformats.org/officeDocument/2006/relationships/image" Target="../media/image109.wmf"/><Relationship Id="rId18" Type="http://schemas.openxmlformats.org/officeDocument/2006/relationships/image" Target="../media/image114.wmf"/><Relationship Id="rId3" Type="http://schemas.openxmlformats.org/officeDocument/2006/relationships/image" Target="../media/image57.wmf"/><Relationship Id="rId21" Type="http://schemas.openxmlformats.org/officeDocument/2006/relationships/image" Target="../media/image117.wmf"/><Relationship Id="rId7" Type="http://schemas.openxmlformats.org/officeDocument/2006/relationships/image" Target="../media/image89.wmf"/><Relationship Id="rId12" Type="http://schemas.openxmlformats.org/officeDocument/2006/relationships/image" Target="../media/image94.wmf"/><Relationship Id="rId17" Type="http://schemas.openxmlformats.org/officeDocument/2006/relationships/image" Target="../media/image113.wmf"/><Relationship Id="rId2" Type="http://schemas.openxmlformats.org/officeDocument/2006/relationships/image" Target="../media/image27.wmf"/><Relationship Id="rId16" Type="http://schemas.openxmlformats.org/officeDocument/2006/relationships/image" Target="../media/image112.wmf"/><Relationship Id="rId20" Type="http://schemas.openxmlformats.org/officeDocument/2006/relationships/image" Target="../media/image116.wmf"/><Relationship Id="rId1" Type="http://schemas.openxmlformats.org/officeDocument/2006/relationships/image" Target="../media/image26.wmf"/><Relationship Id="rId6" Type="http://schemas.openxmlformats.org/officeDocument/2006/relationships/image" Target="../media/image81.wmf"/><Relationship Id="rId11" Type="http://schemas.openxmlformats.org/officeDocument/2006/relationships/image" Target="../media/image93.wmf"/><Relationship Id="rId5" Type="http://schemas.openxmlformats.org/officeDocument/2006/relationships/image" Target="../media/image88.wmf"/><Relationship Id="rId15" Type="http://schemas.openxmlformats.org/officeDocument/2006/relationships/image" Target="../media/image111.wmf"/><Relationship Id="rId10" Type="http://schemas.openxmlformats.org/officeDocument/2006/relationships/image" Target="../media/image92.wmf"/><Relationship Id="rId19" Type="http://schemas.openxmlformats.org/officeDocument/2006/relationships/image" Target="../media/image115.wmf"/><Relationship Id="rId4" Type="http://schemas.openxmlformats.org/officeDocument/2006/relationships/image" Target="../media/image79.wmf"/><Relationship Id="rId9" Type="http://schemas.openxmlformats.org/officeDocument/2006/relationships/image" Target="../media/image91.wmf"/><Relationship Id="rId14" Type="http://schemas.openxmlformats.org/officeDocument/2006/relationships/image" Target="../media/image110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wmf"/><Relationship Id="rId13" Type="http://schemas.openxmlformats.org/officeDocument/2006/relationships/image" Target="../media/image130.wmf"/><Relationship Id="rId3" Type="http://schemas.openxmlformats.org/officeDocument/2006/relationships/image" Target="../media/image120.wmf"/><Relationship Id="rId7" Type="http://schemas.openxmlformats.org/officeDocument/2006/relationships/image" Target="../media/image124.wmf"/><Relationship Id="rId12" Type="http://schemas.openxmlformats.org/officeDocument/2006/relationships/image" Target="../media/image129.wmf"/><Relationship Id="rId2" Type="http://schemas.openxmlformats.org/officeDocument/2006/relationships/image" Target="../media/image119.wmf"/><Relationship Id="rId1" Type="http://schemas.openxmlformats.org/officeDocument/2006/relationships/image" Target="../media/image118.wmf"/><Relationship Id="rId6" Type="http://schemas.openxmlformats.org/officeDocument/2006/relationships/image" Target="../media/image123.wmf"/><Relationship Id="rId11" Type="http://schemas.openxmlformats.org/officeDocument/2006/relationships/image" Target="../media/image128.wmf"/><Relationship Id="rId5" Type="http://schemas.openxmlformats.org/officeDocument/2006/relationships/image" Target="../media/image122.wmf"/><Relationship Id="rId10" Type="http://schemas.openxmlformats.org/officeDocument/2006/relationships/image" Target="../media/image127.wmf"/><Relationship Id="rId4" Type="http://schemas.openxmlformats.org/officeDocument/2006/relationships/image" Target="../media/image121.wmf"/><Relationship Id="rId9" Type="http://schemas.openxmlformats.org/officeDocument/2006/relationships/image" Target="../media/image126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wmf"/><Relationship Id="rId3" Type="http://schemas.openxmlformats.org/officeDocument/2006/relationships/image" Target="../media/image133.wmf"/><Relationship Id="rId7" Type="http://schemas.openxmlformats.org/officeDocument/2006/relationships/image" Target="../media/image137.wmf"/><Relationship Id="rId2" Type="http://schemas.openxmlformats.org/officeDocument/2006/relationships/image" Target="../media/image132.wmf"/><Relationship Id="rId1" Type="http://schemas.openxmlformats.org/officeDocument/2006/relationships/image" Target="../media/image131.wmf"/><Relationship Id="rId6" Type="http://schemas.openxmlformats.org/officeDocument/2006/relationships/image" Target="../media/image136.wmf"/><Relationship Id="rId5" Type="http://schemas.openxmlformats.org/officeDocument/2006/relationships/image" Target="../media/image135.wmf"/><Relationship Id="rId4" Type="http://schemas.openxmlformats.org/officeDocument/2006/relationships/image" Target="../media/image13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93.wmf"/><Relationship Id="rId18" Type="http://schemas.openxmlformats.org/officeDocument/2006/relationships/image" Target="../media/image151.wmf"/><Relationship Id="rId3" Type="http://schemas.openxmlformats.org/officeDocument/2006/relationships/image" Target="../media/image26.wmf"/><Relationship Id="rId21" Type="http://schemas.openxmlformats.org/officeDocument/2006/relationships/image" Target="../media/image154.wmf"/><Relationship Id="rId7" Type="http://schemas.openxmlformats.org/officeDocument/2006/relationships/image" Target="../media/image88.wmf"/><Relationship Id="rId12" Type="http://schemas.openxmlformats.org/officeDocument/2006/relationships/image" Target="../media/image92.wmf"/><Relationship Id="rId17" Type="http://schemas.openxmlformats.org/officeDocument/2006/relationships/image" Target="../media/image150.wmf"/><Relationship Id="rId25" Type="http://schemas.openxmlformats.org/officeDocument/2006/relationships/image" Target="../media/image158.wmf"/><Relationship Id="rId2" Type="http://schemas.openxmlformats.org/officeDocument/2006/relationships/image" Target="../media/image73.wmf"/><Relationship Id="rId16" Type="http://schemas.openxmlformats.org/officeDocument/2006/relationships/image" Target="../media/image149.wmf"/><Relationship Id="rId20" Type="http://schemas.openxmlformats.org/officeDocument/2006/relationships/image" Target="../media/image153.wmf"/><Relationship Id="rId1" Type="http://schemas.openxmlformats.org/officeDocument/2006/relationships/image" Target="../media/image147.wmf"/><Relationship Id="rId6" Type="http://schemas.openxmlformats.org/officeDocument/2006/relationships/image" Target="../media/image79.wmf"/><Relationship Id="rId11" Type="http://schemas.openxmlformats.org/officeDocument/2006/relationships/image" Target="../media/image91.wmf"/><Relationship Id="rId24" Type="http://schemas.openxmlformats.org/officeDocument/2006/relationships/image" Target="../media/image157.wmf"/><Relationship Id="rId5" Type="http://schemas.openxmlformats.org/officeDocument/2006/relationships/image" Target="../media/image57.wmf"/><Relationship Id="rId15" Type="http://schemas.openxmlformats.org/officeDocument/2006/relationships/image" Target="../media/image148.wmf"/><Relationship Id="rId23" Type="http://schemas.openxmlformats.org/officeDocument/2006/relationships/image" Target="../media/image156.wmf"/><Relationship Id="rId10" Type="http://schemas.openxmlformats.org/officeDocument/2006/relationships/image" Target="../media/image90.wmf"/><Relationship Id="rId19" Type="http://schemas.openxmlformats.org/officeDocument/2006/relationships/image" Target="../media/image152.wmf"/><Relationship Id="rId4" Type="http://schemas.openxmlformats.org/officeDocument/2006/relationships/image" Target="../media/image27.wmf"/><Relationship Id="rId9" Type="http://schemas.openxmlformats.org/officeDocument/2006/relationships/image" Target="../media/image89.wmf"/><Relationship Id="rId14" Type="http://schemas.openxmlformats.org/officeDocument/2006/relationships/image" Target="../media/image94.wmf"/><Relationship Id="rId22" Type="http://schemas.openxmlformats.org/officeDocument/2006/relationships/image" Target="../media/image155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wmf"/><Relationship Id="rId3" Type="http://schemas.openxmlformats.org/officeDocument/2006/relationships/image" Target="../media/image160.wmf"/><Relationship Id="rId7" Type="http://schemas.openxmlformats.org/officeDocument/2006/relationships/image" Target="../media/image163.wmf"/><Relationship Id="rId2" Type="http://schemas.openxmlformats.org/officeDocument/2006/relationships/image" Target="../media/image121.wmf"/><Relationship Id="rId1" Type="http://schemas.openxmlformats.org/officeDocument/2006/relationships/image" Target="../media/image159.wmf"/><Relationship Id="rId6" Type="http://schemas.openxmlformats.org/officeDocument/2006/relationships/image" Target="../media/image154.wmf"/><Relationship Id="rId5" Type="http://schemas.openxmlformats.org/officeDocument/2006/relationships/image" Target="../media/image162.wmf"/><Relationship Id="rId10" Type="http://schemas.openxmlformats.org/officeDocument/2006/relationships/image" Target="../media/image166.wmf"/><Relationship Id="rId4" Type="http://schemas.openxmlformats.org/officeDocument/2006/relationships/image" Target="../media/image161.wmf"/><Relationship Id="rId9" Type="http://schemas.openxmlformats.org/officeDocument/2006/relationships/image" Target="../media/image165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wmf"/><Relationship Id="rId2" Type="http://schemas.openxmlformats.org/officeDocument/2006/relationships/image" Target="../media/image168.wmf"/><Relationship Id="rId1" Type="http://schemas.openxmlformats.org/officeDocument/2006/relationships/image" Target="../media/image154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wmf"/><Relationship Id="rId3" Type="http://schemas.openxmlformats.org/officeDocument/2006/relationships/image" Target="../media/image173.wmf"/><Relationship Id="rId7" Type="http://schemas.openxmlformats.org/officeDocument/2006/relationships/image" Target="../media/image177.wmf"/><Relationship Id="rId2" Type="http://schemas.openxmlformats.org/officeDocument/2006/relationships/image" Target="../media/image172.wmf"/><Relationship Id="rId1" Type="http://schemas.openxmlformats.org/officeDocument/2006/relationships/image" Target="../media/image154.wmf"/><Relationship Id="rId6" Type="http://schemas.openxmlformats.org/officeDocument/2006/relationships/image" Target="../media/image176.wmf"/><Relationship Id="rId5" Type="http://schemas.openxmlformats.org/officeDocument/2006/relationships/image" Target="../media/image175.wmf"/><Relationship Id="rId4" Type="http://schemas.openxmlformats.org/officeDocument/2006/relationships/image" Target="../media/image174.wmf"/><Relationship Id="rId9" Type="http://schemas.openxmlformats.org/officeDocument/2006/relationships/image" Target="../media/image179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4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wmf"/><Relationship Id="rId2" Type="http://schemas.openxmlformats.org/officeDocument/2006/relationships/image" Target="../media/image154.wmf"/><Relationship Id="rId1" Type="http://schemas.openxmlformats.org/officeDocument/2006/relationships/image" Target="../media/image172.wmf"/></Relationships>
</file>

<file path=ppt/drawings/_rels/vmlDrawing2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wmf"/><Relationship Id="rId13" Type="http://schemas.openxmlformats.org/officeDocument/2006/relationships/image" Target="../media/image189.wmf"/><Relationship Id="rId18" Type="http://schemas.openxmlformats.org/officeDocument/2006/relationships/image" Target="../media/image151.wmf"/><Relationship Id="rId26" Type="http://schemas.openxmlformats.org/officeDocument/2006/relationships/image" Target="../media/image199.wmf"/><Relationship Id="rId39" Type="http://schemas.openxmlformats.org/officeDocument/2006/relationships/image" Target="../media/image212.wmf"/><Relationship Id="rId3" Type="http://schemas.openxmlformats.org/officeDocument/2006/relationships/image" Target="../media/image26.wmf"/><Relationship Id="rId21" Type="http://schemas.openxmlformats.org/officeDocument/2006/relationships/image" Target="../media/image194.wmf"/><Relationship Id="rId34" Type="http://schemas.openxmlformats.org/officeDocument/2006/relationships/image" Target="../media/image207.wmf"/><Relationship Id="rId42" Type="http://schemas.openxmlformats.org/officeDocument/2006/relationships/image" Target="../media/image215.wmf"/><Relationship Id="rId7" Type="http://schemas.openxmlformats.org/officeDocument/2006/relationships/image" Target="../media/image183.wmf"/><Relationship Id="rId12" Type="http://schemas.openxmlformats.org/officeDocument/2006/relationships/image" Target="../media/image188.wmf"/><Relationship Id="rId17" Type="http://schemas.openxmlformats.org/officeDocument/2006/relationships/image" Target="../media/image192.wmf"/><Relationship Id="rId25" Type="http://schemas.openxmlformats.org/officeDocument/2006/relationships/image" Target="../media/image198.wmf"/><Relationship Id="rId33" Type="http://schemas.openxmlformats.org/officeDocument/2006/relationships/image" Target="../media/image206.wmf"/><Relationship Id="rId38" Type="http://schemas.openxmlformats.org/officeDocument/2006/relationships/image" Target="../media/image211.wmf"/><Relationship Id="rId2" Type="http://schemas.openxmlformats.org/officeDocument/2006/relationships/image" Target="../media/image73.wmf"/><Relationship Id="rId16" Type="http://schemas.openxmlformats.org/officeDocument/2006/relationships/image" Target="../media/image149.wmf"/><Relationship Id="rId20" Type="http://schemas.openxmlformats.org/officeDocument/2006/relationships/image" Target="../media/image153.wmf"/><Relationship Id="rId29" Type="http://schemas.openxmlformats.org/officeDocument/2006/relationships/image" Target="../media/image202.wmf"/><Relationship Id="rId41" Type="http://schemas.openxmlformats.org/officeDocument/2006/relationships/image" Target="../media/image214.wmf"/><Relationship Id="rId1" Type="http://schemas.openxmlformats.org/officeDocument/2006/relationships/image" Target="../media/image181.wmf"/><Relationship Id="rId6" Type="http://schemas.openxmlformats.org/officeDocument/2006/relationships/image" Target="../media/image182.wmf"/><Relationship Id="rId11" Type="http://schemas.openxmlformats.org/officeDocument/2006/relationships/image" Target="../media/image187.wmf"/><Relationship Id="rId24" Type="http://schemas.openxmlformats.org/officeDocument/2006/relationships/image" Target="../media/image197.wmf"/><Relationship Id="rId32" Type="http://schemas.openxmlformats.org/officeDocument/2006/relationships/image" Target="../media/image205.wmf"/><Relationship Id="rId37" Type="http://schemas.openxmlformats.org/officeDocument/2006/relationships/image" Target="../media/image210.wmf"/><Relationship Id="rId40" Type="http://schemas.openxmlformats.org/officeDocument/2006/relationships/image" Target="../media/image213.wmf"/><Relationship Id="rId5" Type="http://schemas.openxmlformats.org/officeDocument/2006/relationships/image" Target="../media/image57.wmf"/><Relationship Id="rId15" Type="http://schemas.openxmlformats.org/officeDocument/2006/relationships/image" Target="../media/image191.wmf"/><Relationship Id="rId23" Type="http://schemas.openxmlformats.org/officeDocument/2006/relationships/image" Target="../media/image196.wmf"/><Relationship Id="rId28" Type="http://schemas.openxmlformats.org/officeDocument/2006/relationships/image" Target="../media/image201.wmf"/><Relationship Id="rId36" Type="http://schemas.openxmlformats.org/officeDocument/2006/relationships/image" Target="../media/image209.wmf"/><Relationship Id="rId10" Type="http://schemas.openxmlformats.org/officeDocument/2006/relationships/image" Target="../media/image186.wmf"/><Relationship Id="rId19" Type="http://schemas.openxmlformats.org/officeDocument/2006/relationships/image" Target="../media/image193.wmf"/><Relationship Id="rId31" Type="http://schemas.openxmlformats.org/officeDocument/2006/relationships/image" Target="../media/image204.wmf"/><Relationship Id="rId4" Type="http://schemas.openxmlformats.org/officeDocument/2006/relationships/image" Target="../media/image27.wmf"/><Relationship Id="rId9" Type="http://schemas.openxmlformats.org/officeDocument/2006/relationships/image" Target="../media/image185.wmf"/><Relationship Id="rId14" Type="http://schemas.openxmlformats.org/officeDocument/2006/relationships/image" Target="../media/image190.wmf"/><Relationship Id="rId22" Type="http://schemas.openxmlformats.org/officeDocument/2006/relationships/image" Target="../media/image195.wmf"/><Relationship Id="rId27" Type="http://schemas.openxmlformats.org/officeDocument/2006/relationships/image" Target="../media/image200.wmf"/><Relationship Id="rId30" Type="http://schemas.openxmlformats.org/officeDocument/2006/relationships/image" Target="../media/image203.wmf"/><Relationship Id="rId35" Type="http://schemas.openxmlformats.org/officeDocument/2006/relationships/image" Target="../media/image208.wmf"/><Relationship Id="rId43" Type="http://schemas.openxmlformats.org/officeDocument/2006/relationships/image" Target="../media/image216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7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wmf"/><Relationship Id="rId2" Type="http://schemas.openxmlformats.org/officeDocument/2006/relationships/image" Target="../media/image221.wmf"/><Relationship Id="rId1" Type="http://schemas.openxmlformats.org/officeDocument/2006/relationships/image" Target="../media/image220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wmf"/><Relationship Id="rId2" Type="http://schemas.openxmlformats.org/officeDocument/2006/relationships/image" Target="../media/image224.wmf"/><Relationship Id="rId1" Type="http://schemas.openxmlformats.org/officeDocument/2006/relationships/image" Target="../media/image223.wmf"/><Relationship Id="rId6" Type="http://schemas.openxmlformats.org/officeDocument/2006/relationships/image" Target="../media/image228.wmf"/><Relationship Id="rId5" Type="http://schemas.openxmlformats.org/officeDocument/2006/relationships/image" Target="../media/image227.wmf"/><Relationship Id="rId4" Type="http://schemas.openxmlformats.org/officeDocument/2006/relationships/image" Target="../media/image22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wmf"/><Relationship Id="rId2" Type="http://schemas.openxmlformats.org/officeDocument/2006/relationships/image" Target="../media/image230.wmf"/><Relationship Id="rId1" Type="http://schemas.openxmlformats.org/officeDocument/2006/relationships/image" Target="../media/image229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wmf"/><Relationship Id="rId2" Type="http://schemas.openxmlformats.org/officeDocument/2006/relationships/image" Target="../media/image233.wmf"/><Relationship Id="rId1" Type="http://schemas.openxmlformats.org/officeDocument/2006/relationships/image" Target="../media/image232.wmf"/><Relationship Id="rId4" Type="http://schemas.openxmlformats.org/officeDocument/2006/relationships/image" Target="../media/image235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wmf"/><Relationship Id="rId2" Type="http://schemas.openxmlformats.org/officeDocument/2006/relationships/image" Target="../media/image237.wmf"/><Relationship Id="rId1" Type="http://schemas.openxmlformats.org/officeDocument/2006/relationships/image" Target="../media/image236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wmf"/><Relationship Id="rId2" Type="http://schemas.openxmlformats.org/officeDocument/2006/relationships/image" Target="../media/image239.wmf"/><Relationship Id="rId1" Type="http://schemas.openxmlformats.org/officeDocument/2006/relationships/image" Target="../media/image238.wmf"/><Relationship Id="rId6" Type="http://schemas.openxmlformats.org/officeDocument/2006/relationships/image" Target="../media/image243.wmf"/><Relationship Id="rId5" Type="http://schemas.openxmlformats.org/officeDocument/2006/relationships/image" Target="../media/image242.wmf"/><Relationship Id="rId4" Type="http://schemas.openxmlformats.org/officeDocument/2006/relationships/image" Target="../media/image241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wmf"/><Relationship Id="rId2" Type="http://schemas.openxmlformats.org/officeDocument/2006/relationships/image" Target="../media/image245.wmf"/><Relationship Id="rId1" Type="http://schemas.openxmlformats.org/officeDocument/2006/relationships/image" Target="../media/image244.wmf"/><Relationship Id="rId5" Type="http://schemas.openxmlformats.org/officeDocument/2006/relationships/image" Target="../media/image247.wmf"/><Relationship Id="rId4" Type="http://schemas.openxmlformats.org/officeDocument/2006/relationships/image" Target="../media/image241.wmf"/></Relationships>
</file>

<file path=ppt/drawings/_rels/vmlDrawing3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wmf"/><Relationship Id="rId3" Type="http://schemas.openxmlformats.org/officeDocument/2006/relationships/image" Target="../media/image250.wmf"/><Relationship Id="rId7" Type="http://schemas.openxmlformats.org/officeDocument/2006/relationships/image" Target="../media/image253.wmf"/><Relationship Id="rId2" Type="http://schemas.openxmlformats.org/officeDocument/2006/relationships/image" Target="../media/image249.wmf"/><Relationship Id="rId1" Type="http://schemas.openxmlformats.org/officeDocument/2006/relationships/image" Target="../media/image248.wmf"/><Relationship Id="rId6" Type="http://schemas.openxmlformats.org/officeDocument/2006/relationships/image" Target="../media/image241.wmf"/><Relationship Id="rId5" Type="http://schemas.openxmlformats.org/officeDocument/2006/relationships/image" Target="../media/image252.wmf"/><Relationship Id="rId4" Type="http://schemas.openxmlformats.org/officeDocument/2006/relationships/image" Target="../media/image251.wmf"/></Relationships>
</file>

<file path=ppt/drawings/_rels/vmlDrawing3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wmf"/><Relationship Id="rId13" Type="http://schemas.openxmlformats.org/officeDocument/2006/relationships/image" Target="../media/image266.wmf"/><Relationship Id="rId3" Type="http://schemas.openxmlformats.org/officeDocument/2006/relationships/image" Target="../media/image256.wmf"/><Relationship Id="rId7" Type="http://schemas.openxmlformats.org/officeDocument/2006/relationships/image" Target="../media/image260.wmf"/><Relationship Id="rId12" Type="http://schemas.openxmlformats.org/officeDocument/2006/relationships/image" Target="../media/image265.wmf"/><Relationship Id="rId2" Type="http://schemas.openxmlformats.org/officeDocument/2006/relationships/image" Target="../media/image255.wmf"/><Relationship Id="rId1" Type="http://schemas.openxmlformats.org/officeDocument/2006/relationships/image" Target="../media/image73.wmf"/><Relationship Id="rId6" Type="http://schemas.openxmlformats.org/officeDocument/2006/relationships/image" Target="../media/image259.wmf"/><Relationship Id="rId11" Type="http://schemas.openxmlformats.org/officeDocument/2006/relationships/image" Target="../media/image264.wmf"/><Relationship Id="rId5" Type="http://schemas.openxmlformats.org/officeDocument/2006/relationships/image" Target="../media/image258.wmf"/><Relationship Id="rId10" Type="http://schemas.openxmlformats.org/officeDocument/2006/relationships/image" Target="../media/image263.wmf"/><Relationship Id="rId4" Type="http://schemas.openxmlformats.org/officeDocument/2006/relationships/image" Target="../media/image257.wmf"/><Relationship Id="rId9" Type="http://schemas.openxmlformats.org/officeDocument/2006/relationships/image" Target="../media/image262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38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wmf"/><Relationship Id="rId3" Type="http://schemas.openxmlformats.org/officeDocument/2006/relationships/image" Target="../media/image269.wmf"/><Relationship Id="rId7" Type="http://schemas.openxmlformats.org/officeDocument/2006/relationships/image" Target="../media/image273.wmf"/><Relationship Id="rId2" Type="http://schemas.openxmlformats.org/officeDocument/2006/relationships/image" Target="../media/image268.wmf"/><Relationship Id="rId1" Type="http://schemas.openxmlformats.org/officeDocument/2006/relationships/image" Target="../media/image267.wmf"/><Relationship Id="rId6" Type="http://schemas.openxmlformats.org/officeDocument/2006/relationships/image" Target="../media/image272.wmf"/><Relationship Id="rId5" Type="http://schemas.openxmlformats.org/officeDocument/2006/relationships/image" Target="../media/image271.wmf"/><Relationship Id="rId4" Type="http://schemas.openxmlformats.org/officeDocument/2006/relationships/image" Target="../media/image270.wmf"/></Relationships>
</file>

<file path=ppt/drawings/_rels/vmlDrawing39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wmf"/><Relationship Id="rId13" Type="http://schemas.openxmlformats.org/officeDocument/2006/relationships/image" Target="../media/image287.wmf"/><Relationship Id="rId3" Type="http://schemas.openxmlformats.org/officeDocument/2006/relationships/image" Target="../media/image277.wmf"/><Relationship Id="rId7" Type="http://schemas.openxmlformats.org/officeDocument/2006/relationships/image" Target="../media/image281.wmf"/><Relationship Id="rId12" Type="http://schemas.openxmlformats.org/officeDocument/2006/relationships/image" Target="../media/image286.wmf"/><Relationship Id="rId2" Type="http://schemas.openxmlformats.org/officeDocument/2006/relationships/image" Target="../media/image276.wmf"/><Relationship Id="rId1" Type="http://schemas.openxmlformats.org/officeDocument/2006/relationships/image" Target="../media/image275.wmf"/><Relationship Id="rId6" Type="http://schemas.openxmlformats.org/officeDocument/2006/relationships/image" Target="../media/image280.wmf"/><Relationship Id="rId11" Type="http://schemas.openxmlformats.org/officeDocument/2006/relationships/image" Target="../media/image285.wmf"/><Relationship Id="rId5" Type="http://schemas.openxmlformats.org/officeDocument/2006/relationships/image" Target="../media/image279.wmf"/><Relationship Id="rId15" Type="http://schemas.openxmlformats.org/officeDocument/2006/relationships/image" Target="../media/image289.wmf"/><Relationship Id="rId10" Type="http://schemas.openxmlformats.org/officeDocument/2006/relationships/image" Target="../media/image284.wmf"/><Relationship Id="rId4" Type="http://schemas.openxmlformats.org/officeDocument/2006/relationships/image" Target="../media/image278.wmf"/><Relationship Id="rId9" Type="http://schemas.openxmlformats.org/officeDocument/2006/relationships/image" Target="../media/image283.wmf"/><Relationship Id="rId14" Type="http://schemas.openxmlformats.org/officeDocument/2006/relationships/image" Target="../media/image28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4" Type="http://schemas.openxmlformats.org/officeDocument/2006/relationships/image" Target="../media/image18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wmf"/><Relationship Id="rId2" Type="http://schemas.openxmlformats.org/officeDocument/2006/relationships/image" Target="../media/image291.wmf"/><Relationship Id="rId1" Type="http://schemas.openxmlformats.org/officeDocument/2006/relationships/image" Target="../media/image290.wmf"/><Relationship Id="rId4" Type="http://schemas.openxmlformats.org/officeDocument/2006/relationships/image" Target="../media/image293.w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wmf"/><Relationship Id="rId7" Type="http://schemas.openxmlformats.org/officeDocument/2006/relationships/image" Target="../media/image300.wmf"/><Relationship Id="rId2" Type="http://schemas.openxmlformats.org/officeDocument/2006/relationships/image" Target="../media/image295.wmf"/><Relationship Id="rId1" Type="http://schemas.openxmlformats.org/officeDocument/2006/relationships/image" Target="../media/image294.wmf"/><Relationship Id="rId6" Type="http://schemas.openxmlformats.org/officeDocument/2006/relationships/image" Target="../media/image299.wmf"/><Relationship Id="rId5" Type="http://schemas.openxmlformats.org/officeDocument/2006/relationships/image" Target="../media/image298.wmf"/><Relationship Id="rId4" Type="http://schemas.openxmlformats.org/officeDocument/2006/relationships/image" Target="../media/image297.wmf"/></Relationships>
</file>

<file path=ppt/drawings/_rels/vmlDrawing4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wmf"/><Relationship Id="rId13" Type="http://schemas.openxmlformats.org/officeDocument/2006/relationships/image" Target="../media/image312.wmf"/><Relationship Id="rId3" Type="http://schemas.openxmlformats.org/officeDocument/2006/relationships/image" Target="../media/image296.wmf"/><Relationship Id="rId7" Type="http://schemas.openxmlformats.org/officeDocument/2006/relationships/image" Target="../media/image306.wmf"/><Relationship Id="rId12" Type="http://schemas.openxmlformats.org/officeDocument/2006/relationships/image" Target="../media/image311.wmf"/><Relationship Id="rId2" Type="http://schemas.openxmlformats.org/officeDocument/2006/relationships/image" Target="../media/image302.wmf"/><Relationship Id="rId1" Type="http://schemas.openxmlformats.org/officeDocument/2006/relationships/image" Target="../media/image301.wmf"/><Relationship Id="rId6" Type="http://schemas.openxmlformats.org/officeDocument/2006/relationships/image" Target="../media/image305.wmf"/><Relationship Id="rId11" Type="http://schemas.openxmlformats.org/officeDocument/2006/relationships/image" Target="../media/image310.wmf"/><Relationship Id="rId5" Type="http://schemas.openxmlformats.org/officeDocument/2006/relationships/image" Target="../media/image304.wmf"/><Relationship Id="rId10" Type="http://schemas.openxmlformats.org/officeDocument/2006/relationships/image" Target="../media/image309.wmf"/><Relationship Id="rId4" Type="http://schemas.openxmlformats.org/officeDocument/2006/relationships/image" Target="../media/image303.wmf"/><Relationship Id="rId9" Type="http://schemas.openxmlformats.org/officeDocument/2006/relationships/image" Target="../media/image308.wmf"/></Relationships>
</file>

<file path=ppt/drawings/_rels/vmlDrawing4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wmf"/><Relationship Id="rId3" Type="http://schemas.openxmlformats.org/officeDocument/2006/relationships/image" Target="../media/image296.wmf"/><Relationship Id="rId7" Type="http://schemas.openxmlformats.org/officeDocument/2006/relationships/image" Target="../media/image318.wmf"/><Relationship Id="rId2" Type="http://schemas.openxmlformats.org/officeDocument/2006/relationships/image" Target="../media/image314.wmf"/><Relationship Id="rId1" Type="http://schemas.openxmlformats.org/officeDocument/2006/relationships/image" Target="../media/image313.wmf"/><Relationship Id="rId6" Type="http://schemas.openxmlformats.org/officeDocument/2006/relationships/image" Target="../media/image317.wmf"/><Relationship Id="rId5" Type="http://schemas.openxmlformats.org/officeDocument/2006/relationships/image" Target="../media/image316.wmf"/><Relationship Id="rId4" Type="http://schemas.openxmlformats.org/officeDocument/2006/relationships/image" Target="../media/image315.wmf"/><Relationship Id="rId9" Type="http://schemas.openxmlformats.org/officeDocument/2006/relationships/image" Target="../media/image320.wmf"/></Relationships>
</file>

<file path=ppt/drawings/_rels/vmlDrawing4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wmf"/><Relationship Id="rId3" Type="http://schemas.openxmlformats.org/officeDocument/2006/relationships/image" Target="../media/image324.wmf"/><Relationship Id="rId7" Type="http://schemas.openxmlformats.org/officeDocument/2006/relationships/image" Target="../media/image328.wmf"/><Relationship Id="rId2" Type="http://schemas.openxmlformats.org/officeDocument/2006/relationships/image" Target="../media/image323.wmf"/><Relationship Id="rId1" Type="http://schemas.openxmlformats.org/officeDocument/2006/relationships/image" Target="../media/image322.wmf"/><Relationship Id="rId6" Type="http://schemas.openxmlformats.org/officeDocument/2006/relationships/image" Target="../media/image327.wmf"/><Relationship Id="rId11" Type="http://schemas.openxmlformats.org/officeDocument/2006/relationships/image" Target="../media/image332.wmf"/><Relationship Id="rId5" Type="http://schemas.openxmlformats.org/officeDocument/2006/relationships/image" Target="../media/image326.wmf"/><Relationship Id="rId10" Type="http://schemas.openxmlformats.org/officeDocument/2006/relationships/image" Target="../media/image331.wmf"/><Relationship Id="rId4" Type="http://schemas.openxmlformats.org/officeDocument/2006/relationships/image" Target="../media/image325.wmf"/><Relationship Id="rId9" Type="http://schemas.openxmlformats.org/officeDocument/2006/relationships/image" Target="../media/image330.w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wmf"/><Relationship Id="rId2" Type="http://schemas.openxmlformats.org/officeDocument/2006/relationships/image" Target="../media/image323.wmf"/><Relationship Id="rId1" Type="http://schemas.openxmlformats.org/officeDocument/2006/relationships/image" Target="../media/image178.wmf"/><Relationship Id="rId5" Type="http://schemas.openxmlformats.org/officeDocument/2006/relationships/image" Target="../media/image334.wmf"/><Relationship Id="rId4" Type="http://schemas.openxmlformats.org/officeDocument/2006/relationships/image" Target="../media/image333.wmf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wmf"/><Relationship Id="rId2" Type="http://schemas.openxmlformats.org/officeDocument/2006/relationships/image" Target="../media/image336.wmf"/><Relationship Id="rId1" Type="http://schemas.openxmlformats.org/officeDocument/2006/relationships/image" Target="../media/image335.wmf"/><Relationship Id="rId5" Type="http://schemas.openxmlformats.org/officeDocument/2006/relationships/image" Target="../media/image338.wmf"/><Relationship Id="rId4" Type="http://schemas.openxmlformats.org/officeDocument/2006/relationships/image" Target="../media/image337.w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wmf"/><Relationship Id="rId7" Type="http://schemas.openxmlformats.org/officeDocument/2006/relationships/image" Target="../media/image342.wmf"/><Relationship Id="rId2" Type="http://schemas.openxmlformats.org/officeDocument/2006/relationships/image" Target="../media/image324.wmf"/><Relationship Id="rId1" Type="http://schemas.openxmlformats.org/officeDocument/2006/relationships/image" Target="../media/image323.wmf"/><Relationship Id="rId6" Type="http://schemas.openxmlformats.org/officeDocument/2006/relationships/image" Target="../media/image341.wmf"/><Relationship Id="rId5" Type="http://schemas.openxmlformats.org/officeDocument/2006/relationships/image" Target="../media/image340.wmf"/><Relationship Id="rId4" Type="http://schemas.openxmlformats.org/officeDocument/2006/relationships/image" Target="../media/image339.wmf"/></Relationships>
</file>

<file path=ppt/drawings/_rels/vmlDrawing48.v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wmf"/><Relationship Id="rId3" Type="http://schemas.openxmlformats.org/officeDocument/2006/relationships/image" Target="../media/image344.wmf"/><Relationship Id="rId7" Type="http://schemas.openxmlformats.org/officeDocument/2006/relationships/image" Target="../media/image348.wmf"/><Relationship Id="rId2" Type="http://schemas.openxmlformats.org/officeDocument/2006/relationships/image" Target="../media/image343.wmf"/><Relationship Id="rId1" Type="http://schemas.openxmlformats.org/officeDocument/2006/relationships/image" Target="../media/image322.wmf"/><Relationship Id="rId6" Type="http://schemas.openxmlformats.org/officeDocument/2006/relationships/image" Target="../media/image347.wmf"/><Relationship Id="rId11" Type="http://schemas.openxmlformats.org/officeDocument/2006/relationships/image" Target="../media/image351.wmf"/><Relationship Id="rId5" Type="http://schemas.openxmlformats.org/officeDocument/2006/relationships/image" Target="../media/image346.wmf"/><Relationship Id="rId10" Type="http://schemas.openxmlformats.org/officeDocument/2006/relationships/image" Target="../media/image350.wmf"/><Relationship Id="rId4" Type="http://schemas.openxmlformats.org/officeDocument/2006/relationships/image" Target="../media/image345.wmf"/><Relationship Id="rId9" Type="http://schemas.openxmlformats.org/officeDocument/2006/relationships/image" Target="../media/image349.w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wmf"/><Relationship Id="rId2" Type="http://schemas.openxmlformats.org/officeDocument/2006/relationships/image" Target="../media/image346.wmf"/><Relationship Id="rId1" Type="http://schemas.openxmlformats.org/officeDocument/2006/relationships/image" Target="../media/image352.wmf"/><Relationship Id="rId6" Type="http://schemas.openxmlformats.org/officeDocument/2006/relationships/image" Target="../media/image356.wmf"/><Relationship Id="rId5" Type="http://schemas.openxmlformats.org/officeDocument/2006/relationships/image" Target="../media/image355.wmf"/><Relationship Id="rId4" Type="http://schemas.openxmlformats.org/officeDocument/2006/relationships/image" Target="../media/image354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image" Target="../media/image26.wmf"/><Relationship Id="rId7" Type="http://schemas.openxmlformats.org/officeDocument/2006/relationships/image" Target="../media/image30.wmf"/><Relationship Id="rId12" Type="http://schemas.openxmlformats.org/officeDocument/2006/relationships/image" Target="../media/image35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6" Type="http://schemas.openxmlformats.org/officeDocument/2006/relationships/image" Target="../media/image29.wmf"/><Relationship Id="rId11" Type="http://schemas.openxmlformats.org/officeDocument/2006/relationships/image" Target="../media/image34.wmf"/><Relationship Id="rId5" Type="http://schemas.openxmlformats.org/officeDocument/2006/relationships/image" Target="../media/image28.wmf"/><Relationship Id="rId10" Type="http://schemas.openxmlformats.org/officeDocument/2006/relationships/image" Target="../media/image33.wmf"/><Relationship Id="rId4" Type="http://schemas.openxmlformats.org/officeDocument/2006/relationships/image" Target="../media/image27.wmf"/><Relationship Id="rId9" Type="http://schemas.openxmlformats.org/officeDocument/2006/relationships/image" Target="../media/image32.wmf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wmf"/><Relationship Id="rId2" Type="http://schemas.openxmlformats.org/officeDocument/2006/relationships/image" Target="../media/image358.wmf"/><Relationship Id="rId1" Type="http://schemas.openxmlformats.org/officeDocument/2006/relationships/image" Target="../media/image357.wmf"/><Relationship Id="rId4" Type="http://schemas.openxmlformats.org/officeDocument/2006/relationships/image" Target="../media/image360.wmf"/></Relationships>
</file>

<file path=ppt/drawings/_rels/vmlDrawing5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8.wmf"/><Relationship Id="rId13" Type="http://schemas.openxmlformats.org/officeDocument/2006/relationships/image" Target="../media/image373.wmf"/><Relationship Id="rId3" Type="http://schemas.openxmlformats.org/officeDocument/2006/relationships/image" Target="../media/image363.wmf"/><Relationship Id="rId7" Type="http://schemas.openxmlformats.org/officeDocument/2006/relationships/image" Target="../media/image367.wmf"/><Relationship Id="rId12" Type="http://schemas.openxmlformats.org/officeDocument/2006/relationships/image" Target="../media/image372.wmf"/><Relationship Id="rId2" Type="http://schemas.openxmlformats.org/officeDocument/2006/relationships/image" Target="../media/image362.wmf"/><Relationship Id="rId1" Type="http://schemas.openxmlformats.org/officeDocument/2006/relationships/image" Target="../media/image361.wmf"/><Relationship Id="rId6" Type="http://schemas.openxmlformats.org/officeDocument/2006/relationships/image" Target="../media/image366.wmf"/><Relationship Id="rId11" Type="http://schemas.openxmlformats.org/officeDocument/2006/relationships/image" Target="../media/image371.wmf"/><Relationship Id="rId5" Type="http://schemas.openxmlformats.org/officeDocument/2006/relationships/image" Target="../media/image365.wmf"/><Relationship Id="rId10" Type="http://schemas.openxmlformats.org/officeDocument/2006/relationships/image" Target="../media/image370.wmf"/><Relationship Id="rId4" Type="http://schemas.openxmlformats.org/officeDocument/2006/relationships/image" Target="../media/image364.wmf"/><Relationship Id="rId9" Type="http://schemas.openxmlformats.org/officeDocument/2006/relationships/image" Target="../media/image369.wmf"/></Relationships>
</file>

<file path=ppt/drawings/_rels/vmlDrawing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wmf"/><Relationship Id="rId2" Type="http://schemas.openxmlformats.org/officeDocument/2006/relationships/image" Target="../media/image359.wmf"/><Relationship Id="rId1" Type="http://schemas.openxmlformats.org/officeDocument/2006/relationships/image" Target="../media/image374.w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wmf"/><Relationship Id="rId2" Type="http://schemas.openxmlformats.org/officeDocument/2006/relationships/image" Target="../media/image383.wmf"/><Relationship Id="rId1" Type="http://schemas.openxmlformats.org/officeDocument/2006/relationships/image" Target="../media/image382.wmf"/><Relationship Id="rId5" Type="http://schemas.openxmlformats.org/officeDocument/2006/relationships/image" Target="../media/image386.wmf"/><Relationship Id="rId4" Type="http://schemas.openxmlformats.org/officeDocument/2006/relationships/image" Target="../media/image385.w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wmf"/><Relationship Id="rId7" Type="http://schemas.openxmlformats.org/officeDocument/2006/relationships/image" Target="../media/image343.wmf"/><Relationship Id="rId2" Type="http://schemas.openxmlformats.org/officeDocument/2006/relationships/image" Target="../media/image389.wmf"/><Relationship Id="rId1" Type="http://schemas.openxmlformats.org/officeDocument/2006/relationships/image" Target="../media/image388.wmf"/><Relationship Id="rId6" Type="http://schemas.openxmlformats.org/officeDocument/2006/relationships/image" Target="../media/image393.wmf"/><Relationship Id="rId5" Type="http://schemas.openxmlformats.org/officeDocument/2006/relationships/image" Target="../media/image392.wmf"/><Relationship Id="rId4" Type="http://schemas.openxmlformats.org/officeDocument/2006/relationships/image" Target="../media/image391.wmf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wmf"/><Relationship Id="rId2" Type="http://schemas.openxmlformats.org/officeDocument/2006/relationships/image" Target="../media/image395.wmf"/><Relationship Id="rId1" Type="http://schemas.openxmlformats.org/officeDocument/2006/relationships/image" Target="../media/image394.w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6.wmf"/></Relationships>
</file>

<file path=ppt/drawings/_rels/vmlDrawing5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wmf"/><Relationship Id="rId2" Type="http://schemas.openxmlformats.org/officeDocument/2006/relationships/image" Target="../media/image397.wmf"/><Relationship Id="rId1" Type="http://schemas.openxmlformats.org/officeDocument/2006/relationships/image" Target="../media/image396.wmf"/></Relationships>
</file>

<file path=ppt/drawings/_rels/vmlDrawing58.v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wmf"/><Relationship Id="rId3" Type="http://schemas.openxmlformats.org/officeDocument/2006/relationships/image" Target="../media/image400.wmf"/><Relationship Id="rId7" Type="http://schemas.openxmlformats.org/officeDocument/2006/relationships/image" Target="../media/image404.wmf"/><Relationship Id="rId2" Type="http://schemas.openxmlformats.org/officeDocument/2006/relationships/image" Target="../media/image399.wmf"/><Relationship Id="rId1" Type="http://schemas.openxmlformats.org/officeDocument/2006/relationships/image" Target="../media/image397.wmf"/><Relationship Id="rId6" Type="http://schemas.openxmlformats.org/officeDocument/2006/relationships/image" Target="../media/image403.wmf"/><Relationship Id="rId5" Type="http://schemas.openxmlformats.org/officeDocument/2006/relationships/image" Target="../media/image402.wmf"/><Relationship Id="rId10" Type="http://schemas.openxmlformats.org/officeDocument/2006/relationships/image" Target="../media/image407.wmf"/><Relationship Id="rId4" Type="http://schemas.openxmlformats.org/officeDocument/2006/relationships/image" Target="../media/image401.wmf"/><Relationship Id="rId9" Type="http://schemas.openxmlformats.org/officeDocument/2006/relationships/image" Target="../media/image406.wmf"/></Relationships>
</file>

<file path=ppt/drawings/_rels/vmlDrawing5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wmf"/><Relationship Id="rId2" Type="http://schemas.openxmlformats.org/officeDocument/2006/relationships/image" Target="../media/image408.wmf"/><Relationship Id="rId1" Type="http://schemas.openxmlformats.org/officeDocument/2006/relationships/image" Target="../media/image392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Relationship Id="rId4" Type="http://schemas.openxmlformats.org/officeDocument/2006/relationships/image" Target="../media/image39.w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6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wmf"/><Relationship Id="rId2" Type="http://schemas.openxmlformats.org/officeDocument/2006/relationships/image" Target="../media/image412.wmf"/><Relationship Id="rId1" Type="http://schemas.openxmlformats.org/officeDocument/2006/relationships/image" Target="../media/image73.wmf"/><Relationship Id="rId6" Type="http://schemas.openxmlformats.org/officeDocument/2006/relationships/image" Target="../media/image416.wmf"/><Relationship Id="rId5" Type="http://schemas.openxmlformats.org/officeDocument/2006/relationships/image" Target="../media/image415.wmf"/><Relationship Id="rId4" Type="http://schemas.openxmlformats.org/officeDocument/2006/relationships/image" Target="../media/image414.w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6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wmf"/><Relationship Id="rId2" Type="http://schemas.openxmlformats.org/officeDocument/2006/relationships/image" Target="../media/image420.wmf"/><Relationship Id="rId1" Type="http://schemas.openxmlformats.org/officeDocument/2006/relationships/image" Target="../media/image419.wmf"/><Relationship Id="rId6" Type="http://schemas.openxmlformats.org/officeDocument/2006/relationships/image" Target="../media/image424.wmf"/><Relationship Id="rId5" Type="http://schemas.openxmlformats.org/officeDocument/2006/relationships/image" Target="../media/image423.wmf"/><Relationship Id="rId4" Type="http://schemas.openxmlformats.org/officeDocument/2006/relationships/image" Target="../media/image422.wmf"/></Relationships>
</file>

<file path=ppt/drawings/_rels/vmlDrawing66.v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wmf"/><Relationship Id="rId3" Type="http://schemas.openxmlformats.org/officeDocument/2006/relationships/image" Target="../media/image427.wmf"/><Relationship Id="rId7" Type="http://schemas.openxmlformats.org/officeDocument/2006/relationships/image" Target="../media/image431.wmf"/><Relationship Id="rId2" Type="http://schemas.openxmlformats.org/officeDocument/2006/relationships/image" Target="../media/image426.wmf"/><Relationship Id="rId1" Type="http://schemas.openxmlformats.org/officeDocument/2006/relationships/image" Target="../media/image425.wmf"/><Relationship Id="rId6" Type="http://schemas.openxmlformats.org/officeDocument/2006/relationships/image" Target="../media/image430.wmf"/><Relationship Id="rId5" Type="http://schemas.openxmlformats.org/officeDocument/2006/relationships/image" Target="../media/image429.wmf"/><Relationship Id="rId4" Type="http://schemas.openxmlformats.org/officeDocument/2006/relationships/image" Target="../media/image428.wmf"/></Relationships>
</file>

<file path=ppt/drawings/_rels/vmlDrawing67.v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wmf"/><Relationship Id="rId13" Type="http://schemas.openxmlformats.org/officeDocument/2006/relationships/image" Target="../media/image445.wmf"/><Relationship Id="rId18" Type="http://schemas.openxmlformats.org/officeDocument/2006/relationships/image" Target="../media/image450.wmf"/><Relationship Id="rId3" Type="http://schemas.openxmlformats.org/officeDocument/2006/relationships/image" Target="../media/image435.wmf"/><Relationship Id="rId21" Type="http://schemas.openxmlformats.org/officeDocument/2006/relationships/image" Target="../media/image453.wmf"/><Relationship Id="rId7" Type="http://schemas.openxmlformats.org/officeDocument/2006/relationships/image" Target="../media/image439.wmf"/><Relationship Id="rId12" Type="http://schemas.openxmlformats.org/officeDocument/2006/relationships/image" Target="../media/image444.wmf"/><Relationship Id="rId17" Type="http://schemas.openxmlformats.org/officeDocument/2006/relationships/image" Target="../media/image449.wmf"/><Relationship Id="rId2" Type="http://schemas.openxmlformats.org/officeDocument/2006/relationships/image" Target="../media/image434.wmf"/><Relationship Id="rId16" Type="http://schemas.openxmlformats.org/officeDocument/2006/relationships/image" Target="../media/image448.wmf"/><Relationship Id="rId20" Type="http://schemas.openxmlformats.org/officeDocument/2006/relationships/image" Target="../media/image452.wmf"/><Relationship Id="rId1" Type="http://schemas.openxmlformats.org/officeDocument/2006/relationships/image" Target="../media/image433.wmf"/><Relationship Id="rId6" Type="http://schemas.openxmlformats.org/officeDocument/2006/relationships/image" Target="../media/image438.wmf"/><Relationship Id="rId11" Type="http://schemas.openxmlformats.org/officeDocument/2006/relationships/image" Target="../media/image443.wmf"/><Relationship Id="rId5" Type="http://schemas.openxmlformats.org/officeDocument/2006/relationships/image" Target="../media/image437.wmf"/><Relationship Id="rId15" Type="http://schemas.openxmlformats.org/officeDocument/2006/relationships/image" Target="../media/image447.wmf"/><Relationship Id="rId10" Type="http://schemas.openxmlformats.org/officeDocument/2006/relationships/image" Target="../media/image442.wmf"/><Relationship Id="rId19" Type="http://schemas.openxmlformats.org/officeDocument/2006/relationships/image" Target="../media/image451.wmf"/><Relationship Id="rId4" Type="http://schemas.openxmlformats.org/officeDocument/2006/relationships/image" Target="../media/image436.wmf"/><Relationship Id="rId9" Type="http://schemas.openxmlformats.org/officeDocument/2006/relationships/image" Target="../media/image441.wmf"/><Relationship Id="rId14" Type="http://schemas.openxmlformats.org/officeDocument/2006/relationships/image" Target="../media/image446.wmf"/></Relationships>
</file>

<file path=ppt/drawings/_rels/vmlDrawing6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wmf"/><Relationship Id="rId2" Type="http://schemas.openxmlformats.org/officeDocument/2006/relationships/image" Target="../media/image455.wmf"/><Relationship Id="rId1" Type="http://schemas.openxmlformats.org/officeDocument/2006/relationships/image" Target="../media/image454.wmf"/><Relationship Id="rId6" Type="http://schemas.openxmlformats.org/officeDocument/2006/relationships/image" Target="../media/image459.wmf"/><Relationship Id="rId5" Type="http://schemas.openxmlformats.org/officeDocument/2006/relationships/image" Target="../media/image458.wmf"/><Relationship Id="rId4" Type="http://schemas.openxmlformats.org/officeDocument/2006/relationships/image" Target="../media/image457.wmf"/></Relationships>
</file>

<file path=ppt/drawings/_rels/vmlDrawing6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wmf"/><Relationship Id="rId7" Type="http://schemas.openxmlformats.org/officeDocument/2006/relationships/image" Target="../media/image466.wmf"/><Relationship Id="rId2" Type="http://schemas.openxmlformats.org/officeDocument/2006/relationships/image" Target="../media/image461.wmf"/><Relationship Id="rId1" Type="http://schemas.openxmlformats.org/officeDocument/2006/relationships/image" Target="../media/image460.wmf"/><Relationship Id="rId6" Type="http://schemas.openxmlformats.org/officeDocument/2006/relationships/image" Target="../media/image465.wmf"/><Relationship Id="rId5" Type="http://schemas.openxmlformats.org/officeDocument/2006/relationships/image" Target="../media/image464.wmf"/><Relationship Id="rId4" Type="http://schemas.openxmlformats.org/officeDocument/2006/relationships/image" Target="../media/image463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7" Type="http://schemas.openxmlformats.org/officeDocument/2006/relationships/image" Target="../media/image46.wmf"/><Relationship Id="rId2" Type="http://schemas.openxmlformats.org/officeDocument/2006/relationships/image" Target="../media/image41.wmf"/><Relationship Id="rId1" Type="http://schemas.openxmlformats.org/officeDocument/2006/relationships/image" Target="../media/image25.wmf"/><Relationship Id="rId6" Type="http://schemas.openxmlformats.org/officeDocument/2006/relationships/image" Target="../media/image45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drawings/_rels/vmlDrawing7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wmf"/><Relationship Id="rId2" Type="http://schemas.openxmlformats.org/officeDocument/2006/relationships/image" Target="../media/image468.wmf"/><Relationship Id="rId1" Type="http://schemas.openxmlformats.org/officeDocument/2006/relationships/image" Target="../media/image467.wmf"/><Relationship Id="rId4" Type="http://schemas.openxmlformats.org/officeDocument/2006/relationships/image" Target="../media/image73.wmf"/></Relationships>
</file>

<file path=ppt/drawings/_rels/vmlDrawing71.v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wmf"/><Relationship Id="rId13" Type="http://schemas.openxmlformats.org/officeDocument/2006/relationships/image" Target="../media/image482.wmf"/><Relationship Id="rId3" Type="http://schemas.openxmlformats.org/officeDocument/2006/relationships/image" Target="../media/image472.wmf"/><Relationship Id="rId7" Type="http://schemas.openxmlformats.org/officeDocument/2006/relationships/image" Target="../media/image476.wmf"/><Relationship Id="rId12" Type="http://schemas.openxmlformats.org/officeDocument/2006/relationships/image" Target="../media/image481.wmf"/><Relationship Id="rId2" Type="http://schemas.openxmlformats.org/officeDocument/2006/relationships/image" Target="../media/image471.wmf"/><Relationship Id="rId1" Type="http://schemas.openxmlformats.org/officeDocument/2006/relationships/image" Target="../media/image470.wmf"/><Relationship Id="rId6" Type="http://schemas.openxmlformats.org/officeDocument/2006/relationships/image" Target="../media/image475.wmf"/><Relationship Id="rId11" Type="http://schemas.openxmlformats.org/officeDocument/2006/relationships/image" Target="../media/image480.wmf"/><Relationship Id="rId5" Type="http://schemas.openxmlformats.org/officeDocument/2006/relationships/image" Target="../media/image474.wmf"/><Relationship Id="rId10" Type="http://schemas.openxmlformats.org/officeDocument/2006/relationships/image" Target="../media/image479.wmf"/><Relationship Id="rId4" Type="http://schemas.openxmlformats.org/officeDocument/2006/relationships/image" Target="../media/image473.wmf"/><Relationship Id="rId9" Type="http://schemas.openxmlformats.org/officeDocument/2006/relationships/image" Target="../media/image478.wmf"/><Relationship Id="rId14" Type="http://schemas.openxmlformats.org/officeDocument/2006/relationships/image" Target="../media/image483.wmf"/></Relationships>
</file>

<file path=ppt/drawings/_rels/vmlDrawing7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6.wmf"/><Relationship Id="rId1" Type="http://schemas.openxmlformats.org/officeDocument/2006/relationships/image" Target="../media/image485.wmf"/></Relationships>
</file>

<file path=ppt/drawings/_rels/vmlDrawing7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wmf"/><Relationship Id="rId2" Type="http://schemas.openxmlformats.org/officeDocument/2006/relationships/image" Target="../media/image469.wmf"/><Relationship Id="rId1" Type="http://schemas.openxmlformats.org/officeDocument/2006/relationships/image" Target="../media/image459.wmf"/></Relationships>
</file>

<file path=ppt/drawings/_rels/vmlDrawing7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wmf"/><Relationship Id="rId2" Type="http://schemas.openxmlformats.org/officeDocument/2006/relationships/image" Target="../media/image493.wmf"/><Relationship Id="rId1" Type="http://schemas.openxmlformats.org/officeDocument/2006/relationships/image" Target="../media/image492.wmf"/></Relationships>
</file>

<file path=ppt/drawings/_rels/vmlDrawing75.vml.rels><?xml version="1.0" encoding="UTF-8" standalone="yes"?>
<Relationships xmlns="http://schemas.openxmlformats.org/package/2006/relationships"><Relationship Id="rId8" Type="http://schemas.openxmlformats.org/officeDocument/2006/relationships/image" Target="../media/image502.wmf"/><Relationship Id="rId13" Type="http://schemas.openxmlformats.org/officeDocument/2006/relationships/image" Target="../media/image507.wmf"/><Relationship Id="rId3" Type="http://schemas.openxmlformats.org/officeDocument/2006/relationships/image" Target="../media/image497.wmf"/><Relationship Id="rId7" Type="http://schemas.openxmlformats.org/officeDocument/2006/relationships/image" Target="../media/image501.wmf"/><Relationship Id="rId12" Type="http://schemas.openxmlformats.org/officeDocument/2006/relationships/image" Target="../media/image506.wmf"/><Relationship Id="rId2" Type="http://schemas.openxmlformats.org/officeDocument/2006/relationships/image" Target="../media/image496.wmf"/><Relationship Id="rId16" Type="http://schemas.openxmlformats.org/officeDocument/2006/relationships/image" Target="../media/image510.wmf"/><Relationship Id="rId1" Type="http://schemas.openxmlformats.org/officeDocument/2006/relationships/image" Target="../media/image495.wmf"/><Relationship Id="rId6" Type="http://schemas.openxmlformats.org/officeDocument/2006/relationships/image" Target="../media/image500.wmf"/><Relationship Id="rId11" Type="http://schemas.openxmlformats.org/officeDocument/2006/relationships/image" Target="../media/image505.wmf"/><Relationship Id="rId5" Type="http://schemas.openxmlformats.org/officeDocument/2006/relationships/image" Target="../media/image499.wmf"/><Relationship Id="rId15" Type="http://schemas.openxmlformats.org/officeDocument/2006/relationships/image" Target="../media/image509.wmf"/><Relationship Id="rId10" Type="http://schemas.openxmlformats.org/officeDocument/2006/relationships/image" Target="../media/image504.wmf"/><Relationship Id="rId4" Type="http://schemas.openxmlformats.org/officeDocument/2006/relationships/image" Target="../media/image498.wmf"/><Relationship Id="rId9" Type="http://schemas.openxmlformats.org/officeDocument/2006/relationships/image" Target="../media/image503.wmf"/><Relationship Id="rId14" Type="http://schemas.openxmlformats.org/officeDocument/2006/relationships/image" Target="../media/image508.wmf"/></Relationships>
</file>

<file path=ppt/drawings/_rels/vmlDrawing76.vml.rels><?xml version="1.0" encoding="UTF-8" standalone="yes"?>
<Relationships xmlns="http://schemas.openxmlformats.org/package/2006/relationships"><Relationship Id="rId8" Type="http://schemas.openxmlformats.org/officeDocument/2006/relationships/image" Target="../media/image519.wmf"/><Relationship Id="rId13" Type="http://schemas.openxmlformats.org/officeDocument/2006/relationships/image" Target="../media/image524.wmf"/><Relationship Id="rId3" Type="http://schemas.openxmlformats.org/officeDocument/2006/relationships/image" Target="../media/image514.wmf"/><Relationship Id="rId7" Type="http://schemas.openxmlformats.org/officeDocument/2006/relationships/image" Target="../media/image518.wmf"/><Relationship Id="rId12" Type="http://schemas.openxmlformats.org/officeDocument/2006/relationships/image" Target="../media/image523.wmf"/><Relationship Id="rId2" Type="http://schemas.openxmlformats.org/officeDocument/2006/relationships/image" Target="../media/image513.wmf"/><Relationship Id="rId1" Type="http://schemas.openxmlformats.org/officeDocument/2006/relationships/image" Target="../media/image512.wmf"/><Relationship Id="rId6" Type="http://schemas.openxmlformats.org/officeDocument/2006/relationships/image" Target="../media/image517.wmf"/><Relationship Id="rId11" Type="http://schemas.openxmlformats.org/officeDocument/2006/relationships/image" Target="../media/image522.wmf"/><Relationship Id="rId5" Type="http://schemas.openxmlformats.org/officeDocument/2006/relationships/image" Target="../media/image516.wmf"/><Relationship Id="rId15" Type="http://schemas.openxmlformats.org/officeDocument/2006/relationships/image" Target="../media/image526.wmf"/><Relationship Id="rId10" Type="http://schemas.openxmlformats.org/officeDocument/2006/relationships/image" Target="../media/image521.wmf"/><Relationship Id="rId4" Type="http://schemas.openxmlformats.org/officeDocument/2006/relationships/image" Target="../media/image515.wmf"/><Relationship Id="rId9" Type="http://schemas.openxmlformats.org/officeDocument/2006/relationships/image" Target="../media/image520.wmf"/><Relationship Id="rId14" Type="http://schemas.openxmlformats.org/officeDocument/2006/relationships/image" Target="../media/image525.wmf"/></Relationships>
</file>

<file path=ppt/drawings/_rels/vmlDrawing77.vml.rels><?xml version="1.0" encoding="UTF-8" standalone="yes"?>
<Relationships xmlns="http://schemas.openxmlformats.org/package/2006/relationships"><Relationship Id="rId8" Type="http://schemas.openxmlformats.org/officeDocument/2006/relationships/image" Target="../media/image534.wmf"/><Relationship Id="rId13" Type="http://schemas.openxmlformats.org/officeDocument/2006/relationships/image" Target="../media/image522.wmf"/><Relationship Id="rId18" Type="http://schemas.openxmlformats.org/officeDocument/2006/relationships/image" Target="../media/image538.wmf"/><Relationship Id="rId3" Type="http://schemas.openxmlformats.org/officeDocument/2006/relationships/image" Target="../media/image529.wmf"/><Relationship Id="rId21" Type="http://schemas.openxmlformats.org/officeDocument/2006/relationships/image" Target="../media/image540.wmf"/><Relationship Id="rId7" Type="http://schemas.openxmlformats.org/officeDocument/2006/relationships/image" Target="../media/image533.wmf"/><Relationship Id="rId12" Type="http://schemas.openxmlformats.org/officeDocument/2006/relationships/image" Target="../media/image521.wmf"/><Relationship Id="rId17" Type="http://schemas.openxmlformats.org/officeDocument/2006/relationships/image" Target="../media/image537.wmf"/><Relationship Id="rId25" Type="http://schemas.openxmlformats.org/officeDocument/2006/relationships/image" Target="../media/image544.wmf"/><Relationship Id="rId2" Type="http://schemas.openxmlformats.org/officeDocument/2006/relationships/image" Target="../media/image528.wmf"/><Relationship Id="rId16" Type="http://schemas.openxmlformats.org/officeDocument/2006/relationships/image" Target="../media/image536.wmf"/><Relationship Id="rId20" Type="http://schemas.openxmlformats.org/officeDocument/2006/relationships/image" Target="../media/image515.wmf"/><Relationship Id="rId1" Type="http://schemas.openxmlformats.org/officeDocument/2006/relationships/image" Target="../media/image527.wmf"/><Relationship Id="rId6" Type="http://schemas.openxmlformats.org/officeDocument/2006/relationships/image" Target="../media/image532.wmf"/><Relationship Id="rId11" Type="http://schemas.openxmlformats.org/officeDocument/2006/relationships/image" Target="../media/image520.wmf"/><Relationship Id="rId24" Type="http://schemas.openxmlformats.org/officeDocument/2006/relationships/image" Target="../media/image543.wmf"/><Relationship Id="rId5" Type="http://schemas.openxmlformats.org/officeDocument/2006/relationships/image" Target="../media/image531.wmf"/><Relationship Id="rId15" Type="http://schemas.openxmlformats.org/officeDocument/2006/relationships/image" Target="../media/image535.wmf"/><Relationship Id="rId23" Type="http://schemas.openxmlformats.org/officeDocument/2006/relationships/image" Target="../media/image542.wmf"/><Relationship Id="rId10" Type="http://schemas.openxmlformats.org/officeDocument/2006/relationships/image" Target="../media/image524.wmf"/><Relationship Id="rId19" Type="http://schemas.openxmlformats.org/officeDocument/2006/relationships/image" Target="../media/image539.wmf"/><Relationship Id="rId4" Type="http://schemas.openxmlformats.org/officeDocument/2006/relationships/image" Target="../media/image530.wmf"/><Relationship Id="rId9" Type="http://schemas.openxmlformats.org/officeDocument/2006/relationships/image" Target="../media/image523.wmf"/><Relationship Id="rId14" Type="http://schemas.openxmlformats.org/officeDocument/2006/relationships/image" Target="../media/image526.wmf"/><Relationship Id="rId22" Type="http://schemas.openxmlformats.org/officeDocument/2006/relationships/image" Target="../media/image541.wmf"/></Relationships>
</file>

<file path=ppt/drawings/_rels/vmlDrawing78.vml.rels><?xml version="1.0" encoding="UTF-8" standalone="yes"?>
<Relationships xmlns="http://schemas.openxmlformats.org/package/2006/relationships"><Relationship Id="rId8" Type="http://schemas.openxmlformats.org/officeDocument/2006/relationships/image" Target="../media/image521.wmf"/><Relationship Id="rId3" Type="http://schemas.openxmlformats.org/officeDocument/2006/relationships/image" Target="../media/image533.wmf"/><Relationship Id="rId7" Type="http://schemas.openxmlformats.org/officeDocument/2006/relationships/image" Target="../media/image520.wmf"/><Relationship Id="rId2" Type="http://schemas.openxmlformats.org/officeDocument/2006/relationships/image" Target="../media/image541.wmf"/><Relationship Id="rId1" Type="http://schemas.openxmlformats.org/officeDocument/2006/relationships/image" Target="../media/image545.wmf"/><Relationship Id="rId6" Type="http://schemas.openxmlformats.org/officeDocument/2006/relationships/image" Target="../media/image524.wmf"/><Relationship Id="rId11" Type="http://schemas.openxmlformats.org/officeDocument/2006/relationships/image" Target="../media/image546.wmf"/><Relationship Id="rId5" Type="http://schemas.openxmlformats.org/officeDocument/2006/relationships/image" Target="../media/image523.wmf"/><Relationship Id="rId10" Type="http://schemas.openxmlformats.org/officeDocument/2006/relationships/image" Target="../media/image526.wmf"/><Relationship Id="rId4" Type="http://schemas.openxmlformats.org/officeDocument/2006/relationships/image" Target="../media/image534.wmf"/><Relationship Id="rId9" Type="http://schemas.openxmlformats.org/officeDocument/2006/relationships/image" Target="../media/image522.wmf"/></Relationships>
</file>

<file path=ppt/drawings/_rels/vmlDrawing79.vml.rels><?xml version="1.0" encoding="UTF-8" standalone="yes"?>
<Relationships xmlns="http://schemas.openxmlformats.org/package/2006/relationships"><Relationship Id="rId8" Type="http://schemas.openxmlformats.org/officeDocument/2006/relationships/image" Target="../media/image521.wmf"/><Relationship Id="rId3" Type="http://schemas.openxmlformats.org/officeDocument/2006/relationships/image" Target="../media/image533.wmf"/><Relationship Id="rId7" Type="http://schemas.openxmlformats.org/officeDocument/2006/relationships/image" Target="../media/image520.wmf"/><Relationship Id="rId12" Type="http://schemas.openxmlformats.org/officeDocument/2006/relationships/image" Target="../media/image548.wmf"/><Relationship Id="rId2" Type="http://schemas.openxmlformats.org/officeDocument/2006/relationships/image" Target="../media/image541.wmf"/><Relationship Id="rId1" Type="http://schemas.openxmlformats.org/officeDocument/2006/relationships/image" Target="../media/image545.wmf"/><Relationship Id="rId6" Type="http://schemas.openxmlformats.org/officeDocument/2006/relationships/image" Target="../media/image524.wmf"/><Relationship Id="rId11" Type="http://schemas.openxmlformats.org/officeDocument/2006/relationships/image" Target="../media/image547.wmf"/><Relationship Id="rId5" Type="http://schemas.openxmlformats.org/officeDocument/2006/relationships/image" Target="../media/image523.wmf"/><Relationship Id="rId10" Type="http://schemas.openxmlformats.org/officeDocument/2006/relationships/image" Target="../media/image526.wmf"/><Relationship Id="rId4" Type="http://schemas.openxmlformats.org/officeDocument/2006/relationships/image" Target="../media/image534.wmf"/><Relationship Id="rId9" Type="http://schemas.openxmlformats.org/officeDocument/2006/relationships/image" Target="../media/image52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8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wmf"/><Relationship Id="rId2" Type="http://schemas.openxmlformats.org/officeDocument/2006/relationships/image" Target="../media/image550.wmf"/><Relationship Id="rId1" Type="http://schemas.openxmlformats.org/officeDocument/2006/relationships/image" Target="../media/image549.wmf"/><Relationship Id="rId4" Type="http://schemas.openxmlformats.org/officeDocument/2006/relationships/image" Target="../media/image552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image" Target="../media/image61.wmf"/><Relationship Id="rId18" Type="http://schemas.openxmlformats.org/officeDocument/2006/relationships/image" Target="../media/image66.wmf"/><Relationship Id="rId3" Type="http://schemas.openxmlformats.org/officeDocument/2006/relationships/image" Target="../media/image53.wmf"/><Relationship Id="rId7" Type="http://schemas.openxmlformats.org/officeDocument/2006/relationships/image" Target="../media/image26.wmf"/><Relationship Id="rId12" Type="http://schemas.openxmlformats.org/officeDocument/2006/relationships/image" Target="../media/image60.wmf"/><Relationship Id="rId17" Type="http://schemas.openxmlformats.org/officeDocument/2006/relationships/image" Target="../media/image65.wmf"/><Relationship Id="rId2" Type="http://schemas.openxmlformats.org/officeDocument/2006/relationships/image" Target="../media/image52.wmf"/><Relationship Id="rId16" Type="http://schemas.openxmlformats.org/officeDocument/2006/relationships/image" Target="../media/image64.wmf"/><Relationship Id="rId20" Type="http://schemas.openxmlformats.org/officeDocument/2006/relationships/image" Target="../media/image68.wmf"/><Relationship Id="rId1" Type="http://schemas.openxmlformats.org/officeDocument/2006/relationships/image" Target="../media/image51.wmf"/><Relationship Id="rId6" Type="http://schemas.openxmlformats.org/officeDocument/2006/relationships/image" Target="../media/image56.wmf"/><Relationship Id="rId11" Type="http://schemas.openxmlformats.org/officeDocument/2006/relationships/image" Target="../media/image59.wmf"/><Relationship Id="rId5" Type="http://schemas.openxmlformats.org/officeDocument/2006/relationships/image" Target="../media/image55.wmf"/><Relationship Id="rId15" Type="http://schemas.openxmlformats.org/officeDocument/2006/relationships/image" Target="../media/image63.wmf"/><Relationship Id="rId10" Type="http://schemas.openxmlformats.org/officeDocument/2006/relationships/image" Target="../media/image58.wmf"/><Relationship Id="rId19" Type="http://schemas.openxmlformats.org/officeDocument/2006/relationships/image" Target="../media/image67.wmf"/><Relationship Id="rId4" Type="http://schemas.openxmlformats.org/officeDocument/2006/relationships/image" Target="../media/image54.wmf"/><Relationship Id="rId9" Type="http://schemas.openxmlformats.org/officeDocument/2006/relationships/image" Target="../media/image57.wmf"/><Relationship Id="rId14" Type="http://schemas.openxmlformats.org/officeDocument/2006/relationships/image" Target="../media/image6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160FC6-E8E5-4345-9FED-EC0E1B9641A8}" type="datetimeFigureOut">
              <a:rPr lang="en-GB" smtClean="0"/>
              <a:t>11/10/2019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EC1FB9-9A6F-4A88-A5E8-4F91EA3137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447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C1FB9-9A6F-4A88-A5E8-4F91EA31374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5712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B19E8-A1E4-41D0-85BC-EE9349202B39}" type="datetime1">
              <a:rPr lang="en-GB" smtClean="0"/>
              <a:t>11/10/2019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020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932D-60DB-4449-BCC6-BDA074056C83}" type="datetime1">
              <a:rPr lang="en-GB" smtClean="0"/>
              <a:t>11/10/2019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180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EAE1D-0A6A-47DA-AAD6-35199446A90F}" type="datetime1">
              <a:rPr lang="en-GB" smtClean="0"/>
              <a:t>11/10/2019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4469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85B82-731B-45B3-969A-989D5C07AC35}" type="datetime1">
              <a:rPr lang="en-GB" smtClean="0"/>
              <a:t>11/10/2019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883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6108-C5D1-469C-A944-522A919EBE13}" type="datetime1">
              <a:rPr lang="en-GB" smtClean="0"/>
              <a:t>11/10/2019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030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8DE5-571D-4E6C-BAC7-AB7D56508054}" type="datetime1">
              <a:rPr lang="en-GB" smtClean="0"/>
              <a:t>11/10/2019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391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C0E71-C0A4-4057-AE0A-0109FEA81151}" type="datetime1">
              <a:rPr lang="en-GB" smtClean="0"/>
              <a:t>11/10/2019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821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8943-BBD8-4690-80E4-D8C8C3804A82}" type="datetime1">
              <a:rPr lang="en-GB" smtClean="0"/>
              <a:t>11/10/2019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6280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F9297-AA7B-4368-85D5-67B92D989344}" type="datetime1">
              <a:rPr lang="en-GB" smtClean="0"/>
              <a:t>11/10/2019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78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C9D72-3A4B-4949-99C6-418819577A61}" type="datetime1">
              <a:rPr lang="en-GB" smtClean="0"/>
              <a:t>11/10/2019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0329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33C94-5891-404E-8A63-827BB67CFE35}" type="datetime1">
              <a:rPr lang="en-GB" smtClean="0"/>
              <a:t>11/10/2019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520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05589-C7BF-4207-B8BA-4BB4ACFE126F}" type="datetime1">
              <a:rPr lang="en-GB" smtClean="0"/>
              <a:t>11/10/2019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6381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asavine/CompFinance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4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479.bin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2.bin"/><Relationship Id="rId13" Type="http://schemas.openxmlformats.org/officeDocument/2006/relationships/image" Target="../media/image423.wmf"/><Relationship Id="rId3" Type="http://schemas.openxmlformats.org/officeDocument/2006/relationships/image" Target="../media/image2.jpeg"/><Relationship Id="rId7" Type="http://schemas.openxmlformats.org/officeDocument/2006/relationships/image" Target="../media/image420.wmf"/><Relationship Id="rId12" Type="http://schemas.openxmlformats.org/officeDocument/2006/relationships/oleObject" Target="../embeddings/oleObject48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5.vml"/><Relationship Id="rId6" Type="http://schemas.openxmlformats.org/officeDocument/2006/relationships/oleObject" Target="../embeddings/oleObject481.bin"/><Relationship Id="rId11" Type="http://schemas.openxmlformats.org/officeDocument/2006/relationships/image" Target="../media/image422.wmf"/><Relationship Id="rId5" Type="http://schemas.openxmlformats.org/officeDocument/2006/relationships/image" Target="../media/image419.wmf"/><Relationship Id="rId15" Type="http://schemas.openxmlformats.org/officeDocument/2006/relationships/image" Target="../media/image424.wmf"/><Relationship Id="rId10" Type="http://schemas.openxmlformats.org/officeDocument/2006/relationships/oleObject" Target="../embeddings/oleObject483.bin"/><Relationship Id="rId4" Type="http://schemas.openxmlformats.org/officeDocument/2006/relationships/oleObject" Target="../embeddings/oleObject480.bin"/><Relationship Id="rId9" Type="http://schemas.openxmlformats.org/officeDocument/2006/relationships/image" Target="../media/image421.wmf"/><Relationship Id="rId14" Type="http://schemas.openxmlformats.org/officeDocument/2006/relationships/oleObject" Target="../embeddings/oleObject485.bin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8.bin"/><Relationship Id="rId13" Type="http://schemas.openxmlformats.org/officeDocument/2006/relationships/image" Target="../media/image429.wmf"/><Relationship Id="rId18" Type="http://schemas.openxmlformats.org/officeDocument/2006/relationships/oleObject" Target="../embeddings/oleObject493.bin"/><Relationship Id="rId3" Type="http://schemas.openxmlformats.org/officeDocument/2006/relationships/image" Target="../media/image2.jpeg"/><Relationship Id="rId7" Type="http://schemas.openxmlformats.org/officeDocument/2006/relationships/image" Target="../media/image426.wmf"/><Relationship Id="rId12" Type="http://schemas.openxmlformats.org/officeDocument/2006/relationships/oleObject" Target="../embeddings/oleObject490.bin"/><Relationship Id="rId17" Type="http://schemas.openxmlformats.org/officeDocument/2006/relationships/image" Target="../media/image43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92.bin"/><Relationship Id="rId1" Type="http://schemas.openxmlformats.org/officeDocument/2006/relationships/vmlDrawing" Target="../drawings/vmlDrawing66.vml"/><Relationship Id="rId6" Type="http://schemas.openxmlformats.org/officeDocument/2006/relationships/oleObject" Target="../embeddings/oleObject487.bin"/><Relationship Id="rId11" Type="http://schemas.openxmlformats.org/officeDocument/2006/relationships/image" Target="../media/image428.wmf"/><Relationship Id="rId5" Type="http://schemas.openxmlformats.org/officeDocument/2006/relationships/image" Target="../media/image425.wmf"/><Relationship Id="rId15" Type="http://schemas.openxmlformats.org/officeDocument/2006/relationships/image" Target="../media/image430.wmf"/><Relationship Id="rId10" Type="http://schemas.openxmlformats.org/officeDocument/2006/relationships/oleObject" Target="../embeddings/oleObject489.bin"/><Relationship Id="rId19" Type="http://schemas.openxmlformats.org/officeDocument/2006/relationships/image" Target="../media/image432.wmf"/><Relationship Id="rId4" Type="http://schemas.openxmlformats.org/officeDocument/2006/relationships/oleObject" Target="../embeddings/oleObject486.bin"/><Relationship Id="rId9" Type="http://schemas.openxmlformats.org/officeDocument/2006/relationships/image" Target="../media/image427.wmf"/><Relationship Id="rId14" Type="http://schemas.openxmlformats.org/officeDocument/2006/relationships/oleObject" Target="../embeddings/oleObject491.bin"/></Relationships>
</file>

<file path=ppt/slides/_rels/slide10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7.wmf"/><Relationship Id="rId18" Type="http://schemas.openxmlformats.org/officeDocument/2006/relationships/oleObject" Target="../embeddings/oleObject501.bin"/><Relationship Id="rId26" Type="http://schemas.openxmlformats.org/officeDocument/2006/relationships/image" Target="../media/image442.wmf"/><Relationship Id="rId39" Type="http://schemas.openxmlformats.org/officeDocument/2006/relationships/oleObject" Target="../embeddings/oleObject515.bin"/><Relationship Id="rId21" Type="http://schemas.openxmlformats.org/officeDocument/2006/relationships/image" Target="../media/image441.wmf"/><Relationship Id="rId34" Type="http://schemas.openxmlformats.org/officeDocument/2006/relationships/oleObject" Target="../embeddings/oleObject512.bin"/><Relationship Id="rId42" Type="http://schemas.openxmlformats.org/officeDocument/2006/relationships/image" Target="../media/image447.wmf"/><Relationship Id="rId47" Type="http://schemas.openxmlformats.org/officeDocument/2006/relationships/oleObject" Target="../embeddings/oleObject521.bin"/><Relationship Id="rId50" Type="http://schemas.openxmlformats.org/officeDocument/2006/relationships/image" Target="../media/image450.wmf"/><Relationship Id="rId55" Type="http://schemas.openxmlformats.org/officeDocument/2006/relationships/oleObject" Target="../embeddings/oleObject525.bin"/><Relationship Id="rId7" Type="http://schemas.openxmlformats.org/officeDocument/2006/relationships/image" Target="../media/image434.wmf"/><Relationship Id="rId12" Type="http://schemas.openxmlformats.org/officeDocument/2006/relationships/oleObject" Target="../embeddings/oleObject498.bin"/><Relationship Id="rId17" Type="http://schemas.openxmlformats.org/officeDocument/2006/relationships/image" Target="../media/image439.wmf"/><Relationship Id="rId25" Type="http://schemas.openxmlformats.org/officeDocument/2006/relationships/oleObject" Target="../embeddings/oleObject506.bin"/><Relationship Id="rId33" Type="http://schemas.openxmlformats.org/officeDocument/2006/relationships/image" Target="../media/image444.wmf"/><Relationship Id="rId38" Type="http://schemas.openxmlformats.org/officeDocument/2006/relationships/image" Target="../media/image446.wmf"/><Relationship Id="rId46" Type="http://schemas.openxmlformats.org/officeDocument/2006/relationships/image" Target="../media/image448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00.bin"/><Relationship Id="rId20" Type="http://schemas.openxmlformats.org/officeDocument/2006/relationships/oleObject" Target="../embeddings/oleObject502.bin"/><Relationship Id="rId29" Type="http://schemas.openxmlformats.org/officeDocument/2006/relationships/oleObject" Target="../embeddings/oleObject508.bin"/><Relationship Id="rId41" Type="http://schemas.openxmlformats.org/officeDocument/2006/relationships/oleObject" Target="../embeddings/oleObject517.bin"/><Relationship Id="rId54" Type="http://schemas.openxmlformats.org/officeDocument/2006/relationships/image" Target="../media/image452.wmf"/><Relationship Id="rId1" Type="http://schemas.openxmlformats.org/officeDocument/2006/relationships/vmlDrawing" Target="../drawings/vmlDrawing67.vml"/><Relationship Id="rId6" Type="http://schemas.openxmlformats.org/officeDocument/2006/relationships/oleObject" Target="../embeddings/oleObject495.bin"/><Relationship Id="rId11" Type="http://schemas.openxmlformats.org/officeDocument/2006/relationships/image" Target="../media/image436.wmf"/><Relationship Id="rId24" Type="http://schemas.openxmlformats.org/officeDocument/2006/relationships/oleObject" Target="../embeddings/oleObject505.bin"/><Relationship Id="rId32" Type="http://schemas.openxmlformats.org/officeDocument/2006/relationships/oleObject" Target="../embeddings/oleObject511.bin"/><Relationship Id="rId37" Type="http://schemas.openxmlformats.org/officeDocument/2006/relationships/oleObject" Target="../embeddings/oleObject514.bin"/><Relationship Id="rId40" Type="http://schemas.openxmlformats.org/officeDocument/2006/relationships/oleObject" Target="../embeddings/oleObject516.bin"/><Relationship Id="rId45" Type="http://schemas.openxmlformats.org/officeDocument/2006/relationships/oleObject" Target="../embeddings/oleObject520.bin"/><Relationship Id="rId53" Type="http://schemas.openxmlformats.org/officeDocument/2006/relationships/oleObject" Target="../embeddings/oleObject524.bin"/><Relationship Id="rId5" Type="http://schemas.openxmlformats.org/officeDocument/2006/relationships/image" Target="../media/image433.wmf"/><Relationship Id="rId15" Type="http://schemas.openxmlformats.org/officeDocument/2006/relationships/image" Target="../media/image438.wmf"/><Relationship Id="rId23" Type="http://schemas.openxmlformats.org/officeDocument/2006/relationships/oleObject" Target="../embeddings/oleObject504.bin"/><Relationship Id="rId28" Type="http://schemas.openxmlformats.org/officeDocument/2006/relationships/image" Target="../media/image443.wmf"/><Relationship Id="rId36" Type="http://schemas.openxmlformats.org/officeDocument/2006/relationships/oleObject" Target="../embeddings/oleObject513.bin"/><Relationship Id="rId49" Type="http://schemas.openxmlformats.org/officeDocument/2006/relationships/oleObject" Target="../embeddings/oleObject522.bin"/><Relationship Id="rId10" Type="http://schemas.openxmlformats.org/officeDocument/2006/relationships/oleObject" Target="../embeddings/oleObject497.bin"/><Relationship Id="rId19" Type="http://schemas.openxmlformats.org/officeDocument/2006/relationships/image" Target="../media/image440.wmf"/><Relationship Id="rId31" Type="http://schemas.openxmlformats.org/officeDocument/2006/relationships/oleObject" Target="../embeddings/oleObject510.bin"/><Relationship Id="rId44" Type="http://schemas.openxmlformats.org/officeDocument/2006/relationships/oleObject" Target="../embeddings/oleObject519.bin"/><Relationship Id="rId52" Type="http://schemas.openxmlformats.org/officeDocument/2006/relationships/image" Target="../media/image451.wmf"/><Relationship Id="rId4" Type="http://schemas.openxmlformats.org/officeDocument/2006/relationships/oleObject" Target="../embeddings/oleObject494.bin"/><Relationship Id="rId9" Type="http://schemas.openxmlformats.org/officeDocument/2006/relationships/image" Target="../media/image435.wmf"/><Relationship Id="rId14" Type="http://schemas.openxmlformats.org/officeDocument/2006/relationships/oleObject" Target="../embeddings/oleObject499.bin"/><Relationship Id="rId22" Type="http://schemas.openxmlformats.org/officeDocument/2006/relationships/oleObject" Target="../embeddings/oleObject503.bin"/><Relationship Id="rId27" Type="http://schemas.openxmlformats.org/officeDocument/2006/relationships/oleObject" Target="../embeddings/oleObject507.bin"/><Relationship Id="rId30" Type="http://schemas.openxmlformats.org/officeDocument/2006/relationships/oleObject" Target="../embeddings/oleObject509.bin"/><Relationship Id="rId35" Type="http://schemas.openxmlformats.org/officeDocument/2006/relationships/image" Target="../media/image445.wmf"/><Relationship Id="rId43" Type="http://schemas.openxmlformats.org/officeDocument/2006/relationships/oleObject" Target="../embeddings/oleObject518.bin"/><Relationship Id="rId48" Type="http://schemas.openxmlformats.org/officeDocument/2006/relationships/image" Target="../media/image449.wmf"/><Relationship Id="rId56" Type="http://schemas.openxmlformats.org/officeDocument/2006/relationships/image" Target="../media/image453.wmf"/><Relationship Id="rId8" Type="http://schemas.openxmlformats.org/officeDocument/2006/relationships/oleObject" Target="../embeddings/oleObject496.bin"/><Relationship Id="rId51" Type="http://schemas.openxmlformats.org/officeDocument/2006/relationships/oleObject" Target="../embeddings/oleObject523.bin"/><Relationship Id="rId3" Type="http://schemas.openxmlformats.org/officeDocument/2006/relationships/image" Target="../media/image2.jpe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8.bin"/><Relationship Id="rId13" Type="http://schemas.openxmlformats.org/officeDocument/2006/relationships/image" Target="../media/image458.wmf"/><Relationship Id="rId3" Type="http://schemas.openxmlformats.org/officeDocument/2006/relationships/image" Target="../media/image2.jpeg"/><Relationship Id="rId7" Type="http://schemas.openxmlformats.org/officeDocument/2006/relationships/image" Target="../media/image455.wmf"/><Relationship Id="rId12" Type="http://schemas.openxmlformats.org/officeDocument/2006/relationships/oleObject" Target="../embeddings/oleObject5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8.vml"/><Relationship Id="rId6" Type="http://schemas.openxmlformats.org/officeDocument/2006/relationships/oleObject" Target="../embeddings/oleObject527.bin"/><Relationship Id="rId11" Type="http://schemas.openxmlformats.org/officeDocument/2006/relationships/image" Target="../media/image457.wmf"/><Relationship Id="rId5" Type="http://schemas.openxmlformats.org/officeDocument/2006/relationships/image" Target="../media/image454.wmf"/><Relationship Id="rId15" Type="http://schemas.openxmlformats.org/officeDocument/2006/relationships/image" Target="../media/image459.wmf"/><Relationship Id="rId10" Type="http://schemas.openxmlformats.org/officeDocument/2006/relationships/oleObject" Target="../embeddings/oleObject529.bin"/><Relationship Id="rId4" Type="http://schemas.openxmlformats.org/officeDocument/2006/relationships/oleObject" Target="../embeddings/oleObject526.bin"/><Relationship Id="rId9" Type="http://schemas.openxmlformats.org/officeDocument/2006/relationships/image" Target="../media/image456.wmf"/><Relationship Id="rId14" Type="http://schemas.openxmlformats.org/officeDocument/2006/relationships/oleObject" Target="../embeddings/oleObject531.bin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4.bin"/><Relationship Id="rId13" Type="http://schemas.openxmlformats.org/officeDocument/2006/relationships/image" Target="../media/image464.wmf"/><Relationship Id="rId3" Type="http://schemas.openxmlformats.org/officeDocument/2006/relationships/image" Target="../media/image2.jpeg"/><Relationship Id="rId7" Type="http://schemas.openxmlformats.org/officeDocument/2006/relationships/image" Target="../media/image461.wmf"/><Relationship Id="rId12" Type="http://schemas.openxmlformats.org/officeDocument/2006/relationships/oleObject" Target="../embeddings/oleObject536.bin"/><Relationship Id="rId17" Type="http://schemas.openxmlformats.org/officeDocument/2006/relationships/image" Target="../media/image466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38.bin"/><Relationship Id="rId1" Type="http://schemas.openxmlformats.org/officeDocument/2006/relationships/vmlDrawing" Target="../drawings/vmlDrawing69.vml"/><Relationship Id="rId6" Type="http://schemas.openxmlformats.org/officeDocument/2006/relationships/oleObject" Target="../embeddings/oleObject533.bin"/><Relationship Id="rId11" Type="http://schemas.openxmlformats.org/officeDocument/2006/relationships/image" Target="../media/image463.wmf"/><Relationship Id="rId5" Type="http://schemas.openxmlformats.org/officeDocument/2006/relationships/image" Target="../media/image460.wmf"/><Relationship Id="rId15" Type="http://schemas.openxmlformats.org/officeDocument/2006/relationships/image" Target="../media/image465.wmf"/><Relationship Id="rId10" Type="http://schemas.openxmlformats.org/officeDocument/2006/relationships/oleObject" Target="../embeddings/oleObject535.bin"/><Relationship Id="rId4" Type="http://schemas.openxmlformats.org/officeDocument/2006/relationships/oleObject" Target="../embeddings/oleObject532.bin"/><Relationship Id="rId9" Type="http://schemas.openxmlformats.org/officeDocument/2006/relationships/image" Target="../media/image462.wmf"/><Relationship Id="rId14" Type="http://schemas.openxmlformats.org/officeDocument/2006/relationships/oleObject" Target="../embeddings/oleObject537.bin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1.bin"/><Relationship Id="rId3" Type="http://schemas.openxmlformats.org/officeDocument/2006/relationships/image" Target="../media/image2.jpeg"/><Relationship Id="rId7" Type="http://schemas.openxmlformats.org/officeDocument/2006/relationships/image" Target="../media/image46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0.vml"/><Relationship Id="rId6" Type="http://schemas.openxmlformats.org/officeDocument/2006/relationships/oleObject" Target="../embeddings/oleObject540.bin"/><Relationship Id="rId11" Type="http://schemas.openxmlformats.org/officeDocument/2006/relationships/image" Target="../media/image73.wmf"/><Relationship Id="rId5" Type="http://schemas.openxmlformats.org/officeDocument/2006/relationships/image" Target="../media/image467.wmf"/><Relationship Id="rId10" Type="http://schemas.openxmlformats.org/officeDocument/2006/relationships/oleObject" Target="../embeddings/oleObject542.bin"/><Relationship Id="rId4" Type="http://schemas.openxmlformats.org/officeDocument/2006/relationships/oleObject" Target="../embeddings/oleObject539.bin"/><Relationship Id="rId9" Type="http://schemas.openxmlformats.org/officeDocument/2006/relationships/image" Target="../media/image469.wmf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1.wmf"/><Relationship Id="rId13" Type="http://schemas.openxmlformats.org/officeDocument/2006/relationships/oleObject" Target="../embeddings/oleObject547.bin"/><Relationship Id="rId18" Type="http://schemas.openxmlformats.org/officeDocument/2006/relationships/image" Target="../media/image476.wmf"/><Relationship Id="rId26" Type="http://schemas.openxmlformats.org/officeDocument/2006/relationships/image" Target="../media/image480.wmf"/><Relationship Id="rId3" Type="http://schemas.openxmlformats.org/officeDocument/2006/relationships/image" Target="../media/image2.jpeg"/><Relationship Id="rId21" Type="http://schemas.openxmlformats.org/officeDocument/2006/relationships/oleObject" Target="../embeddings/oleObject551.bin"/><Relationship Id="rId7" Type="http://schemas.openxmlformats.org/officeDocument/2006/relationships/oleObject" Target="../embeddings/oleObject544.bin"/><Relationship Id="rId12" Type="http://schemas.openxmlformats.org/officeDocument/2006/relationships/image" Target="../media/image473.wmf"/><Relationship Id="rId17" Type="http://schemas.openxmlformats.org/officeDocument/2006/relationships/oleObject" Target="../embeddings/oleObject549.bin"/><Relationship Id="rId25" Type="http://schemas.openxmlformats.org/officeDocument/2006/relationships/oleObject" Target="../embeddings/oleObject553.bin"/><Relationship Id="rId33" Type="http://schemas.openxmlformats.org/officeDocument/2006/relationships/image" Target="../media/image48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75.wmf"/><Relationship Id="rId20" Type="http://schemas.openxmlformats.org/officeDocument/2006/relationships/image" Target="../media/image477.wmf"/><Relationship Id="rId29" Type="http://schemas.openxmlformats.org/officeDocument/2006/relationships/oleObject" Target="../embeddings/oleObject555.bin"/><Relationship Id="rId1" Type="http://schemas.openxmlformats.org/officeDocument/2006/relationships/vmlDrawing" Target="../drawings/vmlDrawing71.vml"/><Relationship Id="rId6" Type="http://schemas.openxmlformats.org/officeDocument/2006/relationships/image" Target="../media/image470.wmf"/><Relationship Id="rId11" Type="http://schemas.openxmlformats.org/officeDocument/2006/relationships/oleObject" Target="../embeddings/oleObject546.bin"/><Relationship Id="rId24" Type="http://schemas.openxmlformats.org/officeDocument/2006/relationships/image" Target="../media/image479.wmf"/><Relationship Id="rId32" Type="http://schemas.openxmlformats.org/officeDocument/2006/relationships/image" Target="../media/image483.wmf"/><Relationship Id="rId5" Type="http://schemas.openxmlformats.org/officeDocument/2006/relationships/oleObject" Target="../embeddings/oleObject543.bin"/><Relationship Id="rId15" Type="http://schemas.openxmlformats.org/officeDocument/2006/relationships/oleObject" Target="../embeddings/oleObject548.bin"/><Relationship Id="rId23" Type="http://schemas.openxmlformats.org/officeDocument/2006/relationships/oleObject" Target="../embeddings/oleObject552.bin"/><Relationship Id="rId28" Type="http://schemas.openxmlformats.org/officeDocument/2006/relationships/image" Target="../media/image481.wmf"/><Relationship Id="rId10" Type="http://schemas.openxmlformats.org/officeDocument/2006/relationships/image" Target="../media/image472.wmf"/><Relationship Id="rId19" Type="http://schemas.openxmlformats.org/officeDocument/2006/relationships/oleObject" Target="../embeddings/oleObject550.bin"/><Relationship Id="rId31" Type="http://schemas.openxmlformats.org/officeDocument/2006/relationships/oleObject" Target="../embeddings/oleObject556.bin"/><Relationship Id="rId4" Type="http://schemas.openxmlformats.org/officeDocument/2006/relationships/hyperlink" Target="https://antoinesavine.files.wordpress.com/2018/12/poulsen-2018-wilmott.pdf" TargetMode="External"/><Relationship Id="rId9" Type="http://schemas.openxmlformats.org/officeDocument/2006/relationships/oleObject" Target="../embeddings/oleObject545.bin"/><Relationship Id="rId14" Type="http://schemas.openxmlformats.org/officeDocument/2006/relationships/image" Target="../media/image474.wmf"/><Relationship Id="rId22" Type="http://schemas.openxmlformats.org/officeDocument/2006/relationships/image" Target="../media/image478.wmf"/><Relationship Id="rId27" Type="http://schemas.openxmlformats.org/officeDocument/2006/relationships/oleObject" Target="../embeddings/oleObject554.bin"/><Relationship Id="rId30" Type="http://schemas.openxmlformats.org/officeDocument/2006/relationships/image" Target="../media/image482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8.bin"/><Relationship Id="rId3" Type="http://schemas.openxmlformats.org/officeDocument/2006/relationships/image" Target="../media/image2.jpeg"/><Relationship Id="rId7" Type="http://schemas.openxmlformats.org/officeDocument/2006/relationships/image" Target="../media/image48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2.vml"/><Relationship Id="rId6" Type="http://schemas.openxmlformats.org/officeDocument/2006/relationships/oleObject" Target="../embeddings/oleObject557.bin"/><Relationship Id="rId5" Type="http://schemas.openxmlformats.org/officeDocument/2006/relationships/image" Target="../media/image487.png"/><Relationship Id="rId10" Type="http://schemas.openxmlformats.org/officeDocument/2006/relationships/image" Target="../media/image488.png"/><Relationship Id="rId4" Type="http://schemas.openxmlformats.org/officeDocument/2006/relationships/hyperlink" Target="https://www.slideshare.net/AntoineSavine/stabilise-risks-of-discontinuous-payoffs-with-fuzzy-logic" TargetMode="External"/><Relationship Id="rId9" Type="http://schemas.openxmlformats.org/officeDocument/2006/relationships/image" Target="../media/image486.wmf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1.bin"/><Relationship Id="rId3" Type="http://schemas.openxmlformats.org/officeDocument/2006/relationships/image" Target="../media/image2.jpeg"/><Relationship Id="rId7" Type="http://schemas.openxmlformats.org/officeDocument/2006/relationships/image" Target="../media/image469.wmf"/><Relationship Id="rId12" Type="http://schemas.openxmlformats.org/officeDocument/2006/relationships/oleObject" Target="../embeddings/oleObject56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3.vml"/><Relationship Id="rId6" Type="http://schemas.openxmlformats.org/officeDocument/2006/relationships/oleObject" Target="../embeddings/oleObject560.bin"/><Relationship Id="rId11" Type="http://schemas.openxmlformats.org/officeDocument/2006/relationships/image" Target="../media/image491.png"/><Relationship Id="rId5" Type="http://schemas.openxmlformats.org/officeDocument/2006/relationships/image" Target="../media/image459.wmf"/><Relationship Id="rId10" Type="http://schemas.openxmlformats.org/officeDocument/2006/relationships/image" Target="../media/image490.png"/><Relationship Id="rId4" Type="http://schemas.openxmlformats.org/officeDocument/2006/relationships/oleObject" Target="../embeddings/oleObject559.bin"/><Relationship Id="rId9" Type="http://schemas.openxmlformats.org/officeDocument/2006/relationships/image" Target="../media/image489.wmf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view/antoinesavine-cpp2xl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ithub.com/asavine" TargetMode="Externa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5.bin"/><Relationship Id="rId3" Type="http://schemas.openxmlformats.org/officeDocument/2006/relationships/image" Target="../media/image2.jpeg"/><Relationship Id="rId7" Type="http://schemas.openxmlformats.org/officeDocument/2006/relationships/image" Target="../media/image49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4.vml"/><Relationship Id="rId6" Type="http://schemas.openxmlformats.org/officeDocument/2006/relationships/oleObject" Target="../embeddings/oleObject564.bin"/><Relationship Id="rId5" Type="http://schemas.openxmlformats.org/officeDocument/2006/relationships/image" Target="../media/image492.wmf"/><Relationship Id="rId4" Type="http://schemas.openxmlformats.org/officeDocument/2006/relationships/oleObject" Target="../embeddings/oleObject563.bin"/><Relationship Id="rId9" Type="http://schemas.openxmlformats.org/officeDocument/2006/relationships/image" Target="../media/image494.wmf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8.bin"/><Relationship Id="rId13" Type="http://schemas.openxmlformats.org/officeDocument/2006/relationships/image" Target="../media/image499.wmf"/><Relationship Id="rId18" Type="http://schemas.openxmlformats.org/officeDocument/2006/relationships/oleObject" Target="../embeddings/oleObject573.bin"/><Relationship Id="rId26" Type="http://schemas.openxmlformats.org/officeDocument/2006/relationships/oleObject" Target="../embeddings/oleObject577.bin"/><Relationship Id="rId3" Type="http://schemas.openxmlformats.org/officeDocument/2006/relationships/image" Target="../media/image2.jpeg"/><Relationship Id="rId21" Type="http://schemas.openxmlformats.org/officeDocument/2006/relationships/image" Target="../media/image503.wmf"/><Relationship Id="rId34" Type="http://schemas.openxmlformats.org/officeDocument/2006/relationships/image" Target="../media/image511.png"/><Relationship Id="rId7" Type="http://schemas.openxmlformats.org/officeDocument/2006/relationships/image" Target="../media/image496.wmf"/><Relationship Id="rId12" Type="http://schemas.openxmlformats.org/officeDocument/2006/relationships/oleObject" Target="../embeddings/oleObject570.bin"/><Relationship Id="rId17" Type="http://schemas.openxmlformats.org/officeDocument/2006/relationships/image" Target="../media/image501.wmf"/><Relationship Id="rId25" Type="http://schemas.openxmlformats.org/officeDocument/2006/relationships/image" Target="../media/image505.wmf"/><Relationship Id="rId33" Type="http://schemas.openxmlformats.org/officeDocument/2006/relationships/image" Target="../media/image50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72.bin"/><Relationship Id="rId20" Type="http://schemas.openxmlformats.org/officeDocument/2006/relationships/oleObject" Target="../embeddings/oleObject574.bin"/><Relationship Id="rId29" Type="http://schemas.openxmlformats.org/officeDocument/2006/relationships/image" Target="../media/image507.wmf"/><Relationship Id="rId1" Type="http://schemas.openxmlformats.org/officeDocument/2006/relationships/vmlDrawing" Target="../drawings/vmlDrawing75.vml"/><Relationship Id="rId6" Type="http://schemas.openxmlformats.org/officeDocument/2006/relationships/oleObject" Target="../embeddings/oleObject567.bin"/><Relationship Id="rId11" Type="http://schemas.openxmlformats.org/officeDocument/2006/relationships/image" Target="../media/image498.wmf"/><Relationship Id="rId24" Type="http://schemas.openxmlformats.org/officeDocument/2006/relationships/oleObject" Target="../embeddings/oleObject576.bin"/><Relationship Id="rId32" Type="http://schemas.openxmlformats.org/officeDocument/2006/relationships/oleObject" Target="../embeddings/oleObject580.bin"/><Relationship Id="rId5" Type="http://schemas.openxmlformats.org/officeDocument/2006/relationships/image" Target="../media/image495.wmf"/><Relationship Id="rId15" Type="http://schemas.openxmlformats.org/officeDocument/2006/relationships/image" Target="../media/image500.wmf"/><Relationship Id="rId23" Type="http://schemas.openxmlformats.org/officeDocument/2006/relationships/image" Target="../media/image504.wmf"/><Relationship Id="rId28" Type="http://schemas.openxmlformats.org/officeDocument/2006/relationships/oleObject" Target="../embeddings/oleObject578.bin"/><Relationship Id="rId36" Type="http://schemas.openxmlformats.org/officeDocument/2006/relationships/image" Target="../media/image510.wmf"/><Relationship Id="rId10" Type="http://schemas.openxmlformats.org/officeDocument/2006/relationships/oleObject" Target="../embeddings/oleObject569.bin"/><Relationship Id="rId19" Type="http://schemas.openxmlformats.org/officeDocument/2006/relationships/image" Target="../media/image502.wmf"/><Relationship Id="rId31" Type="http://schemas.openxmlformats.org/officeDocument/2006/relationships/image" Target="../media/image508.wmf"/><Relationship Id="rId4" Type="http://schemas.openxmlformats.org/officeDocument/2006/relationships/oleObject" Target="../embeddings/oleObject566.bin"/><Relationship Id="rId9" Type="http://schemas.openxmlformats.org/officeDocument/2006/relationships/image" Target="../media/image497.wmf"/><Relationship Id="rId14" Type="http://schemas.openxmlformats.org/officeDocument/2006/relationships/oleObject" Target="../embeddings/oleObject571.bin"/><Relationship Id="rId22" Type="http://schemas.openxmlformats.org/officeDocument/2006/relationships/oleObject" Target="../embeddings/oleObject575.bin"/><Relationship Id="rId27" Type="http://schemas.openxmlformats.org/officeDocument/2006/relationships/image" Target="../media/image506.wmf"/><Relationship Id="rId30" Type="http://schemas.openxmlformats.org/officeDocument/2006/relationships/oleObject" Target="../embeddings/oleObject579.bin"/><Relationship Id="rId35" Type="http://schemas.openxmlformats.org/officeDocument/2006/relationships/oleObject" Target="../embeddings/oleObject581.bin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4.bin"/><Relationship Id="rId13" Type="http://schemas.openxmlformats.org/officeDocument/2006/relationships/image" Target="../media/image516.wmf"/><Relationship Id="rId18" Type="http://schemas.openxmlformats.org/officeDocument/2006/relationships/oleObject" Target="../embeddings/oleObject589.bin"/><Relationship Id="rId26" Type="http://schemas.openxmlformats.org/officeDocument/2006/relationships/oleObject" Target="../embeddings/oleObject593.bin"/><Relationship Id="rId3" Type="http://schemas.openxmlformats.org/officeDocument/2006/relationships/image" Target="../media/image2.jpeg"/><Relationship Id="rId21" Type="http://schemas.openxmlformats.org/officeDocument/2006/relationships/image" Target="../media/image520.wmf"/><Relationship Id="rId7" Type="http://schemas.openxmlformats.org/officeDocument/2006/relationships/image" Target="../media/image513.wmf"/><Relationship Id="rId12" Type="http://schemas.openxmlformats.org/officeDocument/2006/relationships/oleObject" Target="../embeddings/oleObject586.bin"/><Relationship Id="rId17" Type="http://schemas.openxmlformats.org/officeDocument/2006/relationships/image" Target="../media/image518.wmf"/><Relationship Id="rId25" Type="http://schemas.openxmlformats.org/officeDocument/2006/relationships/image" Target="../media/image522.wmf"/><Relationship Id="rId33" Type="http://schemas.openxmlformats.org/officeDocument/2006/relationships/image" Target="../media/image526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88.bin"/><Relationship Id="rId20" Type="http://schemas.openxmlformats.org/officeDocument/2006/relationships/oleObject" Target="../embeddings/oleObject590.bin"/><Relationship Id="rId29" Type="http://schemas.openxmlformats.org/officeDocument/2006/relationships/image" Target="../media/image524.wmf"/><Relationship Id="rId1" Type="http://schemas.openxmlformats.org/officeDocument/2006/relationships/vmlDrawing" Target="../drawings/vmlDrawing76.vml"/><Relationship Id="rId6" Type="http://schemas.openxmlformats.org/officeDocument/2006/relationships/oleObject" Target="../embeddings/oleObject583.bin"/><Relationship Id="rId11" Type="http://schemas.openxmlformats.org/officeDocument/2006/relationships/image" Target="../media/image515.wmf"/><Relationship Id="rId24" Type="http://schemas.openxmlformats.org/officeDocument/2006/relationships/oleObject" Target="../embeddings/oleObject592.bin"/><Relationship Id="rId32" Type="http://schemas.openxmlformats.org/officeDocument/2006/relationships/oleObject" Target="../embeddings/oleObject596.bin"/><Relationship Id="rId5" Type="http://schemas.openxmlformats.org/officeDocument/2006/relationships/image" Target="../media/image512.wmf"/><Relationship Id="rId15" Type="http://schemas.openxmlformats.org/officeDocument/2006/relationships/image" Target="../media/image517.wmf"/><Relationship Id="rId23" Type="http://schemas.openxmlformats.org/officeDocument/2006/relationships/image" Target="../media/image521.wmf"/><Relationship Id="rId28" Type="http://schemas.openxmlformats.org/officeDocument/2006/relationships/oleObject" Target="../embeddings/oleObject594.bin"/><Relationship Id="rId10" Type="http://schemas.openxmlformats.org/officeDocument/2006/relationships/oleObject" Target="../embeddings/oleObject585.bin"/><Relationship Id="rId19" Type="http://schemas.openxmlformats.org/officeDocument/2006/relationships/image" Target="../media/image519.wmf"/><Relationship Id="rId31" Type="http://schemas.openxmlformats.org/officeDocument/2006/relationships/image" Target="../media/image525.wmf"/><Relationship Id="rId4" Type="http://schemas.openxmlformats.org/officeDocument/2006/relationships/oleObject" Target="../embeddings/oleObject582.bin"/><Relationship Id="rId9" Type="http://schemas.openxmlformats.org/officeDocument/2006/relationships/image" Target="../media/image514.wmf"/><Relationship Id="rId14" Type="http://schemas.openxmlformats.org/officeDocument/2006/relationships/oleObject" Target="../embeddings/oleObject587.bin"/><Relationship Id="rId22" Type="http://schemas.openxmlformats.org/officeDocument/2006/relationships/oleObject" Target="../embeddings/oleObject591.bin"/><Relationship Id="rId27" Type="http://schemas.openxmlformats.org/officeDocument/2006/relationships/image" Target="../media/image523.wmf"/><Relationship Id="rId30" Type="http://schemas.openxmlformats.org/officeDocument/2006/relationships/oleObject" Target="../embeddings/oleObject595.bin"/></Relationships>
</file>

<file path=ppt/slides/_rels/slide1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1.wmf"/><Relationship Id="rId18" Type="http://schemas.openxmlformats.org/officeDocument/2006/relationships/oleObject" Target="../embeddings/oleObject604.bin"/><Relationship Id="rId26" Type="http://schemas.openxmlformats.org/officeDocument/2006/relationships/oleObject" Target="../embeddings/oleObject608.bin"/><Relationship Id="rId39" Type="http://schemas.openxmlformats.org/officeDocument/2006/relationships/image" Target="../media/image538.wmf"/><Relationship Id="rId3" Type="http://schemas.openxmlformats.org/officeDocument/2006/relationships/image" Target="../media/image2.jpeg"/><Relationship Id="rId21" Type="http://schemas.openxmlformats.org/officeDocument/2006/relationships/image" Target="../media/image523.wmf"/><Relationship Id="rId34" Type="http://schemas.openxmlformats.org/officeDocument/2006/relationships/oleObject" Target="../embeddings/oleObject612.bin"/><Relationship Id="rId42" Type="http://schemas.openxmlformats.org/officeDocument/2006/relationships/oleObject" Target="../embeddings/oleObject616.bin"/><Relationship Id="rId47" Type="http://schemas.openxmlformats.org/officeDocument/2006/relationships/image" Target="../media/image541.wmf"/><Relationship Id="rId50" Type="http://schemas.openxmlformats.org/officeDocument/2006/relationships/oleObject" Target="../embeddings/oleObject620.bin"/><Relationship Id="rId7" Type="http://schemas.openxmlformats.org/officeDocument/2006/relationships/image" Target="../media/image528.wmf"/><Relationship Id="rId12" Type="http://schemas.openxmlformats.org/officeDocument/2006/relationships/oleObject" Target="../embeddings/oleObject601.bin"/><Relationship Id="rId17" Type="http://schemas.openxmlformats.org/officeDocument/2006/relationships/image" Target="../media/image533.wmf"/><Relationship Id="rId25" Type="http://schemas.openxmlformats.org/officeDocument/2006/relationships/image" Target="../media/image520.wmf"/><Relationship Id="rId33" Type="http://schemas.openxmlformats.org/officeDocument/2006/relationships/image" Target="../media/image535.wmf"/><Relationship Id="rId38" Type="http://schemas.openxmlformats.org/officeDocument/2006/relationships/oleObject" Target="../embeddings/oleObject614.bin"/><Relationship Id="rId46" Type="http://schemas.openxmlformats.org/officeDocument/2006/relationships/oleObject" Target="../embeddings/oleObject618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03.bin"/><Relationship Id="rId20" Type="http://schemas.openxmlformats.org/officeDocument/2006/relationships/oleObject" Target="../embeddings/oleObject605.bin"/><Relationship Id="rId29" Type="http://schemas.openxmlformats.org/officeDocument/2006/relationships/image" Target="../media/image522.wmf"/><Relationship Id="rId41" Type="http://schemas.openxmlformats.org/officeDocument/2006/relationships/image" Target="../media/image539.wmf"/><Relationship Id="rId1" Type="http://schemas.openxmlformats.org/officeDocument/2006/relationships/vmlDrawing" Target="../drawings/vmlDrawing77.vml"/><Relationship Id="rId6" Type="http://schemas.openxmlformats.org/officeDocument/2006/relationships/oleObject" Target="../embeddings/oleObject598.bin"/><Relationship Id="rId11" Type="http://schemas.openxmlformats.org/officeDocument/2006/relationships/image" Target="../media/image530.wmf"/><Relationship Id="rId24" Type="http://schemas.openxmlformats.org/officeDocument/2006/relationships/oleObject" Target="../embeddings/oleObject607.bin"/><Relationship Id="rId32" Type="http://schemas.openxmlformats.org/officeDocument/2006/relationships/oleObject" Target="../embeddings/oleObject611.bin"/><Relationship Id="rId37" Type="http://schemas.openxmlformats.org/officeDocument/2006/relationships/image" Target="../media/image537.wmf"/><Relationship Id="rId40" Type="http://schemas.openxmlformats.org/officeDocument/2006/relationships/oleObject" Target="../embeddings/oleObject615.bin"/><Relationship Id="rId45" Type="http://schemas.openxmlformats.org/officeDocument/2006/relationships/image" Target="../media/image540.wmf"/><Relationship Id="rId53" Type="http://schemas.openxmlformats.org/officeDocument/2006/relationships/image" Target="../media/image544.wmf"/><Relationship Id="rId5" Type="http://schemas.openxmlformats.org/officeDocument/2006/relationships/image" Target="../media/image527.wmf"/><Relationship Id="rId15" Type="http://schemas.openxmlformats.org/officeDocument/2006/relationships/image" Target="../media/image532.wmf"/><Relationship Id="rId23" Type="http://schemas.openxmlformats.org/officeDocument/2006/relationships/image" Target="../media/image524.wmf"/><Relationship Id="rId28" Type="http://schemas.openxmlformats.org/officeDocument/2006/relationships/oleObject" Target="../embeddings/oleObject609.bin"/><Relationship Id="rId36" Type="http://schemas.openxmlformats.org/officeDocument/2006/relationships/oleObject" Target="../embeddings/oleObject613.bin"/><Relationship Id="rId49" Type="http://schemas.openxmlformats.org/officeDocument/2006/relationships/image" Target="../media/image542.wmf"/><Relationship Id="rId10" Type="http://schemas.openxmlformats.org/officeDocument/2006/relationships/oleObject" Target="../embeddings/oleObject600.bin"/><Relationship Id="rId19" Type="http://schemas.openxmlformats.org/officeDocument/2006/relationships/image" Target="../media/image534.wmf"/><Relationship Id="rId31" Type="http://schemas.openxmlformats.org/officeDocument/2006/relationships/image" Target="../media/image526.wmf"/><Relationship Id="rId44" Type="http://schemas.openxmlformats.org/officeDocument/2006/relationships/oleObject" Target="../embeddings/oleObject617.bin"/><Relationship Id="rId52" Type="http://schemas.openxmlformats.org/officeDocument/2006/relationships/oleObject" Target="../embeddings/oleObject621.bin"/><Relationship Id="rId4" Type="http://schemas.openxmlformats.org/officeDocument/2006/relationships/oleObject" Target="../embeddings/oleObject597.bin"/><Relationship Id="rId9" Type="http://schemas.openxmlformats.org/officeDocument/2006/relationships/image" Target="../media/image529.wmf"/><Relationship Id="rId14" Type="http://schemas.openxmlformats.org/officeDocument/2006/relationships/oleObject" Target="../embeddings/oleObject602.bin"/><Relationship Id="rId22" Type="http://schemas.openxmlformats.org/officeDocument/2006/relationships/oleObject" Target="../embeddings/oleObject606.bin"/><Relationship Id="rId27" Type="http://schemas.openxmlformats.org/officeDocument/2006/relationships/image" Target="../media/image521.wmf"/><Relationship Id="rId30" Type="http://schemas.openxmlformats.org/officeDocument/2006/relationships/oleObject" Target="../embeddings/oleObject610.bin"/><Relationship Id="rId35" Type="http://schemas.openxmlformats.org/officeDocument/2006/relationships/image" Target="../media/image536.wmf"/><Relationship Id="rId43" Type="http://schemas.openxmlformats.org/officeDocument/2006/relationships/image" Target="../media/image515.wmf"/><Relationship Id="rId48" Type="http://schemas.openxmlformats.org/officeDocument/2006/relationships/oleObject" Target="../embeddings/oleObject619.bin"/><Relationship Id="rId8" Type="http://schemas.openxmlformats.org/officeDocument/2006/relationships/oleObject" Target="../embeddings/oleObject599.bin"/><Relationship Id="rId51" Type="http://schemas.openxmlformats.org/officeDocument/2006/relationships/image" Target="../media/image543.wmf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4.bin"/><Relationship Id="rId13" Type="http://schemas.openxmlformats.org/officeDocument/2006/relationships/image" Target="../media/image534.wmf"/><Relationship Id="rId18" Type="http://schemas.openxmlformats.org/officeDocument/2006/relationships/oleObject" Target="../embeddings/oleObject630.bin"/><Relationship Id="rId26" Type="http://schemas.openxmlformats.org/officeDocument/2006/relationships/oleObject" Target="../embeddings/oleObject634.bin"/><Relationship Id="rId3" Type="http://schemas.openxmlformats.org/officeDocument/2006/relationships/image" Target="../media/image2.jpeg"/><Relationship Id="rId21" Type="http://schemas.openxmlformats.org/officeDocument/2006/relationships/image" Target="../media/image521.wmf"/><Relationship Id="rId7" Type="http://schemas.openxmlformats.org/officeDocument/2006/relationships/image" Target="../media/image541.wmf"/><Relationship Id="rId12" Type="http://schemas.openxmlformats.org/officeDocument/2006/relationships/oleObject" Target="../embeddings/oleObject627.bin"/><Relationship Id="rId17" Type="http://schemas.openxmlformats.org/officeDocument/2006/relationships/image" Target="../media/image524.wmf"/><Relationship Id="rId25" Type="http://schemas.openxmlformats.org/officeDocument/2006/relationships/image" Target="../media/image526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29.bin"/><Relationship Id="rId20" Type="http://schemas.openxmlformats.org/officeDocument/2006/relationships/oleObject" Target="../embeddings/oleObject631.bin"/><Relationship Id="rId1" Type="http://schemas.openxmlformats.org/officeDocument/2006/relationships/vmlDrawing" Target="../drawings/vmlDrawing78.vml"/><Relationship Id="rId6" Type="http://schemas.openxmlformats.org/officeDocument/2006/relationships/oleObject" Target="../embeddings/oleObject623.bin"/><Relationship Id="rId11" Type="http://schemas.openxmlformats.org/officeDocument/2006/relationships/image" Target="../media/image533.wmf"/><Relationship Id="rId24" Type="http://schemas.openxmlformats.org/officeDocument/2006/relationships/oleObject" Target="../embeddings/oleObject633.bin"/><Relationship Id="rId5" Type="http://schemas.openxmlformats.org/officeDocument/2006/relationships/image" Target="../media/image545.wmf"/><Relationship Id="rId15" Type="http://schemas.openxmlformats.org/officeDocument/2006/relationships/image" Target="../media/image523.wmf"/><Relationship Id="rId23" Type="http://schemas.openxmlformats.org/officeDocument/2006/relationships/image" Target="../media/image522.wmf"/><Relationship Id="rId28" Type="http://schemas.openxmlformats.org/officeDocument/2006/relationships/oleObject" Target="../embeddings/oleObject635.bin"/><Relationship Id="rId10" Type="http://schemas.openxmlformats.org/officeDocument/2006/relationships/oleObject" Target="../embeddings/oleObject626.bin"/><Relationship Id="rId19" Type="http://schemas.openxmlformats.org/officeDocument/2006/relationships/image" Target="../media/image520.wmf"/><Relationship Id="rId4" Type="http://schemas.openxmlformats.org/officeDocument/2006/relationships/oleObject" Target="../embeddings/oleObject622.bin"/><Relationship Id="rId9" Type="http://schemas.openxmlformats.org/officeDocument/2006/relationships/oleObject" Target="../embeddings/oleObject625.bin"/><Relationship Id="rId14" Type="http://schemas.openxmlformats.org/officeDocument/2006/relationships/oleObject" Target="../embeddings/oleObject628.bin"/><Relationship Id="rId22" Type="http://schemas.openxmlformats.org/officeDocument/2006/relationships/oleObject" Target="../embeddings/oleObject632.bin"/><Relationship Id="rId27" Type="http://schemas.openxmlformats.org/officeDocument/2006/relationships/image" Target="../media/image546.wmf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8.bin"/><Relationship Id="rId13" Type="http://schemas.openxmlformats.org/officeDocument/2006/relationships/image" Target="../media/image523.wmf"/><Relationship Id="rId18" Type="http://schemas.openxmlformats.org/officeDocument/2006/relationships/oleObject" Target="../embeddings/oleObject643.bin"/><Relationship Id="rId26" Type="http://schemas.openxmlformats.org/officeDocument/2006/relationships/oleObject" Target="../embeddings/oleObject647.bin"/><Relationship Id="rId3" Type="http://schemas.openxmlformats.org/officeDocument/2006/relationships/image" Target="../media/image2.jpeg"/><Relationship Id="rId21" Type="http://schemas.openxmlformats.org/officeDocument/2006/relationships/image" Target="../media/image522.wmf"/><Relationship Id="rId7" Type="http://schemas.openxmlformats.org/officeDocument/2006/relationships/image" Target="../media/image541.wmf"/><Relationship Id="rId12" Type="http://schemas.openxmlformats.org/officeDocument/2006/relationships/oleObject" Target="../embeddings/oleObject640.bin"/><Relationship Id="rId17" Type="http://schemas.openxmlformats.org/officeDocument/2006/relationships/image" Target="../media/image520.wmf"/><Relationship Id="rId25" Type="http://schemas.openxmlformats.org/officeDocument/2006/relationships/image" Target="../media/image54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42.bin"/><Relationship Id="rId20" Type="http://schemas.openxmlformats.org/officeDocument/2006/relationships/oleObject" Target="../embeddings/oleObject644.bin"/><Relationship Id="rId1" Type="http://schemas.openxmlformats.org/officeDocument/2006/relationships/vmlDrawing" Target="../drawings/vmlDrawing79.vml"/><Relationship Id="rId6" Type="http://schemas.openxmlformats.org/officeDocument/2006/relationships/oleObject" Target="../embeddings/oleObject637.bin"/><Relationship Id="rId11" Type="http://schemas.openxmlformats.org/officeDocument/2006/relationships/image" Target="../media/image534.wmf"/><Relationship Id="rId24" Type="http://schemas.openxmlformats.org/officeDocument/2006/relationships/oleObject" Target="../embeddings/oleObject646.bin"/><Relationship Id="rId5" Type="http://schemas.openxmlformats.org/officeDocument/2006/relationships/image" Target="../media/image545.wmf"/><Relationship Id="rId15" Type="http://schemas.openxmlformats.org/officeDocument/2006/relationships/image" Target="../media/image524.wmf"/><Relationship Id="rId23" Type="http://schemas.openxmlformats.org/officeDocument/2006/relationships/image" Target="../media/image526.wmf"/><Relationship Id="rId10" Type="http://schemas.openxmlformats.org/officeDocument/2006/relationships/oleObject" Target="../embeddings/oleObject639.bin"/><Relationship Id="rId19" Type="http://schemas.openxmlformats.org/officeDocument/2006/relationships/image" Target="../media/image521.wmf"/><Relationship Id="rId4" Type="http://schemas.openxmlformats.org/officeDocument/2006/relationships/oleObject" Target="../embeddings/oleObject636.bin"/><Relationship Id="rId9" Type="http://schemas.openxmlformats.org/officeDocument/2006/relationships/image" Target="../media/image533.wmf"/><Relationship Id="rId14" Type="http://schemas.openxmlformats.org/officeDocument/2006/relationships/oleObject" Target="../embeddings/oleObject641.bin"/><Relationship Id="rId22" Type="http://schemas.openxmlformats.org/officeDocument/2006/relationships/oleObject" Target="../embeddings/oleObject645.bin"/><Relationship Id="rId27" Type="http://schemas.openxmlformats.org/officeDocument/2006/relationships/image" Target="../media/image548.wmf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50.bin"/><Relationship Id="rId3" Type="http://schemas.openxmlformats.org/officeDocument/2006/relationships/image" Target="../media/image2.jpeg"/><Relationship Id="rId7" Type="http://schemas.openxmlformats.org/officeDocument/2006/relationships/image" Target="../media/image55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0.vml"/><Relationship Id="rId6" Type="http://schemas.openxmlformats.org/officeDocument/2006/relationships/oleObject" Target="../embeddings/oleObject649.bin"/><Relationship Id="rId11" Type="http://schemas.openxmlformats.org/officeDocument/2006/relationships/image" Target="../media/image552.wmf"/><Relationship Id="rId5" Type="http://schemas.openxmlformats.org/officeDocument/2006/relationships/image" Target="../media/image549.wmf"/><Relationship Id="rId10" Type="http://schemas.openxmlformats.org/officeDocument/2006/relationships/oleObject" Target="../embeddings/oleObject651.bin"/><Relationship Id="rId4" Type="http://schemas.openxmlformats.org/officeDocument/2006/relationships/oleObject" Target="../embeddings/oleObject648.bin"/><Relationship Id="rId9" Type="http://schemas.openxmlformats.org/officeDocument/2006/relationships/image" Target="../media/image551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AntoineSavine/stabilise-risks-of-discontinuous-payoffs-with-fuzzy-logic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GitHub.com/aSavine/compFinance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sites.google.com/view/antoinesavine-compFinLecture" TargetMode="External"/><Relationship Id="rId4" Type="http://schemas.openxmlformats.org/officeDocument/2006/relationships/image" Target="../media/image14.jpe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asavine/CompFinance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2.jpeg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8.wmf"/><Relationship Id="rId5" Type="http://schemas.openxmlformats.org/officeDocument/2006/relationships/image" Target="../media/image15.w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17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GitHub.com/aSavine/compFinance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@antoine_savine/sobol-sequence-explained-188f422b246b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sites.google.com/view/antoinesavine-compFinLectur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asavine/CompFinance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28.wmf"/><Relationship Id="rId18" Type="http://schemas.openxmlformats.org/officeDocument/2006/relationships/oleObject" Target="../embeddings/oleObject19.bin"/><Relationship Id="rId26" Type="http://schemas.openxmlformats.org/officeDocument/2006/relationships/image" Target="../media/image33.wmf"/><Relationship Id="rId3" Type="http://schemas.openxmlformats.org/officeDocument/2006/relationships/image" Target="../media/image2.jpeg"/><Relationship Id="rId21" Type="http://schemas.openxmlformats.org/officeDocument/2006/relationships/oleObject" Target="../embeddings/oleObject21.bin"/><Relationship Id="rId7" Type="http://schemas.openxmlformats.org/officeDocument/2006/relationships/image" Target="../media/image25.wmf"/><Relationship Id="rId12" Type="http://schemas.openxmlformats.org/officeDocument/2006/relationships/oleObject" Target="../embeddings/oleObject15.bin"/><Relationship Id="rId17" Type="http://schemas.openxmlformats.org/officeDocument/2006/relationships/oleObject" Target="../embeddings/oleObject18.bin"/><Relationship Id="rId25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7.bin"/><Relationship Id="rId20" Type="http://schemas.openxmlformats.org/officeDocument/2006/relationships/image" Target="../media/image30.wmf"/><Relationship Id="rId29" Type="http://schemas.openxmlformats.org/officeDocument/2006/relationships/image" Target="../media/image34.wmf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27.wmf"/><Relationship Id="rId24" Type="http://schemas.openxmlformats.org/officeDocument/2006/relationships/image" Target="../media/image32.wmf"/><Relationship Id="rId32" Type="http://schemas.openxmlformats.org/officeDocument/2006/relationships/image" Target="../media/image35.wmf"/><Relationship Id="rId5" Type="http://schemas.openxmlformats.org/officeDocument/2006/relationships/image" Target="../media/image24.wmf"/><Relationship Id="rId15" Type="http://schemas.openxmlformats.org/officeDocument/2006/relationships/image" Target="../media/image29.wmf"/><Relationship Id="rId23" Type="http://schemas.openxmlformats.org/officeDocument/2006/relationships/oleObject" Target="../embeddings/oleObject22.bin"/><Relationship Id="rId28" Type="http://schemas.openxmlformats.org/officeDocument/2006/relationships/oleObject" Target="../embeddings/oleObject25.bin"/><Relationship Id="rId10" Type="http://schemas.openxmlformats.org/officeDocument/2006/relationships/oleObject" Target="../embeddings/oleObject14.bin"/><Relationship Id="rId19" Type="http://schemas.openxmlformats.org/officeDocument/2006/relationships/oleObject" Target="../embeddings/oleObject20.bin"/><Relationship Id="rId31" Type="http://schemas.openxmlformats.org/officeDocument/2006/relationships/oleObject" Target="../embeddings/oleObject27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26.wmf"/><Relationship Id="rId14" Type="http://schemas.openxmlformats.org/officeDocument/2006/relationships/oleObject" Target="../embeddings/oleObject16.bin"/><Relationship Id="rId22" Type="http://schemas.openxmlformats.org/officeDocument/2006/relationships/image" Target="../media/image31.wmf"/><Relationship Id="rId27" Type="http://schemas.openxmlformats.org/officeDocument/2006/relationships/oleObject" Target="../embeddings/oleObject24.bin"/><Relationship Id="rId30" Type="http://schemas.openxmlformats.org/officeDocument/2006/relationships/oleObject" Target="../embeddings/oleObject26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13" Type="http://schemas.openxmlformats.org/officeDocument/2006/relationships/image" Target="../media/image39.wmf"/><Relationship Id="rId3" Type="http://schemas.openxmlformats.org/officeDocument/2006/relationships/image" Target="../media/image2.jpeg"/><Relationship Id="rId7" Type="http://schemas.openxmlformats.org/officeDocument/2006/relationships/image" Target="../media/image36.wmf"/><Relationship Id="rId12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38.wmf"/><Relationship Id="rId5" Type="http://schemas.openxmlformats.org/officeDocument/2006/relationships/image" Target="../media/image40.jpeg"/><Relationship Id="rId10" Type="http://schemas.openxmlformats.org/officeDocument/2006/relationships/oleObject" Target="../embeddings/oleObject30.bin"/><Relationship Id="rId4" Type="http://schemas.openxmlformats.org/officeDocument/2006/relationships/hyperlink" Target="http://cs229.stanford.edu/syllabus.html" TargetMode="External"/><Relationship Id="rId9" Type="http://schemas.openxmlformats.org/officeDocument/2006/relationships/image" Target="../media/image37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13" Type="http://schemas.openxmlformats.org/officeDocument/2006/relationships/image" Target="../media/image44.wmf"/><Relationship Id="rId3" Type="http://schemas.openxmlformats.org/officeDocument/2006/relationships/image" Target="../media/image2.jpeg"/><Relationship Id="rId7" Type="http://schemas.openxmlformats.org/officeDocument/2006/relationships/image" Target="../media/image41.wmf"/><Relationship Id="rId12" Type="http://schemas.openxmlformats.org/officeDocument/2006/relationships/oleObject" Target="../embeddings/oleObject36.bin"/><Relationship Id="rId17" Type="http://schemas.openxmlformats.org/officeDocument/2006/relationships/image" Target="../media/image46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8.bin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43.wmf"/><Relationship Id="rId5" Type="http://schemas.openxmlformats.org/officeDocument/2006/relationships/image" Target="../media/image25.wmf"/><Relationship Id="rId15" Type="http://schemas.openxmlformats.org/officeDocument/2006/relationships/image" Target="../media/image45.wmf"/><Relationship Id="rId10" Type="http://schemas.openxmlformats.org/officeDocument/2006/relationships/oleObject" Target="../embeddings/oleObject35.bin"/><Relationship Id="rId4" Type="http://schemas.openxmlformats.org/officeDocument/2006/relationships/oleObject" Target="../embeddings/oleObject32.bin"/><Relationship Id="rId9" Type="http://schemas.openxmlformats.org/officeDocument/2006/relationships/image" Target="../media/image42.wmf"/><Relationship Id="rId14" Type="http://schemas.openxmlformats.org/officeDocument/2006/relationships/oleObject" Target="../embeddings/oleObject37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image" Target="../media/image2.jpeg"/><Relationship Id="rId7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7.wmf"/><Relationship Id="rId11" Type="http://schemas.openxmlformats.org/officeDocument/2006/relationships/image" Target="../media/image50.png"/><Relationship Id="rId5" Type="http://schemas.openxmlformats.org/officeDocument/2006/relationships/oleObject" Target="../embeddings/oleObject39.bin"/><Relationship Id="rId10" Type="http://schemas.openxmlformats.org/officeDocument/2006/relationships/image" Target="../media/image49.wmf"/><Relationship Id="rId4" Type="http://schemas.openxmlformats.org/officeDocument/2006/relationships/hyperlink" Target="http://github.com/asavine/CompFinance" TargetMode="External"/><Relationship Id="rId9" Type="http://schemas.openxmlformats.org/officeDocument/2006/relationships/oleObject" Target="../embeddings/oleObject41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.bin"/><Relationship Id="rId13" Type="http://schemas.openxmlformats.org/officeDocument/2006/relationships/image" Target="../media/image55.wmf"/><Relationship Id="rId18" Type="http://schemas.openxmlformats.org/officeDocument/2006/relationships/oleObject" Target="../embeddings/oleObject49.bin"/><Relationship Id="rId26" Type="http://schemas.openxmlformats.org/officeDocument/2006/relationships/image" Target="../media/image59.wmf"/><Relationship Id="rId39" Type="http://schemas.openxmlformats.org/officeDocument/2006/relationships/oleObject" Target="../embeddings/oleObject60.bin"/><Relationship Id="rId3" Type="http://schemas.openxmlformats.org/officeDocument/2006/relationships/image" Target="../media/image2.jpeg"/><Relationship Id="rId21" Type="http://schemas.openxmlformats.org/officeDocument/2006/relationships/image" Target="../media/image57.wmf"/><Relationship Id="rId34" Type="http://schemas.openxmlformats.org/officeDocument/2006/relationships/image" Target="../media/image63.wmf"/><Relationship Id="rId42" Type="http://schemas.openxmlformats.org/officeDocument/2006/relationships/image" Target="../media/image67.wmf"/><Relationship Id="rId7" Type="http://schemas.openxmlformats.org/officeDocument/2006/relationships/image" Target="../media/image52.wmf"/><Relationship Id="rId12" Type="http://schemas.openxmlformats.org/officeDocument/2006/relationships/oleObject" Target="../embeddings/oleObject46.bin"/><Relationship Id="rId17" Type="http://schemas.openxmlformats.org/officeDocument/2006/relationships/image" Target="../media/image26.wmf"/><Relationship Id="rId25" Type="http://schemas.openxmlformats.org/officeDocument/2006/relationships/oleObject" Target="../embeddings/oleObject53.bin"/><Relationship Id="rId33" Type="http://schemas.openxmlformats.org/officeDocument/2006/relationships/oleObject" Target="../embeddings/oleObject57.bin"/><Relationship Id="rId38" Type="http://schemas.openxmlformats.org/officeDocument/2006/relationships/image" Target="../media/image65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8.bin"/><Relationship Id="rId20" Type="http://schemas.openxmlformats.org/officeDocument/2006/relationships/oleObject" Target="../embeddings/oleObject50.bin"/><Relationship Id="rId29" Type="http://schemas.openxmlformats.org/officeDocument/2006/relationships/oleObject" Target="../embeddings/oleObject55.bin"/><Relationship Id="rId41" Type="http://schemas.openxmlformats.org/officeDocument/2006/relationships/oleObject" Target="../embeddings/oleObject61.bin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43.bin"/><Relationship Id="rId11" Type="http://schemas.openxmlformats.org/officeDocument/2006/relationships/image" Target="../media/image54.wmf"/><Relationship Id="rId24" Type="http://schemas.openxmlformats.org/officeDocument/2006/relationships/image" Target="../media/image58.wmf"/><Relationship Id="rId32" Type="http://schemas.openxmlformats.org/officeDocument/2006/relationships/image" Target="../media/image62.wmf"/><Relationship Id="rId37" Type="http://schemas.openxmlformats.org/officeDocument/2006/relationships/oleObject" Target="../embeddings/oleObject59.bin"/><Relationship Id="rId40" Type="http://schemas.openxmlformats.org/officeDocument/2006/relationships/image" Target="../media/image66.wmf"/><Relationship Id="rId45" Type="http://schemas.openxmlformats.org/officeDocument/2006/relationships/oleObject" Target="../embeddings/oleObject63.bin"/><Relationship Id="rId5" Type="http://schemas.openxmlformats.org/officeDocument/2006/relationships/image" Target="../media/image51.wmf"/><Relationship Id="rId15" Type="http://schemas.openxmlformats.org/officeDocument/2006/relationships/image" Target="../media/image56.wmf"/><Relationship Id="rId23" Type="http://schemas.openxmlformats.org/officeDocument/2006/relationships/oleObject" Target="../embeddings/oleObject52.bin"/><Relationship Id="rId28" Type="http://schemas.openxmlformats.org/officeDocument/2006/relationships/image" Target="../media/image60.wmf"/><Relationship Id="rId36" Type="http://schemas.openxmlformats.org/officeDocument/2006/relationships/image" Target="../media/image64.wmf"/><Relationship Id="rId10" Type="http://schemas.openxmlformats.org/officeDocument/2006/relationships/oleObject" Target="../embeddings/oleObject45.bin"/><Relationship Id="rId19" Type="http://schemas.openxmlformats.org/officeDocument/2006/relationships/image" Target="../media/image27.wmf"/><Relationship Id="rId31" Type="http://schemas.openxmlformats.org/officeDocument/2006/relationships/oleObject" Target="../embeddings/oleObject56.bin"/><Relationship Id="rId44" Type="http://schemas.openxmlformats.org/officeDocument/2006/relationships/image" Target="../media/image68.wmf"/><Relationship Id="rId4" Type="http://schemas.openxmlformats.org/officeDocument/2006/relationships/oleObject" Target="../embeddings/oleObject42.bin"/><Relationship Id="rId9" Type="http://schemas.openxmlformats.org/officeDocument/2006/relationships/image" Target="../media/image53.wmf"/><Relationship Id="rId14" Type="http://schemas.openxmlformats.org/officeDocument/2006/relationships/oleObject" Target="../embeddings/oleObject47.bin"/><Relationship Id="rId22" Type="http://schemas.openxmlformats.org/officeDocument/2006/relationships/oleObject" Target="../embeddings/oleObject51.bin"/><Relationship Id="rId27" Type="http://schemas.openxmlformats.org/officeDocument/2006/relationships/oleObject" Target="../embeddings/oleObject54.bin"/><Relationship Id="rId30" Type="http://schemas.openxmlformats.org/officeDocument/2006/relationships/image" Target="../media/image61.wmf"/><Relationship Id="rId35" Type="http://schemas.openxmlformats.org/officeDocument/2006/relationships/oleObject" Target="../embeddings/oleObject58.bin"/><Relationship Id="rId43" Type="http://schemas.openxmlformats.org/officeDocument/2006/relationships/oleObject" Target="../embeddings/oleObject62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image" Target="../media/image2.jpeg"/><Relationship Id="rId7" Type="http://schemas.openxmlformats.org/officeDocument/2006/relationships/oleObject" Target="../embeddings/oleObject6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1.png"/><Relationship Id="rId5" Type="http://schemas.openxmlformats.org/officeDocument/2006/relationships/image" Target="../media/image50.png"/><Relationship Id="rId10" Type="http://schemas.openxmlformats.org/officeDocument/2006/relationships/image" Target="../media/image70.wmf"/><Relationship Id="rId4" Type="http://schemas.openxmlformats.org/officeDocument/2006/relationships/hyperlink" Target="http://github.com/asavine/CompFinance" TargetMode="External"/><Relationship Id="rId9" Type="http://schemas.openxmlformats.org/officeDocument/2006/relationships/oleObject" Target="../embeddings/oleObject65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8.bin"/><Relationship Id="rId13" Type="http://schemas.openxmlformats.org/officeDocument/2006/relationships/image" Target="../media/image76.wmf"/><Relationship Id="rId3" Type="http://schemas.openxmlformats.org/officeDocument/2006/relationships/image" Target="../media/image2.jpeg"/><Relationship Id="rId7" Type="http://schemas.openxmlformats.org/officeDocument/2006/relationships/image" Target="../media/image73.wmf"/><Relationship Id="rId12" Type="http://schemas.openxmlformats.org/officeDocument/2006/relationships/oleObject" Target="../embeddings/oleObject7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67.bin"/><Relationship Id="rId11" Type="http://schemas.openxmlformats.org/officeDocument/2006/relationships/image" Target="../media/image75.wmf"/><Relationship Id="rId5" Type="http://schemas.openxmlformats.org/officeDocument/2006/relationships/image" Target="../media/image72.wmf"/><Relationship Id="rId15" Type="http://schemas.openxmlformats.org/officeDocument/2006/relationships/image" Target="../media/image77.wmf"/><Relationship Id="rId10" Type="http://schemas.openxmlformats.org/officeDocument/2006/relationships/oleObject" Target="../embeddings/oleObject69.bin"/><Relationship Id="rId4" Type="http://schemas.openxmlformats.org/officeDocument/2006/relationships/oleObject" Target="../embeddings/oleObject66.bin"/><Relationship Id="rId9" Type="http://schemas.openxmlformats.org/officeDocument/2006/relationships/image" Target="../media/image74.wmf"/><Relationship Id="rId14" Type="http://schemas.openxmlformats.org/officeDocument/2006/relationships/oleObject" Target="../embeddings/oleObject71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72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3.wmf"/><Relationship Id="rId5" Type="http://schemas.openxmlformats.org/officeDocument/2006/relationships/oleObject" Target="../embeddings/oleObject73.bin"/><Relationship Id="rId4" Type="http://schemas.openxmlformats.org/officeDocument/2006/relationships/hyperlink" Target="https://www.quora.com/Does-neural-network-generalize-better-if-it-is-trained-on-a-larger-training-data-set-Are-there-any-scientific-papers-showing-it/answer/Antoine-Savine-1" TargetMode="Externa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.wmf"/><Relationship Id="rId18" Type="http://schemas.openxmlformats.org/officeDocument/2006/relationships/oleObject" Target="../embeddings/oleObject81.bin"/><Relationship Id="rId26" Type="http://schemas.openxmlformats.org/officeDocument/2006/relationships/oleObject" Target="../embeddings/oleObject85.bin"/><Relationship Id="rId39" Type="http://schemas.openxmlformats.org/officeDocument/2006/relationships/oleObject" Target="../embeddings/oleObject94.bin"/><Relationship Id="rId3" Type="http://schemas.openxmlformats.org/officeDocument/2006/relationships/image" Target="../media/image2.jpeg"/><Relationship Id="rId21" Type="http://schemas.openxmlformats.org/officeDocument/2006/relationships/image" Target="../media/image82.wmf"/><Relationship Id="rId34" Type="http://schemas.openxmlformats.org/officeDocument/2006/relationships/oleObject" Target="../embeddings/oleObject90.bin"/><Relationship Id="rId42" Type="http://schemas.openxmlformats.org/officeDocument/2006/relationships/oleObject" Target="../embeddings/oleObject96.bin"/><Relationship Id="rId47" Type="http://schemas.openxmlformats.org/officeDocument/2006/relationships/image" Target="../media/image92.wmf"/><Relationship Id="rId50" Type="http://schemas.openxmlformats.org/officeDocument/2006/relationships/oleObject" Target="../embeddings/oleObject100.bin"/><Relationship Id="rId7" Type="http://schemas.openxmlformats.org/officeDocument/2006/relationships/image" Target="../media/image26.wmf"/><Relationship Id="rId12" Type="http://schemas.openxmlformats.org/officeDocument/2006/relationships/oleObject" Target="../embeddings/oleObject78.bin"/><Relationship Id="rId17" Type="http://schemas.openxmlformats.org/officeDocument/2006/relationships/image" Target="../media/image80.wmf"/><Relationship Id="rId25" Type="http://schemas.openxmlformats.org/officeDocument/2006/relationships/image" Target="../media/image84.wmf"/><Relationship Id="rId33" Type="http://schemas.openxmlformats.org/officeDocument/2006/relationships/oleObject" Target="../embeddings/oleObject89.bin"/><Relationship Id="rId38" Type="http://schemas.openxmlformats.org/officeDocument/2006/relationships/image" Target="../media/image88.wmf"/><Relationship Id="rId46" Type="http://schemas.openxmlformats.org/officeDocument/2006/relationships/oleObject" Target="../embeddings/oleObject98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0.bin"/><Relationship Id="rId20" Type="http://schemas.openxmlformats.org/officeDocument/2006/relationships/oleObject" Target="../embeddings/oleObject82.bin"/><Relationship Id="rId29" Type="http://schemas.openxmlformats.org/officeDocument/2006/relationships/image" Target="../media/image86.wmf"/><Relationship Id="rId41" Type="http://schemas.openxmlformats.org/officeDocument/2006/relationships/image" Target="../media/image89.wmf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75.bin"/><Relationship Id="rId11" Type="http://schemas.openxmlformats.org/officeDocument/2006/relationships/image" Target="../media/image57.wmf"/><Relationship Id="rId24" Type="http://schemas.openxmlformats.org/officeDocument/2006/relationships/oleObject" Target="../embeddings/oleObject84.bin"/><Relationship Id="rId32" Type="http://schemas.openxmlformats.org/officeDocument/2006/relationships/oleObject" Target="../embeddings/oleObject88.bin"/><Relationship Id="rId37" Type="http://schemas.openxmlformats.org/officeDocument/2006/relationships/oleObject" Target="../embeddings/oleObject93.bin"/><Relationship Id="rId40" Type="http://schemas.openxmlformats.org/officeDocument/2006/relationships/oleObject" Target="../embeddings/oleObject95.bin"/><Relationship Id="rId45" Type="http://schemas.openxmlformats.org/officeDocument/2006/relationships/image" Target="../media/image91.wmf"/><Relationship Id="rId5" Type="http://schemas.openxmlformats.org/officeDocument/2006/relationships/image" Target="../media/image73.wmf"/><Relationship Id="rId15" Type="http://schemas.openxmlformats.org/officeDocument/2006/relationships/image" Target="../media/image79.wmf"/><Relationship Id="rId23" Type="http://schemas.openxmlformats.org/officeDocument/2006/relationships/image" Target="../media/image83.wmf"/><Relationship Id="rId28" Type="http://schemas.openxmlformats.org/officeDocument/2006/relationships/oleObject" Target="../embeddings/oleObject86.bin"/><Relationship Id="rId36" Type="http://schemas.openxmlformats.org/officeDocument/2006/relationships/oleObject" Target="../embeddings/oleObject92.bin"/><Relationship Id="rId49" Type="http://schemas.openxmlformats.org/officeDocument/2006/relationships/image" Target="../media/image93.wmf"/><Relationship Id="rId10" Type="http://schemas.openxmlformats.org/officeDocument/2006/relationships/oleObject" Target="../embeddings/oleObject77.bin"/><Relationship Id="rId19" Type="http://schemas.openxmlformats.org/officeDocument/2006/relationships/image" Target="../media/image81.wmf"/><Relationship Id="rId31" Type="http://schemas.openxmlformats.org/officeDocument/2006/relationships/image" Target="../media/image87.wmf"/><Relationship Id="rId44" Type="http://schemas.openxmlformats.org/officeDocument/2006/relationships/oleObject" Target="../embeddings/oleObject97.bin"/><Relationship Id="rId4" Type="http://schemas.openxmlformats.org/officeDocument/2006/relationships/oleObject" Target="../embeddings/oleObject74.bin"/><Relationship Id="rId9" Type="http://schemas.openxmlformats.org/officeDocument/2006/relationships/image" Target="../media/image27.wmf"/><Relationship Id="rId14" Type="http://schemas.openxmlformats.org/officeDocument/2006/relationships/oleObject" Target="../embeddings/oleObject79.bin"/><Relationship Id="rId22" Type="http://schemas.openxmlformats.org/officeDocument/2006/relationships/oleObject" Target="../embeddings/oleObject83.bin"/><Relationship Id="rId27" Type="http://schemas.openxmlformats.org/officeDocument/2006/relationships/image" Target="../media/image85.wmf"/><Relationship Id="rId30" Type="http://schemas.openxmlformats.org/officeDocument/2006/relationships/oleObject" Target="../embeddings/oleObject87.bin"/><Relationship Id="rId35" Type="http://schemas.openxmlformats.org/officeDocument/2006/relationships/oleObject" Target="../embeddings/oleObject91.bin"/><Relationship Id="rId43" Type="http://schemas.openxmlformats.org/officeDocument/2006/relationships/image" Target="../media/image90.wmf"/><Relationship Id="rId48" Type="http://schemas.openxmlformats.org/officeDocument/2006/relationships/oleObject" Target="../embeddings/oleObject99.bin"/><Relationship Id="rId8" Type="http://schemas.openxmlformats.org/officeDocument/2006/relationships/oleObject" Target="../embeddings/oleObject76.bin"/><Relationship Id="rId51" Type="http://schemas.openxmlformats.org/officeDocument/2006/relationships/image" Target="../media/image94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9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102.bin"/><Relationship Id="rId5" Type="http://schemas.openxmlformats.org/officeDocument/2006/relationships/image" Target="../media/image95.wmf"/><Relationship Id="rId4" Type="http://schemas.openxmlformats.org/officeDocument/2006/relationships/oleObject" Target="../embeddings/oleObject101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5.bin"/><Relationship Id="rId13" Type="http://schemas.openxmlformats.org/officeDocument/2006/relationships/image" Target="../media/image101.wmf"/><Relationship Id="rId18" Type="http://schemas.openxmlformats.org/officeDocument/2006/relationships/oleObject" Target="../embeddings/oleObject110.bin"/><Relationship Id="rId26" Type="http://schemas.openxmlformats.org/officeDocument/2006/relationships/oleObject" Target="../embeddings/oleObject114.bin"/><Relationship Id="rId3" Type="http://schemas.openxmlformats.org/officeDocument/2006/relationships/image" Target="../media/image2.jpeg"/><Relationship Id="rId21" Type="http://schemas.openxmlformats.org/officeDocument/2006/relationships/image" Target="../media/image105.wmf"/><Relationship Id="rId7" Type="http://schemas.openxmlformats.org/officeDocument/2006/relationships/image" Target="../media/image98.wmf"/><Relationship Id="rId12" Type="http://schemas.openxmlformats.org/officeDocument/2006/relationships/oleObject" Target="../embeddings/oleObject107.bin"/><Relationship Id="rId17" Type="http://schemas.openxmlformats.org/officeDocument/2006/relationships/image" Target="../media/image103.wmf"/><Relationship Id="rId25" Type="http://schemas.openxmlformats.org/officeDocument/2006/relationships/image" Target="../media/image10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09.bin"/><Relationship Id="rId20" Type="http://schemas.openxmlformats.org/officeDocument/2006/relationships/oleObject" Target="../embeddings/oleObject111.bin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04.bin"/><Relationship Id="rId11" Type="http://schemas.openxmlformats.org/officeDocument/2006/relationships/image" Target="../media/image100.wmf"/><Relationship Id="rId24" Type="http://schemas.openxmlformats.org/officeDocument/2006/relationships/oleObject" Target="../embeddings/oleObject113.bin"/><Relationship Id="rId5" Type="http://schemas.openxmlformats.org/officeDocument/2006/relationships/image" Target="../media/image97.wmf"/><Relationship Id="rId15" Type="http://schemas.openxmlformats.org/officeDocument/2006/relationships/image" Target="../media/image102.wmf"/><Relationship Id="rId23" Type="http://schemas.openxmlformats.org/officeDocument/2006/relationships/image" Target="../media/image106.wmf"/><Relationship Id="rId10" Type="http://schemas.openxmlformats.org/officeDocument/2006/relationships/oleObject" Target="../embeddings/oleObject106.bin"/><Relationship Id="rId19" Type="http://schemas.openxmlformats.org/officeDocument/2006/relationships/image" Target="../media/image104.wmf"/><Relationship Id="rId4" Type="http://schemas.openxmlformats.org/officeDocument/2006/relationships/oleObject" Target="../embeddings/oleObject103.bin"/><Relationship Id="rId9" Type="http://schemas.openxmlformats.org/officeDocument/2006/relationships/image" Target="../media/image99.wmf"/><Relationship Id="rId14" Type="http://schemas.openxmlformats.org/officeDocument/2006/relationships/oleObject" Target="../embeddings/oleObject108.bin"/><Relationship Id="rId22" Type="http://schemas.openxmlformats.org/officeDocument/2006/relationships/oleObject" Target="../embeddings/oleObject112.bin"/><Relationship Id="rId27" Type="http://schemas.openxmlformats.org/officeDocument/2006/relationships/image" Target="../media/image108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7.bin"/><Relationship Id="rId13" Type="http://schemas.openxmlformats.org/officeDocument/2006/relationships/image" Target="../media/image88.wmf"/><Relationship Id="rId18" Type="http://schemas.openxmlformats.org/officeDocument/2006/relationships/oleObject" Target="../embeddings/oleObject122.bin"/><Relationship Id="rId26" Type="http://schemas.openxmlformats.org/officeDocument/2006/relationships/oleObject" Target="../embeddings/oleObject126.bin"/><Relationship Id="rId39" Type="http://schemas.openxmlformats.org/officeDocument/2006/relationships/image" Target="../media/image114.wmf"/><Relationship Id="rId3" Type="http://schemas.openxmlformats.org/officeDocument/2006/relationships/image" Target="../media/image2.jpeg"/><Relationship Id="rId21" Type="http://schemas.openxmlformats.org/officeDocument/2006/relationships/image" Target="../media/image91.wmf"/><Relationship Id="rId34" Type="http://schemas.openxmlformats.org/officeDocument/2006/relationships/oleObject" Target="../embeddings/oleObject130.bin"/><Relationship Id="rId42" Type="http://schemas.openxmlformats.org/officeDocument/2006/relationships/oleObject" Target="../embeddings/oleObject134.bin"/><Relationship Id="rId7" Type="http://schemas.openxmlformats.org/officeDocument/2006/relationships/image" Target="../media/image27.wmf"/><Relationship Id="rId12" Type="http://schemas.openxmlformats.org/officeDocument/2006/relationships/oleObject" Target="../embeddings/oleObject119.bin"/><Relationship Id="rId17" Type="http://schemas.openxmlformats.org/officeDocument/2006/relationships/image" Target="../media/image89.wmf"/><Relationship Id="rId25" Type="http://schemas.openxmlformats.org/officeDocument/2006/relationships/image" Target="../media/image93.wmf"/><Relationship Id="rId33" Type="http://schemas.openxmlformats.org/officeDocument/2006/relationships/image" Target="../media/image111.wmf"/><Relationship Id="rId38" Type="http://schemas.openxmlformats.org/officeDocument/2006/relationships/oleObject" Target="../embeddings/oleObject132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21.bin"/><Relationship Id="rId20" Type="http://schemas.openxmlformats.org/officeDocument/2006/relationships/oleObject" Target="../embeddings/oleObject123.bin"/><Relationship Id="rId29" Type="http://schemas.openxmlformats.org/officeDocument/2006/relationships/image" Target="../media/image109.wmf"/><Relationship Id="rId41" Type="http://schemas.openxmlformats.org/officeDocument/2006/relationships/image" Target="../media/image115.wmf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16.bin"/><Relationship Id="rId11" Type="http://schemas.openxmlformats.org/officeDocument/2006/relationships/image" Target="../media/image79.wmf"/><Relationship Id="rId24" Type="http://schemas.openxmlformats.org/officeDocument/2006/relationships/oleObject" Target="../embeddings/oleObject125.bin"/><Relationship Id="rId32" Type="http://schemas.openxmlformats.org/officeDocument/2006/relationships/oleObject" Target="../embeddings/oleObject129.bin"/><Relationship Id="rId37" Type="http://schemas.openxmlformats.org/officeDocument/2006/relationships/image" Target="../media/image113.wmf"/><Relationship Id="rId40" Type="http://schemas.openxmlformats.org/officeDocument/2006/relationships/oleObject" Target="../embeddings/oleObject133.bin"/><Relationship Id="rId45" Type="http://schemas.openxmlformats.org/officeDocument/2006/relationships/image" Target="../media/image117.wmf"/><Relationship Id="rId5" Type="http://schemas.openxmlformats.org/officeDocument/2006/relationships/image" Target="../media/image26.wmf"/><Relationship Id="rId15" Type="http://schemas.openxmlformats.org/officeDocument/2006/relationships/image" Target="../media/image81.wmf"/><Relationship Id="rId23" Type="http://schemas.openxmlformats.org/officeDocument/2006/relationships/image" Target="../media/image92.wmf"/><Relationship Id="rId28" Type="http://schemas.openxmlformats.org/officeDocument/2006/relationships/oleObject" Target="../embeddings/oleObject127.bin"/><Relationship Id="rId36" Type="http://schemas.openxmlformats.org/officeDocument/2006/relationships/oleObject" Target="../embeddings/oleObject131.bin"/><Relationship Id="rId10" Type="http://schemas.openxmlformats.org/officeDocument/2006/relationships/oleObject" Target="../embeddings/oleObject118.bin"/><Relationship Id="rId19" Type="http://schemas.openxmlformats.org/officeDocument/2006/relationships/image" Target="../media/image90.wmf"/><Relationship Id="rId31" Type="http://schemas.openxmlformats.org/officeDocument/2006/relationships/image" Target="../media/image110.wmf"/><Relationship Id="rId44" Type="http://schemas.openxmlformats.org/officeDocument/2006/relationships/oleObject" Target="../embeddings/oleObject135.bin"/><Relationship Id="rId4" Type="http://schemas.openxmlformats.org/officeDocument/2006/relationships/oleObject" Target="../embeddings/oleObject115.bin"/><Relationship Id="rId9" Type="http://schemas.openxmlformats.org/officeDocument/2006/relationships/image" Target="../media/image57.wmf"/><Relationship Id="rId14" Type="http://schemas.openxmlformats.org/officeDocument/2006/relationships/oleObject" Target="../embeddings/oleObject120.bin"/><Relationship Id="rId22" Type="http://schemas.openxmlformats.org/officeDocument/2006/relationships/oleObject" Target="../embeddings/oleObject124.bin"/><Relationship Id="rId27" Type="http://schemas.openxmlformats.org/officeDocument/2006/relationships/image" Target="../media/image94.wmf"/><Relationship Id="rId30" Type="http://schemas.openxmlformats.org/officeDocument/2006/relationships/oleObject" Target="../embeddings/oleObject128.bin"/><Relationship Id="rId35" Type="http://schemas.openxmlformats.org/officeDocument/2006/relationships/image" Target="../media/image112.wmf"/><Relationship Id="rId43" Type="http://schemas.openxmlformats.org/officeDocument/2006/relationships/image" Target="../media/image116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8.bin"/><Relationship Id="rId13" Type="http://schemas.openxmlformats.org/officeDocument/2006/relationships/image" Target="../media/image122.wmf"/><Relationship Id="rId18" Type="http://schemas.openxmlformats.org/officeDocument/2006/relationships/oleObject" Target="../embeddings/oleObject143.bin"/><Relationship Id="rId26" Type="http://schemas.openxmlformats.org/officeDocument/2006/relationships/oleObject" Target="../embeddings/oleObject148.bin"/><Relationship Id="rId3" Type="http://schemas.openxmlformats.org/officeDocument/2006/relationships/image" Target="../media/image2.jpeg"/><Relationship Id="rId21" Type="http://schemas.openxmlformats.org/officeDocument/2006/relationships/oleObject" Target="../embeddings/oleObject145.bin"/><Relationship Id="rId7" Type="http://schemas.openxmlformats.org/officeDocument/2006/relationships/image" Target="../media/image119.wmf"/><Relationship Id="rId12" Type="http://schemas.openxmlformats.org/officeDocument/2006/relationships/oleObject" Target="../embeddings/oleObject140.bin"/><Relationship Id="rId17" Type="http://schemas.openxmlformats.org/officeDocument/2006/relationships/image" Target="../media/image124.wmf"/><Relationship Id="rId25" Type="http://schemas.openxmlformats.org/officeDocument/2006/relationships/image" Target="../media/image12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42.bin"/><Relationship Id="rId20" Type="http://schemas.openxmlformats.org/officeDocument/2006/relationships/image" Target="../media/image125.wmf"/><Relationship Id="rId29" Type="http://schemas.openxmlformats.org/officeDocument/2006/relationships/image" Target="../media/image129.wmf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137.bin"/><Relationship Id="rId11" Type="http://schemas.openxmlformats.org/officeDocument/2006/relationships/image" Target="../media/image121.wmf"/><Relationship Id="rId24" Type="http://schemas.openxmlformats.org/officeDocument/2006/relationships/oleObject" Target="../embeddings/oleObject147.bin"/><Relationship Id="rId5" Type="http://schemas.openxmlformats.org/officeDocument/2006/relationships/image" Target="../media/image118.wmf"/><Relationship Id="rId15" Type="http://schemas.openxmlformats.org/officeDocument/2006/relationships/image" Target="../media/image123.wmf"/><Relationship Id="rId23" Type="http://schemas.openxmlformats.org/officeDocument/2006/relationships/image" Target="../media/image126.wmf"/><Relationship Id="rId28" Type="http://schemas.openxmlformats.org/officeDocument/2006/relationships/oleObject" Target="../embeddings/oleObject149.bin"/><Relationship Id="rId10" Type="http://schemas.openxmlformats.org/officeDocument/2006/relationships/oleObject" Target="../embeddings/oleObject139.bin"/><Relationship Id="rId19" Type="http://schemas.openxmlformats.org/officeDocument/2006/relationships/oleObject" Target="../embeddings/oleObject144.bin"/><Relationship Id="rId31" Type="http://schemas.openxmlformats.org/officeDocument/2006/relationships/image" Target="../media/image130.wmf"/><Relationship Id="rId4" Type="http://schemas.openxmlformats.org/officeDocument/2006/relationships/oleObject" Target="../embeddings/oleObject136.bin"/><Relationship Id="rId9" Type="http://schemas.openxmlformats.org/officeDocument/2006/relationships/image" Target="../media/image120.wmf"/><Relationship Id="rId14" Type="http://schemas.openxmlformats.org/officeDocument/2006/relationships/oleObject" Target="../embeddings/oleObject141.bin"/><Relationship Id="rId22" Type="http://schemas.openxmlformats.org/officeDocument/2006/relationships/oleObject" Target="../embeddings/oleObject146.bin"/><Relationship Id="rId27" Type="http://schemas.openxmlformats.org/officeDocument/2006/relationships/image" Target="../media/image128.wmf"/><Relationship Id="rId30" Type="http://schemas.openxmlformats.org/officeDocument/2006/relationships/oleObject" Target="../embeddings/oleObject150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wmf"/><Relationship Id="rId13" Type="http://schemas.openxmlformats.org/officeDocument/2006/relationships/oleObject" Target="../embeddings/oleObject154.bin"/><Relationship Id="rId18" Type="http://schemas.openxmlformats.org/officeDocument/2006/relationships/image" Target="../media/image143.png"/><Relationship Id="rId26" Type="http://schemas.openxmlformats.org/officeDocument/2006/relationships/image" Target="../media/image138.wmf"/><Relationship Id="rId3" Type="http://schemas.openxmlformats.org/officeDocument/2006/relationships/image" Target="../media/image2.jpeg"/><Relationship Id="rId21" Type="http://schemas.openxmlformats.org/officeDocument/2006/relationships/image" Target="../media/image144.png"/><Relationship Id="rId7" Type="http://schemas.openxmlformats.org/officeDocument/2006/relationships/oleObject" Target="../embeddings/oleObject152.bin"/><Relationship Id="rId12" Type="http://schemas.openxmlformats.org/officeDocument/2006/relationships/image" Target="../media/image141.png"/><Relationship Id="rId17" Type="http://schemas.openxmlformats.org/officeDocument/2006/relationships/image" Target="../media/image135.wmf"/><Relationship Id="rId25" Type="http://schemas.openxmlformats.org/officeDocument/2006/relationships/oleObject" Target="../embeddings/oleObject158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55.bin"/><Relationship Id="rId20" Type="http://schemas.openxmlformats.org/officeDocument/2006/relationships/image" Target="../media/image136.wmf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39.png"/><Relationship Id="rId11" Type="http://schemas.openxmlformats.org/officeDocument/2006/relationships/image" Target="../media/image133.wmf"/><Relationship Id="rId24" Type="http://schemas.openxmlformats.org/officeDocument/2006/relationships/image" Target="../media/image145.png"/><Relationship Id="rId5" Type="http://schemas.openxmlformats.org/officeDocument/2006/relationships/image" Target="../media/image131.wmf"/><Relationship Id="rId15" Type="http://schemas.openxmlformats.org/officeDocument/2006/relationships/image" Target="../media/image142.png"/><Relationship Id="rId23" Type="http://schemas.openxmlformats.org/officeDocument/2006/relationships/image" Target="../media/image137.wmf"/><Relationship Id="rId10" Type="http://schemas.openxmlformats.org/officeDocument/2006/relationships/oleObject" Target="../embeddings/oleObject153.bin"/><Relationship Id="rId19" Type="http://schemas.openxmlformats.org/officeDocument/2006/relationships/oleObject" Target="../embeddings/oleObject156.bin"/><Relationship Id="rId4" Type="http://schemas.openxmlformats.org/officeDocument/2006/relationships/oleObject" Target="../embeddings/oleObject151.bin"/><Relationship Id="rId9" Type="http://schemas.openxmlformats.org/officeDocument/2006/relationships/image" Target="../media/image140.png"/><Relationship Id="rId14" Type="http://schemas.openxmlformats.org/officeDocument/2006/relationships/image" Target="../media/image134.wmf"/><Relationship Id="rId22" Type="http://schemas.openxmlformats.org/officeDocument/2006/relationships/oleObject" Target="../embeddings/oleObject157.bin"/><Relationship Id="rId27" Type="http://schemas.openxmlformats.org/officeDocument/2006/relationships/image" Target="../media/image146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.wmf"/><Relationship Id="rId18" Type="http://schemas.openxmlformats.org/officeDocument/2006/relationships/oleObject" Target="../embeddings/oleObject166.bin"/><Relationship Id="rId26" Type="http://schemas.openxmlformats.org/officeDocument/2006/relationships/oleObject" Target="../embeddings/oleObject170.bin"/><Relationship Id="rId39" Type="http://schemas.openxmlformats.org/officeDocument/2006/relationships/image" Target="../media/image151.wmf"/><Relationship Id="rId3" Type="http://schemas.openxmlformats.org/officeDocument/2006/relationships/oleObject" Target="../embeddings/oleObject159.bin"/><Relationship Id="rId21" Type="http://schemas.openxmlformats.org/officeDocument/2006/relationships/image" Target="../media/image89.wmf"/><Relationship Id="rId34" Type="http://schemas.openxmlformats.org/officeDocument/2006/relationships/oleObject" Target="../embeddings/oleObject174.bin"/><Relationship Id="rId42" Type="http://schemas.openxmlformats.org/officeDocument/2006/relationships/oleObject" Target="../embeddings/oleObject178.bin"/><Relationship Id="rId47" Type="http://schemas.openxmlformats.org/officeDocument/2006/relationships/image" Target="../media/image155.wmf"/><Relationship Id="rId50" Type="http://schemas.openxmlformats.org/officeDocument/2006/relationships/oleObject" Target="../embeddings/oleObject182.bin"/><Relationship Id="rId7" Type="http://schemas.openxmlformats.org/officeDocument/2006/relationships/image" Target="../media/image73.wmf"/><Relationship Id="rId12" Type="http://schemas.openxmlformats.org/officeDocument/2006/relationships/oleObject" Target="../embeddings/oleObject163.bin"/><Relationship Id="rId17" Type="http://schemas.openxmlformats.org/officeDocument/2006/relationships/image" Target="../media/image88.wmf"/><Relationship Id="rId25" Type="http://schemas.openxmlformats.org/officeDocument/2006/relationships/image" Target="../media/image91.wmf"/><Relationship Id="rId33" Type="http://schemas.openxmlformats.org/officeDocument/2006/relationships/image" Target="../media/image148.wmf"/><Relationship Id="rId38" Type="http://schemas.openxmlformats.org/officeDocument/2006/relationships/oleObject" Target="../embeddings/oleObject176.bin"/><Relationship Id="rId46" Type="http://schemas.openxmlformats.org/officeDocument/2006/relationships/oleObject" Target="../embeddings/oleObject180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65.bin"/><Relationship Id="rId20" Type="http://schemas.openxmlformats.org/officeDocument/2006/relationships/oleObject" Target="../embeddings/oleObject167.bin"/><Relationship Id="rId29" Type="http://schemas.openxmlformats.org/officeDocument/2006/relationships/image" Target="../media/image93.wmf"/><Relationship Id="rId41" Type="http://schemas.openxmlformats.org/officeDocument/2006/relationships/image" Target="../media/image152.wmf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160.bin"/><Relationship Id="rId11" Type="http://schemas.openxmlformats.org/officeDocument/2006/relationships/image" Target="../media/image27.wmf"/><Relationship Id="rId24" Type="http://schemas.openxmlformats.org/officeDocument/2006/relationships/oleObject" Target="../embeddings/oleObject169.bin"/><Relationship Id="rId32" Type="http://schemas.openxmlformats.org/officeDocument/2006/relationships/oleObject" Target="../embeddings/oleObject173.bin"/><Relationship Id="rId37" Type="http://schemas.openxmlformats.org/officeDocument/2006/relationships/image" Target="../media/image150.wmf"/><Relationship Id="rId40" Type="http://schemas.openxmlformats.org/officeDocument/2006/relationships/oleObject" Target="../embeddings/oleObject177.bin"/><Relationship Id="rId45" Type="http://schemas.openxmlformats.org/officeDocument/2006/relationships/image" Target="../media/image154.wmf"/><Relationship Id="rId53" Type="http://schemas.openxmlformats.org/officeDocument/2006/relationships/image" Target="../media/image158.wmf"/><Relationship Id="rId5" Type="http://schemas.openxmlformats.org/officeDocument/2006/relationships/image" Target="../media/image2.jpeg"/><Relationship Id="rId15" Type="http://schemas.openxmlformats.org/officeDocument/2006/relationships/image" Target="../media/image79.wmf"/><Relationship Id="rId23" Type="http://schemas.openxmlformats.org/officeDocument/2006/relationships/image" Target="../media/image90.wmf"/><Relationship Id="rId28" Type="http://schemas.openxmlformats.org/officeDocument/2006/relationships/oleObject" Target="../embeddings/oleObject171.bin"/><Relationship Id="rId36" Type="http://schemas.openxmlformats.org/officeDocument/2006/relationships/oleObject" Target="../embeddings/oleObject175.bin"/><Relationship Id="rId49" Type="http://schemas.openxmlformats.org/officeDocument/2006/relationships/image" Target="../media/image156.wmf"/><Relationship Id="rId10" Type="http://schemas.openxmlformats.org/officeDocument/2006/relationships/oleObject" Target="../embeddings/oleObject162.bin"/><Relationship Id="rId19" Type="http://schemas.openxmlformats.org/officeDocument/2006/relationships/image" Target="../media/image81.wmf"/><Relationship Id="rId31" Type="http://schemas.openxmlformats.org/officeDocument/2006/relationships/image" Target="../media/image94.wmf"/><Relationship Id="rId44" Type="http://schemas.openxmlformats.org/officeDocument/2006/relationships/oleObject" Target="../embeddings/oleObject179.bin"/><Relationship Id="rId52" Type="http://schemas.openxmlformats.org/officeDocument/2006/relationships/oleObject" Target="../embeddings/oleObject183.bin"/><Relationship Id="rId4" Type="http://schemas.openxmlformats.org/officeDocument/2006/relationships/image" Target="../media/image147.wmf"/><Relationship Id="rId9" Type="http://schemas.openxmlformats.org/officeDocument/2006/relationships/image" Target="../media/image26.wmf"/><Relationship Id="rId14" Type="http://schemas.openxmlformats.org/officeDocument/2006/relationships/oleObject" Target="../embeddings/oleObject164.bin"/><Relationship Id="rId22" Type="http://schemas.openxmlformats.org/officeDocument/2006/relationships/oleObject" Target="../embeddings/oleObject168.bin"/><Relationship Id="rId27" Type="http://schemas.openxmlformats.org/officeDocument/2006/relationships/image" Target="../media/image92.wmf"/><Relationship Id="rId30" Type="http://schemas.openxmlformats.org/officeDocument/2006/relationships/oleObject" Target="../embeddings/oleObject172.bin"/><Relationship Id="rId35" Type="http://schemas.openxmlformats.org/officeDocument/2006/relationships/image" Target="../media/image149.wmf"/><Relationship Id="rId43" Type="http://schemas.openxmlformats.org/officeDocument/2006/relationships/image" Target="../media/image153.wmf"/><Relationship Id="rId48" Type="http://schemas.openxmlformats.org/officeDocument/2006/relationships/oleObject" Target="../embeddings/oleObject181.bin"/><Relationship Id="rId8" Type="http://schemas.openxmlformats.org/officeDocument/2006/relationships/oleObject" Target="../embeddings/oleObject161.bin"/><Relationship Id="rId51" Type="http://schemas.openxmlformats.org/officeDocument/2006/relationships/image" Target="../media/image157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6.bin"/><Relationship Id="rId13" Type="http://schemas.openxmlformats.org/officeDocument/2006/relationships/image" Target="../media/image162.wmf"/><Relationship Id="rId18" Type="http://schemas.openxmlformats.org/officeDocument/2006/relationships/oleObject" Target="../embeddings/oleObject191.bin"/><Relationship Id="rId3" Type="http://schemas.openxmlformats.org/officeDocument/2006/relationships/image" Target="../media/image2.jpeg"/><Relationship Id="rId21" Type="http://schemas.openxmlformats.org/officeDocument/2006/relationships/image" Target="../media/image165.wmf"/><Relationship Id="rId7" Type="http://schemas.openxmlformats.org/officeDocument/2006/relationships/image" Target="../media/image121.wmf"/><Relationship Id="rId12" Type="http://schemas.openxmlformats.org/officeDocument/2006/relationships/oleObject" Target="../embeddings/oleObject188.bin"/><Relationship Id="rId17" Type="http://schemas.openxmlformats.org/officeDocument/2006/relationships/image" Target="../media/image16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90.bin"/><Relationship Id="rId20" Type="http://schemas.openxmlformats.org/officeDocument/2006/relationships/oleObject" Target="../embeddings/oleObject192.bin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185.bin"/><Relationship Id="rId11" Type="http://schemas.openxmlformats.org/officeDocument/2006/relationships/image" Target="../media/image161.wmf"/><Relationship Id="rId24" Type="http://schemas.openxmlformats.org/officeDocument/2006/relationships/image" Target="../media/image167.jpeg"/><Relationship Id="rId5" Type="http://schemas.openxmlformats.org/officeDocument/2006/relationships/image" Target="../media/image159.wmf"/><Relationship Id="rId15" Type="http://schemas.openxmlformats.org/officeDocument/2006/relationships/image" Target="../media/image154.wmf"/><Relationship Id="rId23" Type="http://schemas.openxmlformats.org/officeDocument/2006/relationships/image" Target="../media/image166.wmf"/><Relationship Id="rId10" Type="http://schemas.openxmlformats.org/officeDocument/2006/relationships/oleObject" Target="../embeddings/oleObject187.bin"/><Relationship Id="rId19" Type="http://schemas.openxmlformats.org/officeDocument/2006/relationships/image" Target="../media/image164.wmf"/><Relationship Id="rId4" Type="http://schemas.openxmlformats.org/officeDocument/2006/relationships/oleObject" Target="../embeddings/oleObject184.bin"/><Relationship Id="rId9" Type="http://schemas.openxmlformats.org/officeDocument/2006/relationships/image" Target="../media/image160.wmf"/><Relationship Id="rId14" Type="http://schemas.openxmlformats.org/officeDocument/2006/relationships/oleObject" Target="../embeddings/oleObject189.bin"/><Relationship Id="rId22" Type="http://schemas.openxmlformats.org/officeDocument/2006/relationships/oleObject" Target="../embeddings/oleObject193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wmf"/><Relationship Id="rId3" Type="http://schemas.openxmlformats.org/officeDocument/2006/relationships/image" Target="../media/image2.jpeg"/><Relationship Id="rId7" Type="http://schemas.openxmlformats.org/officeDocument/2006/relationships/oleObject" Target="../embeddings/oleObject19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54.wmf"/><Relationship Id="rId11" Type="http://schemas.openxmlformats.org/officeDocument/2006/relationships/image" Target="../media/image170.png"/><Relationship Id="rId5" Type="http://schemas.openxmlformats.org/officeDocument/2006/relationships/oleObject" Target="../embeddings/oleObject194.bin"/><Relationship Id="rId10" Type="http://schemas.openxmlformats.org/officeDocument/2006/relationships/image" Target="../media/image169.wmf"/><Relationship Id="rId4" Type="http://schemas.openxmlformats.org/officeDocument/2006/relationships/image" Target="../media/image167.jpeg"/><Relationship Id="rId9" Type="http://schemas.openxmlformats.org/officeDocument/2006/relationships/oleObject" Target="../embeddings/oleObject196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9.bin"/><Relationship Id="rId13" Type="http://schemas.openxmlformats.org/officeDocument/2006/relationships/image" Target="../media/image175.wmf"/><Relationship Id="rId18" Type="http://schemas.openxmlformats.org/officeDocument/2006/relationships/oleObject" Target="../embeddings/oleObject204.bin"/><Relationship Id="rId3" Type="http://schemas.openxmlformats.org/officeDocument/2006/relationships/image" Target="../media/image2.jpeg"/><Relationship Id="rId21" Type="http://schemas.openxmlformats.org/officeDocument/2006/relationships/image" Target="../media/image179.wmf"/><Relationship Id="rId7" Type="http://schemas.openxmlformats.org/officeDocument/2006/relationships/image" Target="../media/image172.wmf"/><Relationship Id="rId12" Type="http://schemas.openxmlformats.org/officeDocument/2006/relationships/oleObject" Target="../embeddings/oleObject201.bin"/><Relationship Id="rId17" Type="http://schemas.openxmlformats.org/officeDocument/2006/relationships/image" Target="../media/image17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03.bin"/><Relationship Id="rId20" Type="http://schemas.openxmlformats.org/officeDocument/2006/relationships/oleObject" Target="../embeddings/oleObject205.bin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198.bin"/><Relationship Id="rId11" Type="http://schemas.openxmlformats.org/officeDocument/2006/relationships/image" Target="../media/image174.wmf"/><Relationship Id="rId5" Type="http://schemas.openxmlformats.org/officeDocument/2006/relationships/image" Target="../media/image154.wmf"/><Relationship Id="rId15" Type="http://schemas.openxmlformats.org/officeDocument/2006/relationships/image" Target="../media/image176.wmf"/><Relationship Id="rId10" Type="http://schemas.openxmlformats.org/officeDocument/2006/relationships/oleObject" Target="../embeddings/oleObject200.bin"/><Relationship Id="rId19" Type="http://schemas.openxmlformats.org/officeDocument/2006/relationships/image" Target="../media/image178.wmf"/><Relationship Id="rId4" Type="http://schemas.openxmlformats.org/officeDocument/2006/relationships/oleObject" Target="../embeddings/oleObject197.bin"/><Relationship Id="rId9" Type="http://schemas.openxmlformats.org/officeDocument/2006/relationships/image" Target="../media/image173.wmf"/><Relationship Id="rId14" Type="http://schemas.openxmlformats.org/officeDocument/2006/relationships/oleObject" Target="../embeddings/oleObject202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154.wmf"/><Relationship Id="rId4" Type="http://schemas.openxmlformats.org/officeDocument/2006/relationships/oleObject" Target="../embeddings/oleObject206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9.bin"/><Relationship Id="rId3" Type="http://schemas.openxmlformats.org/officeDocument/2006/relationships/image" Target="../media/image2.jpeg"/><Relationship Id="rId7" Type="http://schemas.openxmlformats.org/officeDocument/2006/relationships/image" Target="../media/image15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208.bin"/><Relationship Id="rId5" Type="http://schemas.openxmlformats.org/officeDocument/2006/relationships/image" Target="../media/image172.wmf"/><Relationship Id="rId4" Type="http://schemas.openxmlformats.org/officeDocument/2006/relationships/oleObject" Target="../embeddings/oleObject207.bin"/><Relationship Id="rId9" Type="http://schemas.openxmlformats.org/officeDocument/2006/relationships/image" Target="../media/image180.wmf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.wmf"/><Relationship Id="rId18" Type="http://schemas.openxmlformats.org/officeDocument/2006/relationships/oleObject" Target="../embeddings/oleObject217.bin"/><Relationship Id="rId26" Type="http://schemas.openxmlformats.org/officeDocument/2006/relationships/oleObject" Target="../embeddings/oleObject221.bin"/><Relationship Id="rId39" Type="http://schemas.openxmlformats.org/officeDocument/2006/relationships/image" Target="../media/image151.wmf"/><Relationship Id="rId21" Type="http://schemas.openxmlformats.org/officeDocument/2006/relationships/image" Target="../media/image185.wmf"/><Relationship Id="rId34" Type="http://schemas.openxmlformats.org/officeDocument/2006/relationships/oleObject" Target="../embeddings/oleObject225.bin"/><Relationship Id="rId42" Type="http://schemas.openxmlformats.org/officeDocument/2006/relationships/oleObject" Target="../embeddings/oleObject229.bin"/><Relationship Id="rId47" Type="http://schemas.openxmlformats.org/officeDocument/2006/relationships/image" Target="../media/image195.wmf"/><Relationship Id="rId50" Type="http://schemas.openxmlformats.org/officeDocument/2006/relationships/oleObject" Target="../embeddings/oleObject233.bin"/><Relationship Id="rId55" Type="http://schemas.openxmlformats.org/officeDocument/2006/relationships/image" Target="../media/image199.wmf"/><Relationship Id="rId63" Type="http://schemas.openxmlformats.org/officeDocument/2006/relationships/image" Target="../media/image203.wmf"/><Relationship Id="rId68" Type="http://schemas.openxmlformats.org/officeDocument/2006/relationships/oleObject" Target="../embeddings/oleObject242.bin"/><Relationship Id="rId76" Type="http://schemas.openxmlformats.org/officeDocument/2006/relationships/oleObject" Target="../embeddings/oleObject246.bin"/><Relationship Id="rId84" Type="http://schemas.openxmlformats.org/officeDocument/2006/relationships/oleObject" Target="../embeddings/oleObject250.bin"/><Relationship Id="rId89" Type="http://schemas.openxmlformats.org/officeDocument/2006/relationships/image" Target="../media/image216.wmf"/><Relationship Id="rId7" Type="http://schemas.openxmlformats.org/officeDocument/2006/relationships/image" Target="../media/image73.wmf"/><Relationship Id="rId71" Type="http://schemas.openxmlformats.org/officeDocument/2006/relationships/image" Target="../media/image20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16.bin"/><Relationship Id="rId29" Type="http://schemas.openxmlformats.org/officeDocument/2006/relationships/image" Target="../media/image189.wmf"/><Relationship Id="rId11" Type="http://schemas.openxmlformats.org/officeDocument/2006/relationships/image" Target="../media/image27.wmf"/><Relationship Id="rId24" Type="http://schemas.openxmlformats.org/officeDocument/2006/relationships/oleObject" Target="../embeddings/oleObject220.bin"/><Relationship Id="rId32" Type="http://schemas.openxmlformats.org/officeDocument/2006/relationships/oleObject" Target="../embeddings/oleObject224.bin"/><Relationship Id="rId37" Type="http://schemas.openxmlformats.org/officeDocument/2006/relationships/image" Target="../media/image192.wmf"/><Relationship Id="rId40" Type="http://schemas.openxmlformats.org/officeDocument/2006/relationships/oleObject" Target="../embeddings/oleObject228.bin"/><Relationship Id="rId45" Type="http://schemas.openxmlformats.org/officeDocument/2006/relationships/image" Target="../media/image194.wmf"/><Relationship Id="rId53" Type="http://schemas.openxmlformats.org/officeDocument/2006/relationships/image" Target="../media/image198.wmf"/><Relationship Id="rId58" Type="http://schemas.openxmlformats.org/officeDocument/2006/relationships/oleObject" Target="../embeddings/oleObject237.bin"/><Relationship Id="rId66" Type="http://schemas.openxmlformats.org/officeDocument/2006/relationships/oleObject" Target="../embeddings/oleObject241.bin"/><Relationship Id="rId74" Type="http://schemas.openxmlformats.org/officeDocument/2006/relationships/oleObject" Target="../embeddings/oleObject245.bin"/><Relationship Id="rId79" Type="http://schemas.openxmlformats.org/officeDocument/2006/relationships/image" Target="../media/image211.wmf"/><Relationship Id="rId87" Type="http://schemas.openxmlformats.org/officeDocument/2006/relationships/image" Target="../media/image215.wmf"/><Relationship Id="rId5" Type="http://schemas.openxmlformats.org/officeDocument/2006/relationships/image" Target="../media/image2.jpeg"/><Relationship Id="rId61" Type="http://schemas.openxmlformats.org/officeDocument/2006/relationships/image" Target="../media/image202.wmf"/><Relationship Id="rId82" Type="http://schemas.openxmlformats.org/officeDocument/2006/relationships/oleObject" Target="../embeddings/oleObject249.bin"/><Relationship Id="rId19" Type="http://schemas.openxmlformats.org/officeDocument/2006/relationships/image" Target="../media/image184.wmf"/><Relationship Id="rId4" Type="http://schemas.openxmlformats.org/officeDocument/2006/relationships/image" Target="../media/image181.wmf"/><Relationship Id="rId9" Type="http://schemas.openxmlformats.org/officeDocument/2006/relationships/image" Target="../media/image26.wmf"/><Relationship Id="rId14" Type="http://schemas.openxmlformats.org/officeDocument/2006/relationships/oleObject" Target="../embeddings/oleObject215.bin"/><Relationship Id="rId22" Type="http://schemas.openxmlformats.org/officeDocument/2006/relationships/oleObject" Target="../embeddings/oleObject219.bin"/><Relationship Id="rId27" Type="http://schemas.openxmlformats.org/officeDocument/2006/relationships/image" Target="../media/image188.wmf"/><Relationship Id="rId30" Type="http://schemas.openxmlformats.org/officeDocument/2006/relationships/oleObject" Target="../embeddings/oleObject223.bin"/><Relationship Id="rId35" Type="http://schemas.openxmlformats.org/officeDocument/2006/relationships/image" Target="../media/image149.wmf"/><Relationship Id="rId43" Type="http://schemas.openxmlformats.org/officeDocument/2006/relationships/image" Target="../media/image153.wmf"/><Relationship Id="rId48" Type="http://schemas.openxmlformats.org/officeDocument/2006/relationships/oleObject" Target="../embeddings/oleObject232.bin"/><Relationship Id="rId56" Type="http://schemas.openxmlformats.org/officeDocument/2006/relationships/oleObject" Target="../embeddings/oleObject236.bin"/><Relationship Id="rId64" Type="http://schemas.openxmlformats.org/officeDocument/2006/relationships/oleObject" Target="../embeddings/oleObject240.bin"/><Relationship Id="rId69" Type="http://schemas.openxmlformats.org/officeDocument/2006/relationships/image" Target="../media/image206.wmf"/><Relationship Id="rId77" Type="http://schemas.openxmlformats.org/officeDocument/2006/relationships/image" Target="../media/image210.wmf"/><Relationship Id="rId8" Type="http://schemas.openxmlformats.org/officeDocument/2006/relationships/oleObject" Target="../embeddings/oleObject212.bin"/><Relationship Id="rId51" Type="http://schemas.openxmlformats.org/officeDocument/2006/relationships/image" Target="../media/image197.wmf"/><Relationship Id="rId72" Type="http://schemas.openxmlformats.org/officeDocument/2006/relationships/oleObject" Target="../embeddings/oleObject244.bin"/><Relationship Id="rId80" Type="http://schemas.openxmlformats.org/officeDocument/2006/relationships/oleObject" Target="../embeddings/oleObject248.bin"/><Relationship Id="rId85" Type="http://schemas.openxmlformats.org/officeDocument/2006/relationships/image" Target="../media/image214.wmf"/><Relationship Id="rId3" Type="http://schemas.openxmlformats.org/officeDocument/2006/relationships/oleObject" Target="../embeddings/oleObject210.bin"/><Relationship Id="rId12" Type="http://schemas.openxmlformats.org/officeDocument/2006/relationships/oleObject" Target="../embeddings/oleObject214.bin"/><Relationship Id="rId17" Type="http://schemas.openxmlformats.org/officeDocument/2006/relationships/image" Target="../media/image183.wmf"/><Relationship Id="rId25" Type="http://schemas.openxmlformats.org/officeDocument/2006/relationships/image" Target="../media/image187.wmf"/><Relationship Id="rId33" Type="http://schemas.openxmlformats.org/officeDocument/2006/relationships/image" Target="../media/image191.wmf"/><Relationship Id="rId38" Type="http://schemas.openxmlformats.org/officeDocument/2006/relationships/oleObject" Target="../embeddings/oleObject227.bin"/><Relationship Id="rId46" Type="http://schemas.openxmlformats.org/officeDocument/2006/relationships/oleObject" Target="../embeddings/oleObject231.bin"/><Relationship Id="rId59" Type="http://schemas.openxmlformats.org/officeDocument/2006/relationships/image" Target="../media/image201.wmf"/><Relationship Id="rId67" Type="http://schemas.openxmlformats.org/officeDocument/2006/relationships/image" Target="../media/image205.wmf"/><Relationship Id="rId20" Type="http://schemas.openxmlformats.org/officeDocument/2006/relationships/oleObject" Target="../embeddings/oleObject218.bin"/><Relationship Id="rId41" Type="http://schemas.openxmlformats.org/officeDocument/2006/relationships/image" Target="../media/image193.wmf"/><Relationship Id="rId54" Type="http://schemas.openxmlformats.org/officeDocument/2006/relationships/oleObject" Target="../embeddings/oleObject235.bin"/><Relationship Id="rId62" Type="http://schemas.openxmlformats.org/officeDocument/2006/relationships/oleObject" Target="../embeddings/oleObject239.bin"/><Relationship Id="rId70" Type="http://schemas.openxmlformats.org/officeDocument/2006/relationships/oleObject" Target="../embeddings/oleObject243.bin"/><Relationship Id="rId75" Type="http://schemas.openxmlformats.org/officeDocument/2006/relationships/image" Target="../media/image209.wmf"/><Relationship Id="rId83" Type="http://schemas.openxmlformats.org/officeDocument/2006/relationships/image" Target="../media/image213.wmf"/><Relationship Id="rId88" Type="http://schemas.openxmlformats.org/officeDocument/2006/relationships/oleObject" Target="../embeddings/oleObject252.bin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211.bin"/><Relationship Id="rId15" Type="http://schemas.openxmlformats.org/officeDocument/2006/relationships/image" Target="../media/image182.wmf"/><Relationship Id="rId23" Type="http://schemas.openxmlformats.org/officeDocument/2006/relationships/image" Target="../media/image186.wmf"/><Relationship Id="rId28" Type="http://schemas.openxmlformats.org/officeDocument/2006/relationships/oleObject" Target="../embeddings/oleObject222.bin"/><Relationship Id="rId36" Type="http://schemas.openxmlformats.org/officeDocument/2006/relationships/oleObject" Target="../embeddings/oleObject226.bin"/><Relationship Id="rId49" Type="http://schemas.openxmlformats.org/officeDocument/2006/relationships/image" Target="../media/image196.wmf"/><Relationship Id="rId57" Type="http://schemas.openxmlformats.org/officeDocument/2006/relationships/image" Target="../media/image200.wmf"/><Relationship Id="rId10" Type="http://schemas.openxmlformats.org/officeDocument/2006/relationships/oleObject" Target="../embeddings/oleObject213.bin"/><Relationship Id="rId31" Type="http://schemas.openxmlformats.org/officeDocument/2006/relationships/image" Target="../media/image190.wmf"/><Relationship Id="rId44" Type="http://schemas.openxmlformats.org/officeDocument/2006/relationships/oleObject" Target="../embeddings/oleObject230.bin"/><Relationship Id="rId52" Type="http://schemas.openxmlformats.org/officeDocument/2006/relationships/oleObject" Target="../embeddings/oleObject234.bin"/><Relationship Id="rId60" Type="http://schemas.openxmlformats.org/officeDocument/2006/relationships/oleObject" Target="../embeddings/oleObject238.bin"/><Relationship Id="rId65" Type="http://schemas.openxmlformats.org/officeDocument/2006/relationships/image" Target="../media/image204.wmf"/><Relationship Id="rId73" Type="http://schemas.openxmlformats.org/officeDocument/2006/relationships/image" Target="../media/image208.wmf"/><Relationship Id="rId78" Type="http://schemas.openxmlformats.org/officeDocument/2006/relationships/oleObject" Target="../embeddings/oleObject247.bin"/><Relationship Id="rId81" Type="http://schemas.openxmlformats.org/officeDocument/2006/relationships/image" Target="../media/image212.wmf"/><Relationship Id="rId86" Type="http://schemas.openxmlformats.org/officeDocument/2006/relationships/oleObject" Target="../embeddings/oleObject251.bin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217.wmf"/><Relationship Id="rId4" Type="http://schemas.openxmlformats.org/officeDocument/2006/relationships/oleObject" Target="../embeddings/oleObject253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6.bin"/><Relationship Id="rId3" Type="http://schemas.openxmlformats.org/officeDocument/2006/relationships/image" Target="../media/image2.jpeg"/><Relationship Id="rId7" Type="http://schemas.openxmlformats.org/officeDocument/2006/relationships/image" Target="../media/image22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255.bin"/><Relationship Id="rId5" Type="http://schemas.openxmlformats.org/officeDocument/2006/relationships/image" Target="../media/image220.wmf"/><Relationship Id="rId4" Type="http://schemas.openxmlformats.org/officeDocument/2006/relationships/oleObject" Target="../embeddings/oleObject254.bin"/><Relationship Id="rId9" Type="http://schemas.openxmlformats.org/officeDocument/2006/relationships/image" Target="../media/image222.w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9.bin"/><Relationship Id="rId13" Type="http://schemas.openxmlformats.org/officeDocument/2006/relationships/image" Target="../media/image227.wmf"/><Relationship Id="rId3" Type="http://schemas.openxmlformats.org/officeDocument/2006/relationships/image" Target="../media/image2.jpeg"/><Relationship Id="rId7" Type="http://schemas.openxmlformats.org/officeDocument/2006/relationships/image" Target="../media/image224.wmf"/><Relationship Id="rId12" Type="http://schemas.openxmlformats.org/officeDocument/2006/relationships/oleObject" Target="../embeddings/oleObject26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258.bin"/><Relationship Id="rId11" Type="http://schemas.openxmlformats.org/officeDocument/2006/relationships/image" Target="../media/image226.wmf"/><Relationship Id="rId5" Type="http://schemas.openxmlformats.org/officeDocument/2006/relationships/image" Target="../media/image223.wmf"/><Relationship Id="rId15" Type="http://schemas.openxmlformats.org/officeDocument/2006/relationships/image" Target="../media/image228.wmf"/><Relationship Id="rId10" Type="http://schemas.openxmlformats.org/officeDocument/2006/relationships/oleObject" Target="../embeddings/oleObject260.bin"/><Relationship Id="rId4" Type="http://schemas.openxmlformats.org/officeDocument/2006/relationships/oleObject" Target="../embeddings/oleObject257.bin"/><Relationship Id="rId9" Type="http://schemas.openxmlformats.org/officeDocument/2006/relationships/image" Target="../media/image225.wmf"/><Relationship Id="rId14" Type="http://schemas.openxmlformats.org/officeDocument/2006/relationships/oleObject" Target="../embeddings/oleObject262.bin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5.bin"/><Relationship Id="rId3" Type="http://schemas.openxmlformats.org/officeDocument/2006/relationships/image" Target="../media/image2.jpeg"/><Relationship Id="rId7" Type="http://schemas.openxmlformats.org/officeDocument/2006/relationships/image" Target="../media/image23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264.bin"/><Relationship Id="rId5" Type="http://schemas.openxmlformats.org/officeDocument/2006/relationships/image" Target="../media/image229.wmf"/><Relationship Id="rId4" Type="http://schemas.openxmlformats.org/officeDocument/2006/relationships/oleObject" Target="../embeddings/oleObject263.bin"/><Relationship Id="rId9" Type="http://schemas.openxmlformats.org/officeDocument/2006/relationships/image" Target="../media/image231.w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8.bin"/><Relationship Id="rId3" Type="http://schemas.openxmlformats.org/officeDocument/2006/relationships/image" Target="../media/image2.jpeg"/><Relationship Id="rId7" Type="http://schemas.openxmlformats.org/officeDocument/2006/relationships/image" Target="../media/image233.wmf"/><Relationship Id="rId12" Type="http://schemas.openxmlformats.org/officeDocument/2006/relationships/image" Target="../media/image23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267.bin"/><Relationship Id="rId11" Type="http://schemas.openxmlformats.org/officeDocument/2006/relationships/oleObject" Target="../embeddings/oleObject270.bin"/><Relationship Id="rId5" Type="http://schemas.openxmlformats.org/officeDocument/2006/relationships/image" Target="../media/image232.wmf"/><Relationship Id="rId10" Type="http://schemas.openxmlformats.org/officeDocument/2006/relationships/oleObject" Target="../embeddings/oleObject269.bin"/><Relationship Id="rId4" Type="http://schemas.openxmlformats.org/officeDocument/2006/relationships/oleObject" Target="../embeddings/oleObject266.bin"/><Relationship Id="rId9" Type="http://schemas.openxmlformats.org/officeDocument/2006/relationships/image" Target="../media/image234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3.bin"/><Relationship Id="rId3" Type="http://schemas.openxmlformats.org/officeDocument/2006/relationships/image" Target="../media/image2.jpeg"/><Relationship Id="rId7" Type="http://schemas.openxmlformats.org/officeDocument/2006/relationships/image" Target="../media/image23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272.bin"/><Relationship Id="rId5" Type="http://schemas.openxmlformats.org/officeDocument/2006/relationships/image" Target="../media/image236.wmf"/><Relationship Id="rId4" Type="http://schemas.openxmlformats.org/officeDocument/2006/relationships/oleObject" Target="../embeddings/oleObject271.bin"/><Relationship Id="rId9" Type="http://schemas.openxmlformats.org/officeDocument/2006/relationships/image" Target="../media/image233.w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6.bin"/><Relationship Id="rId13" Type="http://schemas.openxmlformats.org/officeDocument/2006/relationships/image" Target="../media/image242.wmf"/><Relationship Id="rId3" Type="http://schemas.openxmlformats.org/officeDocument/2006/relationships/image" Target="../media/image2.jpeg"/><Relationship Id="rId7" Type="http://schemas.openxmlformats.org/officeDocument/2006/relationships/image" Target="../media/image239.wmf"/><Relationship Id="rId12" Type="http://schemas.openxmlformats.org/officeDocument/2006/relationships/oleObject" Target="../embeddings/oleObject27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275.bin"/><Relationship Id="rId11" Type="http://schemas.openxmlformats.org/officeDocument/2006/relationships/image" Target="../media/image241.wmf"/><Relationship Id="rId5" Type="http://schemas.openxmlformats.org/officeDocument/2006/relationships/image" Target="../media/image238.wmf"/><Relationship Id="rId15" Type="http://schemas.openxmlformats.org/officeDocument/2006/relationships/image" Target="../media/image243.wmf"/><Relationship Id="rId10" Type="http://schemas.openxmlformats.org/officeDocument/2006/relationships/oleObject" Target="../embeddings/oleObject277.bin"/><Relationship Id="rId4" Type="http://schemas.openxmlformats.org/officeDocument/2006/relationships/oleObject" Target="../embeddings/oleObject274.bin"/><Relationship Id="rId9" Type="http://schemas.openxmlformats.org/officeDocument/2006/relationships/image" Target="../media/image240.wmf"/><Relationship Id="rId14" Type="http://schemas.openxmlformats.org/officeDocument/2006/relationships/oleObject" Target="../embeddings/oleObject279.bin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2.bin"/><Relationship Id="rId13" Type="http://schemas.openxmlformats.org/officeDocument/2006/relationships/image" Target="../media/image247.wmf"/><Relationship Id="rId3" Type="http://schemas.openxmlformats.org/officeDocument/2006/relationships/image" Target="../media/image2.jpeg"/><Relationship Id="rId7" Type="http://schemas.openxmlformats.org/officeDocument/2006/relationships/image" Target="../media/image245.wmf"/><Relationship Id="rId12" Type="http://schemas.openxmlformats.org/officeDocument/2006/relationships/oleObject" Target="../embeddings/oleObject28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281.bin"/><Relationship Id="rId11" Type="http://schemas.openxmlformats.org/officeDocument/2006/relationships/image" Target="../media/image241.wmf"/><Relationship Id="rId5" Type="http://schemas.openxmlformats.org/officeDocument/2006/relationships/image" Target="../media/image244.wmf"/><Relationship Id="rId10" Type="http://schemas.openxmlformats.org/officeDocument/2006/relationships/oleObject" Target="../embeddings/oleObject283.bin"/><Relationship Id="rId4" Type="http://schemas.openxmlformats.org/officeDocument/2006/relationships/oleObject" Target="../embeddings/oleObject280.bin"/><Relationship Id="rId9" Type="http://schemas.openxmlformats.org/officeDocument/2006/relationships/image" Target="../media/image246.w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7.bin"/><Relationship Id="rId13" Type="http://schemas.openxmlformats.org/officeDocument/2006/relationships/image" Target="../media/image252.wmf"/><Relationship Id="rId18" Type="http://schemas.openxmlformats.org/officeDocument/2006/relationships/oleObject" Target="../embeddings/oleObject292.bin"/><Relationship Id="rId3" Type="http://schemas.openxmlformats.org/officeDocument/2006/relationships/image" Target="../media/image2.jpeg"/><Relationship Id="rId7" Type="http://schemas.openxmlformats.org/officeDocument/2006/relationships/image" Target="../media/image249.wmf"/><Relationship Id="rId12" Type="http://schemas.openxmlformats.org/officeDocument/2006/relationships/oleObject" Target="../embeddings/oleObject289.bin"/><Relationship Id="rId17" Type="http://schemas.openxmlformats.org/officeDocument/2006/relationships/image" Target="../media/image25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91.bin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286.bin"/><Relationship Id="rId11" Type="http://schemas.openxmlformats.org/officeDocument/2006/relationships/image" Target="../media/image251.wmf"/><Relationship Id="rId5" Type="http://schemas.openxmlformats.org/officeDocument/2006/relationships/image" Target="../media/image248.wmf"/><Relationship Id="rId15" Type="http://schemas.openxmlformats.org/officeDocument/2006/relationships/image" Target="../media/image241.wmf"/><Relationship Id="rId10" Type="http://schemas.openxmlformats.org/officeDocument/2006/relationships/oleObject" Target="../embeddings/oleObject288.bin"/><Relationship Id="rId19" Type="http://schemas.openxmlformats.org/officeDocument/2006/relationships/image" Target="../media/image254.wmf"/><Relationship Id="rId4" Type="http://schemas.openxmlformats.org/officeDocument/2006/relationships/oleObject" Target="../embeddings/oleObject285.bin"/><Relationship Id="rId9" Type="http://schemas.openxmlformats.org/officeDocument/2006/relationships/image" Target="../media/image250.wmf"/><Relationship Id="rId14" Type="http://schemas.openxmlformats.org/officeDocument/2006/relationships/oleObject" Target="../embeddings/oleObject290.bin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5.bin"/><Relationship Id="rId13" Type="http://schemas.openxmlformats.org/officeDocument/2006/relationships/image" Target="../media/image258.wmf"/><Relationship Id="rId18" Type="http://schemas.openxmlformats.org/officeDocument/2006/relationships/oleObject" Target="../embeddings/oleObject300.bin"/><Relationship Id="rId26" Type="http://schemas.openxmlformats.org/officeDocument/2006/relationships/oleObject" Target="../embeddings/oleObject304.bin"/><Relationship Id="rId3" Type="http://schemas.openxmlformats.org/officeDocument/2006/relationships/image" Target="../media/image2.jpeg"/><Relationship Id="rId21" Type="http://schemas.openxmlformats.org/officeDocument/2006/relationships/image" Target="../media/image262.wmf"/><Relationship Id="rId7" Type="http://schemas.openxmlformats.org/officeDocument/2006/relationships/image" Target="../media/image255.wmf"/><Relationship Id="rId12" Type="http://schemas.openxmlformats.org/officeDocument/2006/relationships/oleObject" Target="../embeddings/oleObject297.bin"/><Relationship Id="rId17" Type="http://schemas.openxmlformats.org/officeDocument/2006/relationships/image" Target="../media/image260.wmf"/><Relationship Id="rId25" Type="http://schemas.openxmlformats.org/officeDocument/2006/relationships/image" Target="../media/image264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99.bin"/><Relationship Id="rId20" Type="http://schemas.openxmlformats.org/officeDocument/2006/relationships/oleObject" Target="../embeddings/oleObject301.bin"/><Relationship Id="rId29" Type="http://schemas.openxmlformats.org/officeDocument/2006/relationships/image" Target="../media/image266.wmf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294.bin"/><Relationship Id="rId11" Type="http://schemas.openxmlformats.org/officeDocument/2006/relationships/image" Target="../media/image257.wmf"/><Relationship Id="rId24" Type="http://schemas.openxmlformats.org/officeDocument/2006/relationships/oleObject" Target="../embeddings/oleObject303.bin"/><Relationship Id="rId5" Type="http://schemas.openxmlformats.org/officeDocument/2006/relationships/image" Target="../media/image73.wmf"/><Relationship Id="rId15" Type="http://schemas.openxmlformats.org/officeDocument/2006/relationships/image" Target="../media/image259.wmf"/><Relationship Id="rId23" Type="http://schemas.openxmlformats.org/officeDocument/2006/relationships/image" Target="../media/image263.wmf"/><Relationship Id="rId28" Type="http://schemas.openxmlformats.org/officeDocument/2006/relationships/oleObject" Target="../embeddings/oleObject305.bin"/><Relationship Id="rId10" Type="http://schemas.openxmlformats.org/officeDocument/2006/relationships/oleObject" Target="../embeddings/oleObject296.bin"/><Relationship Id="rId19" Type="http://schemas.openxmlformats.org/officeDocument/2006/relationships/image" Target="../media/image261.wmf"/><Relationship Id="rId4" Type="http://schemas.openxmlformats.org/officeDocument/2006/relationships/oleObject" Target="../embeddings/oleObject293.bin"/><Relationship Id="rId9" Type="http://schemas.openxmlformats.org/officeDocument/2006/relationships/image" Target="../media/image256.wmf"/><Relationship Id="rId14" Type="http://schemas.openxmlformats.org/officeDocument/2006/relationships/oleObject" Target="../embeddings/oleObject298.bin"/><Relationship Id="rId22" Type="http://schemas.openxmlformats.org/officeDocument/2006/relationships/oleObject" Target="../embeddings/oleObject302.bin"/><Relationship Id="rId27" Type="http://schemas.openxmlformats.org/officeDocument/2006/relationships/image" Target="../media/image265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306.bin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9.bin"/><Relationship Id="rId13" Type="http://schemas.openxmlformats.org/officeDocument/2006/relationships/image" Target="../media/image271.wmf"/><Relationship Id="rId18" Type="http://schemas.openxmlformats.org/officeDocument/2006/relationships/oleObject" Target="../embeddings/oleObject314.bin"/><Relationship Id="rId3" Type="http://schemas.openxmlformats.org/officeDocument/2006/relationships/image" Target="../media/image2.jpeg"/><Relationship Id="rId7" Type="http://schemas.openxmlformats.org/officeDocument/2006/relationships/image" Target="../media/image268.wmf"/><Relationship Id="rId12" Type="http://schemas.openxmlformats.org/officeDocument/2006/relationships/oleObject" Target="../embeddings/oleObject311.bin"/><Relationship Id="rId17" Type="http://schemas.openxmlformats.org/officeDocument/2006/relationships/image" Target="../media/image27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13.bin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308.bin"/><Relationship Id="rId11" Type="http://schemas.openxmlformats.org/officeDocument/2006/relationships/image" Target="../media/image270.wmf"/><Relationship Id="rId5" Type="http://schemas.openxmlformats.org/officeDocument/2006/relationships/image" Target="../media/image267.wmf"/><Relationship Id="rId15" Type="http://schemas.openxmlformats.org/officeDocument/2006/relationships/image" Target="../media/image272.wmf"/><Relationship Id="rId10" Type="http://schemas.openxmlformats.org/officeDocument/2006/relationships/oleObject" Target="../embeddings/oleObject310.bin"/><Relationship Id="rId19" Type="http://schemas.openxmlformats.org/officeDocument/2006/relationships/image" Target="../media/image274.wmf"/><Relationship Id="rId4" Type="http://schemas.openxmlformats.org/officeDocument/2006/relationships/oleObject" Target="../embeddings/oleObject307.bin"/><Relationship Id="rId9" Type="http://schemas.openxmlformats.org/officeDocument/2006/relationships/image" Target="../media/image269.wmf"/><Relationship Id="rId14" Type="http://schemas.openxmlformats.org/officeDocument/2006/relationships/oleObject" Target="../embeddings/oleObject312.bin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7.bin"/><Relationship Id="rId13" Type="http://schemas.openxmlformats.org/officeDocument/2006/relationships/image" Target="../media/image279.wmf"/><Relationship Id="rId18" Type="http://schemas.openxmlformats.org/officeDocument/2006/relationships/oleObject" Target="../embeddings/oleObject322.bin"/><Relationship Id="rId26" Type="http://schemas.openxmlformats.org/officeDocument/2006/relationships/oleObject" Target="../embeddings/oleObject326.bin"/><Relationship Id="rId3" Type="http://schemas.openxmlformats.org/officeDocument/2006/relationships/image" Target="../media/image2.jpeg"/><Relationship Id="rId21" Type="http://schemas.openxmlformats.org/officeDocument/2006/relationships/image" Target="../media/image283.wmf"/><Relationship Id="rId7" Type="http://schemas.openxmlformats.org/officeDocument/2006/relationships/image" Target="../media/image276.wmf"/><Relationship Id="rId12" Type="http://schemas.openxmlformats.org/officeDocument/2006/relationships/oleObject" Target="../embeddings/oleObject319.bin"/><Relationship Id="rId17" Type="http://schemas.openxmlformats.org/officeDocument/2006/relationships/image" Target="../media/image281.wmf"/><Relationship Id="rId25" Type="http://schemas.openxmlformats.org/officeDocument/2006/relationships/image" Target="../media/image285.wmf"/><Relationship Id="rId33" Type="http://schemas.openxmlformats.org/officeDocument/2006/relationships/image" Target="../media/image28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21.bin"/><Relationship Id="rId20" Type="http://schemas.openxmlformats.org/officeDocument/2006/relationships/oleObject" Target="../embeddings/oleObject323.bin"/><Relationship Id="rId29" Type="http://schemas.openxmlformats.org/officeDocument/2006/relationships/image" Target="../media/image287.wmf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316.bin"/><Relationship Id="rId11" Type="http://schemas.openxmlformats.org/officeDocument/2006/relationships/image" Target="../media/image278.wmf"/><Relationship Id="rId24" Type="http://schemas.openxmlformats.org/officeDocument/2006/relationships/oleObject" Target="../embeddings/oleObject325.bin"/><Relationship Id="rId32" Type="http://schemas.openxmlformats.org/officeDocument/2006/relationships/oleObject" Target="../embeddings/oleObject329.bin"/><Relationship Id="rId5" Type="http://schemas.openxmlformats.org/officeDocument/2006/relationships/image" Target="../media/image275.wmf"/><Relationship Id="rId15" Type="http://schemas.openxmlformats.org/officeDocument/2006/relationships/image" Target="../media/image280.wmf"/><Relationship Id="rId23" Type="http://schemas.openxmlformats.org/officeDocument/2006/relationships/image" Target="../media/image284.wmf"/><Relationship Id="rId28" Type="http://schemas.openxmlformats.org/officeDocument/2006/relationships/oleObject" Target="../embeddings/oleObject327.bin"/><Relationship Id="rId10" Type="http://schemas.openxmlformats.org/officeDocument/2006/relationships/oleObject" Target="../embeddings/oleObject318.bin"/><Relationship Id="rId19" Type="http://schemas.openxmlformats.org/officeDocument/2006/relationships/image" Target="../media/image282.wmf"/><Relationship Id="rId31" Type="http://schemas.openxmlformats.org/officeDocument/2006/relationships/image" Target="../media/image288.wmf"/><Relationship Id="rId4" Type="http://schemas.openxmlformats.org/officeDocument/2006/relationships/oleObject" Target="../embeddings/oleObject315.bin"/><Relationship Id="rId9" Type="http://schemas.openxmlformats.org/officeDocument/2006/relationships/image" Target="../media/image277.wmf"/><Relationship Id="rId14" Type="http://schemas.openxmlformats.org/officeDocument/2006/relationships/oleObject" Target="../embeddings/oleObject320.bin"/><Relationship Id="rId22" Type="http://schemas.openxmlformats.org/officeDocument/2006/relationships/oleObject" Target="../embeddings/oleObject324.bin"/><Relationship Id="rId27" Type="http://schemas.openxmlformats.org/officeDocument/2006/relationships/image" Target="../media/image286.wmf"/><Relationship Id="rId30" Type="http://schemas.openxmlformats.org/officeDocument/2006/relationships/oleObject" Target="../embeddings/oleObject328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2.bin"/><Relationship Id="rId3" Type="http://schemas.openxmlformats.org/officeDocument/2006/relationships/image" Target="../media/image2.jpeg"/><Relationship Id="rId7" Type="http://schemas.openxmlformats.org/officeDocument/2006/relationships/image" Target="../media/image29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331.bin"/><Relationship Id="rId11" Type="http://schemas.openxmlformats.org/officeDocument/2006/relationships/image" Target="../media/image293.wmf"/><Relationship Id="rId5" Type="http://schemas.openxmlformats.org/officeDocument/2006/relationships/image" Target="../media/image290.wmf"/><Relationship Id="rId10" Type="http://schemas.openxmlformats.org/officeDocument/2006/relationships/oleObject" Target="../embeddings/oleObject333.bin"/><Relationship Id="rId4" Type="http://schemas.openxmlformats.org/officeDocument/2006/relationships/oleObject" Target="../embeddings/oleObject330.bin"/><Relationship Id="rId9" Type="http://schemas.openxmlformats.org/officeDocument/2006/relationships/image" Target="../media/image292.w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6.bin"/><Relationship Id="rId13" Type="http://schemas.openxmlformats.org/officeDocument/2006/relationships/image" Target="../media/image298.wmf"/><Relationship Id="rId3" Type="http://schemas.openxmlformats.org/officeDocument/2006/relationships/image" Target="../media/image2.jpeg"/><Relationship Id="rId7" Type="http://schemas.openxmlformats.org/officeDocument/2006/relationships/image" Target="../media/image295.wmf"/><Relationship Id="rId12" Type="http://schemas.openxmlformats.org/officeDocument/2006/relationships/oleObject" Target="../embeddings/oleObject338.bin"/><Relationship Id="rId17" Type="http://schemas.openxmlformats.org/officeDocument/2006/relationships/image" Target="../media/image300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40.bin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335.bin"/><Relationship Id="rId11" Type="http://schemas.openxmlformats.org/officeDocument/2006/relationships/image" Target="../media/image297.wmf"/><Relationship Id="rId5" Type="http://schemas.openxmlformats.org/officeDocument/2006/relationships/image" Target="../media/image294.wmf"/><Relationship Id="rId15" Type="http://schemas.openxmlformats.org/officeDocument/2006/relationships/image" Target="../media/image299.wmf"/><Relationship Id="rId10" Type="http://schemas.openxmlformats.org/officeDocument/2006/relationships/oleObject" Target="../embeddings/oleObject337.bin"/><Relationship Id="rId4" Type="http://schemas.openxmlformats.org/officeDocument/2006/relationships/oleObject" Target="../embeddings/oleObject334.bin"/><Relationship Id="rId9" Type="http://schemas.openxmlformats.org/officeDocument/2006/relationships/image" Target="../media/image296.wmf"/><Relationship Id="rId14" Type="http://schemas.openxmlformats.org/officeDocument/2006/relationships/oleObject" Target="../embeddings/oleObject339.bin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3.bin"/><Relationship Id="rId13" Type="http://schemas.openxmlformats.org/officeDocument/2006/relationships/image" Target="../media/image304.wmf"/><Relationship Id="rId18" Type="http://schemas.openxmlformats.org/officeDocument/2006/relationships/oleObject" Target="../embeddings/oleObject348.bin"/><Relationship Id="rId26" Type="http://schemas.openxmlformats.org/officeDocument/2006/relationships/oleObject" Target="../embeddings/oleObject352.bin"/><Relationship Id="rId3" Type="http://schemas.openxmlformats.org/officeDocument/2006/relationships/image" Target="../media/image2.jpeg"/><Relationship Id="rId21" Type="http://schemas.openxmlformats.org/officeDocument/2006/relationships/image" Target="../media/image308.wmf"/><Relationship Id="rId7" Type="http://schemas.openxmlformats.org/officeDocument/2006/relationships/image" Target="../media/image302.wmf"/><Relationship Id="rId12" Type="http://schemas.openxmlformats.org/officeDocument/2006/relationships/oleObject" Target="../embeddings/oleObject345.bin"/><Relationship Id="rId17" Type="http://schemas.openxmlformats.org/officeDocument/2006/relationships/image" Target="../media/image306.wmf"/><Relationship Id="rId25" Type="http://schemas.openxmlformats.org/officeDocument/2006/relationships/image" Target="../media/image310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47.bin"/><Relationship Id="rId20" Type="http://schemas.openxmlformats.org/officeDocument/2006/relationships/oleObject" Target="../embeddings/oleObject349.bin"/><Relationship Id="rId29" Type="http://schemas.openxmlformats.org/officeDocument/2006/relationships/image" Target="../media/image312.wmf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oleObject342.bin"/><Relationship Id="rId11" Type="http://schemas.openxmlformats.org/officeDocument/2006/relationships/image" Target="../media/image303.wmf"/><Relationship Id="rId24" Type="http://schemas.openxmlformats.org/officeDocument/2006/relationships/oleObject" Target="../embeddings/oleObject351.bin"/><Relationship Id="rId5" Type="http://schemas.openxmlformats.org/officeDocument/2006/relationships/image" Target="../media/image301.wmf"/><Relationship Id="rId15" Type="http://schemas.openxmlformats.org/officeDocument/2006/relationships/image" Target="../media/image305.wmf"/><Relationship Id="rId23" Type="http://schemas.openxmlformats.org/officeDocument/2006/relationships/image" Target="../media/image309.wmf"/><Relationship Id="rId28" Type="http://schemas.openxmlformats.org/officeDocument/2006/relationships/oleObject" Target="../embeddings/oleObject353.bin"/><Relationship Id="rId10" Type="http://schemas.openxmlformats.org/officeDocument/2006/relationships/oleObject" Target="../embeddings/oleObject344.bin"/><Relationship Id="rId19" Type="http://schemas.openxmlformats.org/officeDocument/2006/relationships/image" Target="../media/image307.wmf"/><Relationship Id="rId4" Type="http://schemas.openxmlformats.org/officeDocument/2006/relationships/oleObject" Target="../embeddings/oleObject341.bin"/><Relationship Id="rId9" Type="http://schemas.openxmlformats.org/officeDocument/2006/relationships/image" Target="../media/image296.wmf"/><Relationship Id="rId14" Type="http://schemas.openxmlformats.org/officeDocument/2006/relationships/oleObject" Target="../embeddings/oleObject346.bin"/><Relationship Id="rId22" Type="http://schemas.openxmlformats.org/officeDocument/2006/relationships/oleObject" Target="../embeddings/oleObject350.bin"/><Relationship Id="rId27" Type="http://schemas.openxmlformats.org/officeDocument/2006/relationships/image" Target="../media/image311.w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6.bin"/><Relationship Id="rId13" Type="http://schemas.openxmlformats.org/officeDocument/2006/relationships/image" Target="../media/image316.wmf"/><Relationship Id="rId18" Type="http://schemas.openxmlformats.org/officeDocument/2006/relationships/oleObject" Target="../embeddings/oleObject361.bin"/><Relationship Id="rId3" Type="http://schemas.openxmlformats.org/officeDocument/2006/relationships/image" Target="../media/image2.jpeg"/><Relationship Id="rId21" Type="http://schemas.openxmlformats.org/officeDocument/2006/relationships/oleObject" Target="../embeddings/oleObject362.bin"/><Relationship Id="rId7" Type="http://schemas.openxmlformats.org/officeDocument/2006/relationships/image" Target="../media/image314.wmf"/><Relationship Id="rId12" Type="http://schemas.openxmlformats.org/officeDocument/2006/relationships/oleObject" Target="../embeddings/oleObject358.bin"/><Relationship Id="rId17" Type="http://schemas.openxmlformats.org/officeDocument/2006/relationships/image" Target="../media/image318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60.bin"/><Relationship Id="rId20" Type="http://schemas.openxmlformats.org/officeDocument/2006/relationships/image" Target="../media/image321.png"/><Relationship Id="rId1" Type="http://schemas.openxmlformats.org/officeDocument/2006/relationships/vmlDrawing" Target="../drawings/vmlDrawing43.vml"/><Relationship Id="rId6" Type="http://schemas.openxmlformats.org/officeDocument/2006/relationships/oleObject" Target="../embeddings/oleObject355.bin"/><Relationship Id="rId11" Type="http://schemas.openxmlformats.org/officeDocument/2006/relationships/image" Target="../media/image315.wmf"/><Relationship Id="rId5" Type="http://schemas.openxmlformats.org/officeDocument/2006/relationships/image" Target="../media/image313.wmf"/><Relationship Id="rId15" Type="http://schemas.openxmlformats.org/officeDocument/2006/relationships/image" Target="../media/image317.wmf"/><Relationship Id="rId10" Type="http://schemas.openxmlformats.org/officeDocument/2006/relationships/oleObject" Target="../embeddings/oleObject357.bin"/><Relationship Id="rId19" Type="http://schemas.openxmlformats.org/officeDocument/2006/relationships/image" Target="../media/image319.wmf"/><Relationship Id="rId4" Type="http://schemas.openxmlformats.org/officeDocument/2006/relationships/oleObject" Target="../embeddings/oleObject354.bin"/><Relationship Id="rId9" Type="http://schemas.openxmlformats.org/officeDocument/2006/relationships/image" Target="../media/image296.wmf"/><Relationship Id="rId14" Type="http://schemas.openxmlformats.org/officeDocument/2006/relationships/oleObject" Target="../embeddings/oleObject359.bin"/><Relationship Id="rId22" Type="http://schemas.openxmlformats.org/officeDocument/2006/relationships/image" Target="../media/image320.w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5.bin"/><Relationship Id="rId13" Type="http://schemas.openxmlformats.org/officeDocument/2006/relationships/image" Target="../media/image326.wmf"/><Relationship Id="rId18" Type="http://schemas.openxmlformats.org/officeDocument/2006/relationships/oleObject" Target="../embeddings/oleObject370.bin"/><Relationship Id="rId3" Type="http://schemas.openxmlformats.org/officeDocument/2006/relationships/image" Target="../media/image2.jpeg"/><Relationship Id="rId21" Type="http://schemas.openxmlformats.org/officeDocument/2006/relationships/image" Target="../media/image330.wmf"/><Relationship Id="rId7" Type="http://schemas.openxmlformats.org/officeDocument/2006/relationships/image" Target="../media/image323.wmf"/><Relationship Id="rId12" Type="http://schemas.openxmlformats.org/officeDocument/2006/relationships/oleObject" Target="../embeddings/oleObject367.bin"/><Relationship Id="rId17" Type="http://schemas.openxmlformats.org/officeDocument/2006/relationships/image" Target="../media/image328.wmf"/><Relationship Id="rId25" Type="http://schemas.openxmlformats.org/officeDocument/2006/relationships/image" Target="../media/image33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69.bin"/><Relationship Id="rId20" Type="http://schemas.openxmlformats.org/officeDocument/2006/relationships/oleObject" Target="../embeddings/oleObject371.bin"/><Relationship Id="rId1" Type="http://schemas.openxmlformats.org/officeDocument/2006/relationships/vmlDrawing" Target="../drawings/vmlDrawing44.vml"/><Relationship Id="rId6" Type="http://schemas.openxmlformats.org/officeDocument/2006/relationships/oleObject" Target="../embeddings/oleObject364.bin"/><Relationship Id="rId11" Type="http://schemas.openxmlformats.org/officeDocument/2006/relationships/image" Target="../media/image325.wmf"/><Relationship Id="rId24" Type="http://schemas.openxmlformats.org/officeDocument/2006/relationships/oleObject" Target="../embeddings/oleObject373.bin"/><Relationship Id="rId5" Type="http://schemas.openxmlformats.org/officeDocument/2006/relationships/image" Target="../media/image322.wmf"/><Relationship Id="rId15" Type="http://schemas.openxmlformats.org/officeDocument/2006/relationships/image" Target="../media/image327.wmf"/><Relationship Id="rId23" Type="http://schemas.openxmlformats.org/officeDocument/2006/relationships/image" Target="../media/image331.wmf"/><Relationship Id="rId10" Type="http://schemas.openxmlformats.org/officeDocument/2006/relationships/oleObject" Target="../embeddings/oleObject366.bin"/><Relationship Id="rId19" Type="http://schemas.openxmlformats.org/officeDocument/2006/relationships/image" Target="../media/image329.wmf"/><Relationship Id="rId4" Type="http://schemas.openxmlformats.org/officeDocument/2006/relationships/oleObject" Target="../embeddings/oleObject363.bin"/><Relationship Id="rId9" Type="http://schemas.openxmlformats.org/officeDocument/2006/relationships/image" Target="../media/image324.wmf"/><Relationship Id="rId14" Type="http://schemas.openxmlformats.org/officeDocument/2006/relationships/oleObject" Target="../embeddings/oleObject368.bin"/><Relationship Id="rId22" Type="http://schemas.openxmlformats.org/officeDocument/2006/relationships/oleObject" Target="../embeddings/oleObject372.bin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6.bin"/><Relationship Id="rId13" Type="http://schemas.openxmlformats.org/officeDocument/2006/relationships/image" Target="../media/image334.wmf"/><Relationship Id="rId3" Type="http://schemas.openxmlformats.org/officeDocument/2006/relationships/image" Target="../media/image2.jpeg"/><Relationship Id="rId7" Type="http://schemas.openxmlformats.org/officeDocument/2006/relationships/image" Target="../media/image323.wmf"/><Relationship Id="rId12" Type="http://schemas.openxmlformats.org/officeDocument/2006/relationships/oleObject" Target="../embeddings/oleObject37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6" Type="http://schemas.openxmlformats.org/officeDocument/2006/relationships/oleObject" Target="../embeddings/oleObject375.bin"/><Relationship Id="rId11" Type="http://schemas.openxmlformats.org/officeDocument/2006/relationships/image" Target="../media/image333.wmf"/><Relationship Id="rId5" Type="http://schemas.openxmlformats.org/officeDocument/2006/relationships/image" Target="../media/image178.wmf"/><Relationship Id="rId10" Type="http://schemas.openxmlformats.org/officeDocument/2006/relationships/oleObject" Target="../embeddings/oleObject377.bin"/><Relationship Id="rId4" Type="http://schemas.openxmlformats.org/officeDocument/2006/relationships/oleObject" Target="../embeddings/oleObject374.bin"/><Relationship Id="rId9" Type="http://schemas.openxmlformats.org/officeDocument/2006/relationships/image" Target="../media/image324.w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1.bin"/><Relationship Id="rId13" Type="http://schemas.openxmlformats.org/officeDocument/2006/relationships/image" Target="../media/image338.wmf"/><Relationship Id="rId3" Type="http://schemas.openxmlformats.org/officeDocument/2006/relationships/image" Target="../media/image2.jpeg"/><Relationship Id="rId7" Type="http://schemas.openxmlformats.org/officeDocument/2006/relationships/image" Target="../media/image336.wmf"/><Relationship Id="rId12" Type="http://schemas.openxmlformats.org/officeDocument/2006/relationships/oleObject" Target="../embeddings/oleObject38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6" Type="http://schemas.openxmlformats.org/officeDocument/2006/relationships/oleObject" Target="../embeddings/oleObject380.bin"/><Relationship Id="rId11" Type="http://schemas.openxmlformats.org/officeDocument/2006/relationships/image" Target="../media/image337.wmf"/><Relationship Id="rId5" Type="http://schemas.openxmlformats.org/officeDocument/2006/relationships/image" Target="../media/image335.wmf"/><Relationship Id="rId10" Type="http://schemas.openxmlformats.org/officeDocument/2006/relationships/oleObject" Target="../embeddings/oleObject382.bin"/><Relationship Id="rId4" Type="http://schemas.openxmlformats.org/officeDocument/2006/relationships/oleObject" Target="../embeddings/oleObject379.bin"/><Relationship Id="rId9" Type="http://schemas.openxmlformats.org/officeDocument/2006/relationships/image" Target="../media/image330.wm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6.bin"/><Relationship Id="rId13" Type="http://schemas.openxmlformats.org/officeDocument/2006/relationships/image" Target="../media/image340.wmf"/><Relationship Id="rId18" Type="http://schemas.openxmlformats.org/officeDocument/2006/relationships/image" Target="../media/image342.wmf"/><Relationship Id="rId3" Type="http://schemas.openxmlformats.org/officeDocument/2006/relationships/image" Target="../media/image2.jpeg"/><Relationship Id="rId7" Type="http://schemas.openxmlformats.org/officeDocument/2006/relationships/image" Target="../media/image324.wmf"/><Relationship Id="rId12" Type="http://schemas.openxmlformats.org/officeDocument/2006/relationships/oleObject" Target="../embeddings/oleObject388.bin"/><Relationship Id="rId17" Type="http://schemas.openxmlformats.org/officeDocument/2006/relationships/oleObject" Target="../embeddings/oleObject391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90.bin"/><Relationship Id="rId1" Type="http://schemas.openxmlformats.org/officeDocument/2006/relationships/vmlDrawing" Target="../drawings/vmlDrawing47.vml"/><Relationship Id="rId6" Type="http://schemas.openxmlformats.org/officeDocument/2006/relationships/oleObject" Target="../embeddings/oleObject385.bin"/><Relationship Id="rId11" Type="http://schemas.openxmlformats.org/officeDocument/2006/relationships/image" Target="../media/image339.wmf"/><Relationship Id="rId5" Type="http://schemas.openxmlformats.org/officeDocument/2006/relationships/image" Target="../media/image323.wmf"/><Relationship Id="rId15" Type="http://schemas.openxmlformats.org/officeDocument/2006/relationships/image" Target="../media/image341.wmf"/><Relationship Id="rId10" Type="http://schemas.openxmlformats.org/officeDocument/2006/relationships/oleObject" Target="../embeddings/oleObject387.bin"/><Relationship Id="rId4" Type="http://schemas.openxmlformats.org/officeDocument/2006/relationships/oleObject" Target="../embeddings/oleObject384.bin"/><Relationship Id="rId9" Type="http://schemas.openxmlformats.org/officeDocument/2006/relationships/image" Target="../media/image326.wmf"/><Relationship Id="rId14" Type="http://schemas.openxmlformats.org/officeDocument/2006/relationships/oleObject" Target="../embeddings/oleObject389.bin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4.bin"/><Relationship Id="rId13" Type="http://schemas.openxmlformats.org/officeDocument/2006/relationships/oleObject" Target="../embeddings/oleObject397.bin"/><Relationship Id="rId18" Type="http://schemas.openxmlformats.org/officeDocument/2006/relationships/image" Target="../media/image348.wmf"/><Relationship Id="rId26" Type="http://schemas.openxmlformats.org/officeDocument/2006/relationships/image" Target="../media/image350.wmf"/><Relationship Id="rId3" Type="http://schemas.openxmlformats.org/officeDocument/2006/relationships/image" Target="../media/image2.jpeg"/><Relationship Id="rId21" Type="http://schemas.openxmlformats.org/officeDocument/2006/relationships/image" Target="../media/image342.wmf"/><Relationship Id="rId7" Type="http://schemas.openxmlformats.org/officeDocument/2006/relationships/image" Target="../media/image343.wmf"/><Relationship Id="rId12" Type="http://schemas.openxmlformats.org/officeDocument/2006/relationships/image" Target="../media/image345.wmf"/><Relationship Id="rId17" Type="http://schemas.openxmlformats.org/officeDocument/2006/relationships/oleObject" Target="../embeddings/oleObject399.bin"/><Relationship Id="rId25" Type="http://schemas.openxmlformats.org/officeDocument/2006/relationships/oleObject" Target="../embeddings/oleObject40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47.wmf"/><Relationship Id="rId20" Type="http://schemas.openxmlformats.org/officeDocument/2006/relationships/oleObject" Target="../embeddings/oleObject401.bin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oleObject393.bin"/><Relationship Id="rId11" Type="http://schemas.openxmlformats.org/officeDocument/2006/relationships/oleObject" Target="../embeddings/oleObject396.bin"/><Relationship Id="rId24" Type="http://schemas.openxmlformats.org/officeDocument/2006/relationships/image" Target="../media/image349.wmf"/><Relationship Id="rId5" Type="http://schemas.openxmlformats.org/officeDocument/2006/relationships/image" Target="../media/image322.wmf"/><Relationship Id="rId15" Type="http://schemas.openxmlformats.org/officeDocument/2006/relationships/oleObject" Target="../embeddings/oleObject398.bin"/><Relationship Id="rId23" Type="http://schemas.openxmlformats.org/officeDocument/2006/relationships/oleObject" Target="../embeddings/oleObject403.bin"/><Relationship Id="rId28" Type="http://schemas.openxmlformats.org/officeDocument/2006/relationships/image" Target="../media/image351.wmf"/><Relationship Id="rId10" Type="http://schemas.openxmlformats.org/officeDocument/2006/relationships/oleObject" Target="../embeddings/oleObject395.bin"/><Relationship Id="rId19" Type="http://schemas.openxmlformats.org/officeDocument/2006/relationships/oleObject" Target="../embeddings/oleObject400.bin"/><Relationship Id="rId4" Type="http://schemas.openxmlformats.org/officeDocument/2006/relationships/oleObject" Target="../embeddings/oleObject392.bin"/><Relationship Id="rId9" Type="http://schemas.openxmlformats.org/officeDocument/2006/relationships/image" Target="../media/image344.wmf"/><Relationship Id="rId14" Type="http://schemas.openxmlformats.org/officeDocument/2006/relationships/image" Target="../media/image346.wmf"/><Relationship Id="rId22" Type="http://schemas.openxmlformats.org/officeDocument/2006/relationships/oleObject" Target="../embeddings/oleObject402.bin"/><Relationship Id="rId27" Type="http://schemas.openxmlformats.org/officeDocument/2006/relationships/oleObject" Target="../embeddings/oleObject405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2.bin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8.bin"/><Relationship Id="rId13" Type="http://schemas.openxmlformats.org/officeDocument/2006/relationships/image" Target="../media/image355.wmf"/><Relationship Id="rId3" Type="http://schemas.openxmlformats.org/officeDocument/2006/relationships/image" Target="../media/image2.jpeg"/><Relationship Id="rId7" Type="http://schemas.openxmlformats.org/officeDocument/2006/relationships/image" Target="../media/image346.wmf"/><Relationship Id="rId12" Type="http://schemas.openxmlformats.org/officeDocument/2006/relationships/oleObject" Target="../embeddings/oleObject4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6" Type="http://schemas.openxmlformats.org/officeDocument/2006/relationships/oleObject" Target="../embeddings/oleObject407.bin"/><Relationship Id="rId11" Type="http://schemas.openxmlformats.org/officeDocument/2006/relationships/image" Target="../media/image354.wmf"/><Relationship Id="rId5" Type="http://schemas.openxmlformats.org/officeDocument/2006/relationships/image" Target="../media/image352.wmf"/><Relationship Id="rId15" Type="http://schemas.openxmlformats.org/officeDocument/2006/relationships/image" Target="../media/image356.wmf"/><Relationship Id="rId10" Type="http://schemas.openxmlformats.org/officeDocument/2006/relationships/oleObject" Target="../embeddings/oleObject409.bin"/><Relationship Id="rId4" Type="http://schemas.openxmlformats.org/officeDocument/2006/relationships/oleObject" Target="../embeddings/oleObject406.bin"/><Relationship Id="rId9" Type="http://schemas.openxmlformats.org/officeDocument/2006/relationships/image" Target="../media/image353.wmf"/><Relationship Id="rId14" Type="http://schemas.openxmlformats.org/officeDocument/2006/relationships/oleObject" Target="../embeddings/oleObject411.bin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4.bin"/><Relationship Id="rId3" Type="http://schemas.openxmlformats.org/officeDocument/2006/relationships/image" Target="../media/image2.jpeg"/><Relationship Id="rId7" Type="http://schemas.openxmlformats.org/officeDocument/2006/relationships/image" Target="../media/image35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6" Type="http://schemas.openxmlformats.org/officeDocument/2006/relationships/oleObject" Target="../embeddings/oleObject413.bin"/><Relationship Id="rId11" Type="http://schemas.openxmlformats.org/officeDocument/2006/relationships/image" Target="../media/image360.wmf"/><Relationship Id="rId5" Type="http://schemas.openxmlformats.org/officeDocument/2006/relationships/image" Target="../media/image357.wmf"/><Relationship Id="rId10" Type="http://schemas.openxmlformats.org/officeDocument/2006/relationships/oleObject" Target="../embeddings/oleObject415.bin"/><Relationship Id="rId4" Type="http://schemas.openxmlformats.org/officeDocument/2006/relationships/oleObject" Target="../embeddings/oleObject412.bin"/><Relationship Id="rId9" Type="http://schemas.openxmlformats.org/officeDocument/2006/relationships/image" Target="../media/image359.w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8.bin"/><Relationship Id="rId13" Type="http://schemas.openxmlformats.org/officeDocument/2006/relationships/image" Target="../media/image365.wmf"/><Relationship Id="rId18" Type="http://schemas.openxmlformats.org/officeDocument/2006/relationships/oleObject" Target="../embeddings/oleObject423.bin"/><Relationship Id="rId26" Type="http://schemas.openxmlformats.org/officeDocument/2006/relationships/oleObject" Target="../embeddings/oleObject427.bin"/><Relationship Id="rId3" Type="http://schemas.openxmlformats.org/officeDocument/2006/relationships/image" Target="../media/image2.jpeg"/><Relationship Id="rId21" Type="http://schemas.openxmlformats.org/officeDocument/2006/relationships/image" Target="../media/image369.wmf"/><Relationship Id="rId7" Type="http://schemas.openxmlformats.org/officeDocument/2006/relationships/image" Target="../media/image362.wmf"/><Relationship Id="rId12" Type="http://schemas.openxmlformats.org/officeDocument/2006/relationships/oleObject" Target="../embeddings/oleObject420.bin"/><Relationship Id="rId17" Type="http://schemas.openxmlformats.org/officeDocument/2006/relationships/image" Target="../media/image367.wmf"/><Relationship Id="rId25" Type="http://schemas.openxmlformats.org/officeDocument/2006/relationships/image" Target="../media/image37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22.bin"/><Relationship Id="rId20" Type="http://schemas.openxmlformats.org/officeDocument/2006/relationships/oleObject" Target="../embeddings/oleObject424.bin"/><Relationship Id="rId29" Type="http://schemas.openxmlformats.org/officeDocument/2006/relationships/image" Target="../media/image373.wmf"/><Relationship Id="rId1" Type="http://schemas.openxmlformats.org/officeDocument/2006/relationships/vmlDrawing" Target="../drawings/vmlDrawing51.vml"/><Relationship Id="rId6" Type="http://schemas.openxmlformats.org/officeDocument/2006/relationships/oleObject" Target="../embeddings/oleObject417.bin"/><Relationship Id="rId11" Type="http://schemas.openxmlformats.org/officeDocument/2006/relationships/image" Target="../media/image364.wmf"/><Relationship Id="rId24" Type="http://schemas.openxmlformats.org/officeDocument/2006/relationships/oleObject" Target="../embeddings/oleObject426.bin"/><Relationship Id="rId5" Type="http://schemas.openxmlformats.org/officeDocument/2006/relationships/image" Target="../media/image361.wmf"/><Relationship Id="rId15" Type="http://schemas.openxmlformats.org/officeDocument/2006/relationships/image" Target="../media/image366.wmf"/><Relationship Id="rId23" Type="http://schemas.openxmlformats.org/officeDocument/2006/relationships/image" Target="../media/image370.wmf"/><Relationship Id="rId28" Type="http://schemas.openxmlformats.org/officeDocument/2006/relationships/oleObject" Target="../embeddings/oleObject428.bin"/><Relationship Id="rId10" Type="http://schemas.openxmlformats.org/officeDocument/2006/relationships/oleObject" Target="../embeddings/oleObject419.bin"/><Relationship Id="rId19" Type="http://schemas.openxmlformats.org/officeDocument/2006/relationships/image" Target="../media/image368.wmf"/><Relationship Id="rId31" Type="http://schemas.openxmlformats.org/officeDocument/2006/relationships/oleObject" Target="../embeddings/oleObject430.bin"/><Relationship Id="rId4" Type="http://schemas.openxmlformats.org/officeDocument/2006/relationships/oleObject" Target="../embeddings/oleObject416.bin"/><Relationship Id="rId9" Type="http://schemas.openxmlformats.org/officeDocument/2006/relationships/image" Target="../media/image363.wmf"/><Relationship Id="rId14" Type="http://schemas.openxmlformats.org/officeDocument/2006/relationships/oleObject" Target="../embeddings/oleObject421.bin"/><Relationship Id="rId22" Type="http://schemas.openxmlformats.org/officeDocument/2006/relationships/oleObject" Target="../embeddings/oleObject425.bin"/><Relationship Id="rId27" Type="http://schemas.openxmlformats.org/officeDocument/2006/relationships/image" Target="../media/image372.wmf"/><Relationship Id="rId30" Type="http://schemas.openxmlformats.org/officeDocument/2006/relationships/oleObject" Target="../embeddings/oleObject429.bin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3.bin"/><Relationship Id="rId3" Type="http://schemas.openxmlformats.org/officeDocument/2006/relationships/image" Target="../media/image2.jpeg"/><Relationship Id="rId7" Type="http://schemas.openxmlformats.org/officeDocument/2006/relationships/image" Target="../media/image35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6" Type="http://schemas.openxmlformats.org/officeDocument/2006/relationships/oleObject" Target="../embeddings/oleObject432.bin"/><Relationship Id="rId5" Type="http://schemas.openxmlformats.org/officeDocument/2006/relationships/image" Target="../media/image374.wmf"/><Relationship Id="rId4" Type="http://schemas.openxmlformats.org/officeDocument/2006/relationships/oleObject" Target="../embeddings/oleObject431.bin"/><Relationship Id="rId9" Type="http://schemas.openxmlformats.org/officeDocument/2006/relationships/image" Target="../media/image360.w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asavine/CompFinance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asavine/CompFinance" TargetMode="External"/><Relationship Id="rId7" Type="http://schemas.openxmlformats.org/officeDocument/2006/relationships/image" Target="../media/image37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8.png"/><Relationship Id="rId5" Type="http://schemas.openxmlformats.org/officeDocument/2006/relationships/image" Target="../media/image377.png"/><Relationship Id="rId4" Type="http://schemas.openxmlformats.org/officeDocument/2006/relationships/image" Target="../media/image37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6.bin"/><Relationship Id="rId13" Type="http://schemas.openxmlformats.org/officeDocument/2006/relationships/image" Target="../media/image386.wmf"/><Relationship Id="rId3" Type="http://schemas.openxmlformats.org/officeDocument/2006/relationships/image" Target="../media/image2.jpeg"/><Relationship Id="rId7" Type="http://schemas.openxmlformats.org/officeDocument/2006/relationships/image" Target="../media/image383.wmf"/><Relationship Id="rId12" Type="http://schemas.openxmlformats.org/officeDocument/2006/relationships/oleObject" Target="../embeddings/oleObject4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6" Type="http://schemas.openxmlformats.org/officeDocument/2006/relationships/oleObject" Target="../embeddings/oleObject435.bin"/><Relationship Id="rId11" Type="http://schemas.openxmlformats.org/officeDocument/2006/relationships/image" Target="../media/image385.wmf"/><Relationship Id="rId5" Type="http://schemas.openxmlformats.org/officeDocument/2006/relationships/image" Target="../media/image382.wmf"/><Relationship Id="rId10" Type="http://schemas.openxmlformats.org/officeDocument/2006/relationships/oleObject" Target="../embeddings/oleObject437.bin"/><Relationship Id="rId4" Type="http://schemas.openxmlformats.org/officeDocument/2006/relationships/oleObject" Target="../embeddings/oleObject434.bin"/><Relationship Id="rId9" Type="http://schemas.openxmlformats.org/officeDocument/2006/relationships/image" Target="../media/image384.wmf"/><Relationship Id="rId14" Type="http://schemas.openxmlformats.org/officeDocument/2006/relationships/image" Target="../media/image387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1.bin"/><Relationship Id="rId13" Type="http://schemas.openxmlformats.org/officeDocument/2006/relationships/image" Target="../media/image392.wmf"/><Relationship Id="rId3" Type="http://schemas.openxmlformats.org/officeDocument/2006/relationships/image" Target="../media/image2.jpeg"/><Relationship Id="rId7" Type="http://schemas.openxmlformats.org/officeDocument/2006/relationships/image" Target="../media/image389.wmf"/><Relationship Id="rId12" Type="http://schemas.openxmlformats.org/officeDocument/2006/relationships/oleObject" Target="../embeddings/oleObject443.bin"/><Relationship Id="rId17" Type="http://schemas.openxmlformats.org/officeDocument/2006/relationships/image" Target="../media/image34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45.bin"/><Relationship Id="rId1" Type="http://schemas.openxmlformats.org/officeDocument/2006/relationships/vmlDrawing" Target="../drawings/vmlDrawing54.vml"/><Relationship Id="rId6" Type="http://schemas.openxmlformats.org/officeDocument/2006/relationships/oleObject" Target="../embeddings/oleObject440.bin"/><Relationship Id="rId11" Type="http://schemas.openxmlformats.org/officeDocument/2006/relationships/image" Target="../media/image391.wmf"/><Relationship Id="rId5" Type="http://schemas.openxmlformats.org/officeDocument/2006/relationships/image" Target="../media/image388.wmf"/><Relationship Id="rId15" Type="http://schemas.openxmlformats.org/officeDocument/2006/relationships/image" Target="../media/image393.wmf"/><Relationship Id="rId10" Type="http://schemas.openxmlformats.org/officeDocument/2006/relationships/oleObject" Target="../embeddings/oleObject442.bin"/><Relationship Id="rId4" Type="http://schemas.openxmlformats.org/officeDocument/2006/relationships/oleObject" Target="../embeddings/oleObject439.bin"/><Relationship Id="rId9" Type="http://schemas.openxmlformats.org/officeDocument/2006/relationships/image" Target="../media/image390.wmf"/><Relationship Id="rId14" Type="http://schemas.openxmlformats.org/officeDocument/2006/relationships/oleObject" Target="../embeddings/oleObject444.bin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8.bin"/><Relationship Id="rId3" Type="http://schemas.openxmlformats.org/officeDocument/2006/relationships/image" Target="../media/image2.jpeg"/><Relationship Id="rId7" Type="http://schemas.openxmlformats.org/officeDocument/2006/relationships/image" Target="../media/image39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6" Type="http://schemas.openxmlformats.org/officeDocument/2006/relationships/oleObject" Target="../embeddings/oleObject447.bin"/><Relationship Id="rId11" Type="http://schemas.openxmlformats.org/officeDocument/2006/relationships/image" Target="../media/image392.wmf"/><Relationship Id="rId5" Type="http://schemas.openxmlformats.org/officeDocument/2006/relationships/image" Target="../media/image394.wmf"/><Relationship Id="rId10" Type="http://schemas.openxmlformats.org/officeDocument/2006/relationships/oleObject" Target="../embeddings/oleObject450.bin"/><Relationship Id="rId4" Type="http://schemas.openxmlformats.org/officeDocument/2006/relationships/oleObject" Target="../embeddings/oleObject446.bin"/><Relationship Id="rId9" Type="http://schemas.openxmlformats.org/officeDocument/2006/relationships/oleObject" Target="../embeddings/oleObject449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2.jpeg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10.w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5" Type="http://schemas.openxmlformats.org/officeDocument/2006/relationships/image" Target="../media/image396.wmf"/><Relationship Id="rId4" Type="http://schemas.openxmlformats.org/officeDocument/2006/relationships/oleObject" Target="../embeddings/oleObject451.bin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4.bin"/><Relationship Id="rId3" Type="http://schemas.openxmlformats.org/officeDocument/2006/relationships/image" Target="../media/image2.jpeg"/><Relationship Id="rId7" Type="http://schemas.openxmlformats.org/officeDocument/2006/relationships/image" Target="../media/image39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6" Type="http://schemas.openxmlformats.org/officeDocument/2006/relationships/oleObject" Target="../embeddings/oleObject453.bin"/><Relationship Id="rId5" Type="http://schemas.openxmlformats.org/officeDocument/2006/relationships/image" Target="../media/image396.wmf"/><Relationship Id="rId4" Type="http://schemas.openxmlformats.org/officeDocument/2006/relationships/oleObject" Target="../embeddings/oleObject452.bin"/><Relationship Id="rId9" Type="http://schemas.openxmlformats.org/officeDocument/2006/relationships/image" Target="../media/image398.wmf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7.bin"/><Relationship Id="rId13" Type="http://schemas.openxmlformats.org/officeDocument/2006/relationships/oleObject" Target="../embeddings/oleObject460.bin"/><Relationship Id="rId18" Type="http://schemas.openxmlformats.org/officeDocument/2006/relationships/image" Target="../media/image404.wmf"/><Relationship Id="rId3" Type="http://schemas.openxmlformats.org/officeDocument/2006/relationships/image" Target="../media/image2.jpeg"/><Relationship Id="rId21" Type="http://schemas.openxmlformats.org/officeDocument/2006/relationships/oleObject" Target="../embeddings/oleObject464.bin"/><Relationship Id="rId7" Type="http://schemas.openxmlformats.org/officeDocument/2006/relationships/image" Target="../media/image399.wmf"/><Relationship Id="rId12" Type="http://schemas.openxmlformats.org/officeDocument/2006/relationships/image" Target="../media/image401.wmf"/><Relationship Id="rId17" Type="http://schemas.openxmlformats.org/officeDocument/2006/relationships/oleObject" Target="../embeddings/oleObject46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03.wmf"/><Relationship Id="rId20" Type="http://schemas.openxmlformats.org/officeDocument/2006/relationships/image" Target="../media/image405.wmf"/><Relationship Id="rId1" Type="http://schemas.openxmlformats.org/officeDocument/2006/relationships/vmlDrawing" Target="../drawings/vmlDrawing58.vml"/><Relationship Id="rId6" Type="http://schemas.openxmlformats.org/officeDocument/2006/relationships/oleObject" Target="../embeddings/oleObject456.bin"/><Relationship Id="rId11" Type="http://schemas.openxmlformats.org/officeDocument/2006/relationships/oleObject" Target="../embeddings/oleObject459.bin"/><Relationship Id="rId24" Type="http://schemas.openxmlformats.org/officeDocument/2006/relationships/image" Target="../media/image407.wmf"/><Relationship Id="rId5" Type="http://schemas.openxmlformats.org/officeDocument/2006/relationships/image" Target="../media/image397.wmf"/><Relationship Id="rId15" Type="http://schemas.openxmlformats.org/officeDocument/2006/relationships/oleObject" Target="../embeddings/oleObject461.bin"/><Relationship Id="rId23" Type="http://schemas.openxmlformats.org/officeDocument/2006/relationships/oleObject" Target="../embeddings/oleObject465.bin"/><Relationship Id="rId10" Type="http://schemas.openxmlformats.org/officeDocument/2006/relationships/image" Target="../media/image400.wmf"/><Relationship Id="rId19" Type="http://schemas.openxmlformats.org/officeDocument/2006/relationships/oleObject" Target="../embeddings/oleObject463.bin"/><Relationship Id="rId4" Type="http://schemas.openxmlformats.org/officeDocument/2006/relationships/oleObject" Target="../embeddings/oleObject455.bin"/><Relationship Id="rId9" Type="http://schemas.openxmlformats.org/officeDocument/2006/relationships/oleObject" Target="../embeddings/oleObject458.bin"/><Relationship Id="rId14" Type="http://schemas.openxmlformats.org/officeDocument/2006/relationships/image" Target="../media/image402.wmf"/><Relationship Id="rId22" Type="http://schemas.openxmlformats.org/officeDocument/2006/relationships/image" Target="../media/image406.wmf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8.bin"/><Relationship Id="rId3" Type="http://schemas.openxmlformats.org/officeDocument/2006/relationships/image" Target="../media/image2.jpeg"/><Relationship Id="rId7" Type="http://schemas.openxmlformats.org/officeDocument/2006/relationships/image" Target="../media/image40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9.vml"/><Relationship Id="rId6" Type="http://schemas.openxmlformats.org/officeDocument/2006/relationships/oleObject" Target="../embeddings/oleObject467.bin"/><Relationship Id="rId5" Type="http://schemas.openxmlformats.org/officeDocument/2006/relationships/image" Target="../media/image392.wmf"/><Relationship Id="rId4" Type="http://schemas.openxmlformats.org/officeDocument/2006/relationships/oleObject" Target="../embeddings/oleObject466.bin"/><Relationship Id="rId9" Type="http://schemas.openxmlformats.org/officeDocument/2006/relationships/image" Target="../media/image409.wmf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469.bin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1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470.bin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jpeg"/><Relationship Id="rId3" Type="http://schemas.openxmlformats.org/officeDocument/2006/relationships/image" Target="../media/image2.jpeg"/><Relationship Id="rId7" Type="http://schemas.openxmlformats.org/officeDocument/2006/relationships/image" Target="../media/image410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2.vml"/><Relationship Id="rId6" Type="http://schemas.openxmlformats.org/officeDocument/2006/relationships/oleObject" Target="../embeddings/oleObject472.bin"/><Relationship Id="rId5" Type="http://schemas.openxmlformats.org/officeDocument/2006/relationships/image" Target="../media/image73.wmf"/><Relationship Id="rId4" Type="http://schemas.openxmlformats.org/officeDocument/2006/relationships/oleObject" Target="../embeddings/oleObject471.bin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4.bin"/><Relationship Id="rId13" Type="http://schemas.openxmlformats.org/officeDocument/2006/relationships/image" Target="../media/image414.wmf"/><Relationship Id="rId3" Type="http://schemas.openxmlformats.org/officeDocument/2006/relationships/image" Target="../media/image2.jpeg"/><Relationship Id="rId7" Type="http://schemas.openxmlformats.org/officeDocument/2006/relationships/image" Target="../media/image418.gif"/><Relationship Id="rId12" Type="http://schemas.openxmlformats.org/officeDocument/2006/relationships/oleObject" Target="../embeddings/oleObject476.bin"/><Relationship Id="rId17" Type="http://schemas.openxmlformats.org/officeDocument/2006/relationships/image" Target="../media/image416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78.bin"/><Relationship Id="rId1" Type="http://schemas.openxmlformats.org/officeDocument/2006/relationships/vmlDrawing" Target="../drawings/vmlDrawing63.vml"/><Relationship Id="rId6" Type="http://schemas.openxmlformats.org/officeDocument/2006/relationships/image" Target="../media/image417.png"/><Relationship Id="rId11" Type="http://schemas.openxmlformats.org/officeDocument/2006/relationships/image" Target="../media/image413.wmf"/><Relationship Id="rId5" Type="http://schemas.openxmlformats.org/officeDocument/2006/relationships/image" Target="../media/image73.wmf"/><Relationship Id="rId15" Type="http://schemas.openxmlformats.org/officeDocument/2006/relationships/image" Target="../media/image415.wmf"/><Relationship Id="rId10" Type="http://schemas.openxmlformats.org/officeDocument/2006/relationships/oleObject" Target="../embeddings/oleObject475.bin"/><Relationship Id="rId4" Type="http://schemas.openxmlformats.org/officeDocument/2006/relationships/oleObject" Target="../embeddings/oleObject473.bin"/><Relationship Id="rId9" Type="http://schemas.openxmlformats.org/officeDocument/2006/relationships/image" Target="../media/image412.wmf"/><Relationship Id="rId14" Type="http://schemas.openxmlformats.org/officeDocument/2006/relationships/oleObject" Target="../embeddings/oleObject47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532" y="499099"/>
            <a:ext cx="5470185" cy="56820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10099" y="1081824"/>
            <a:ext cx="5000502" cy="2387600"/>
          </a:xfrm>
        </p:spPr>
        <p:txBody>
          <a:bodyPr>
            <a:noAutofit/>
          </a:bodyPr>
          <a:lstStyle/>
          <a:p>
            <a:pPr algn="l"/>
            <a:r>
              <a:rPr lang="en-GB" sz="2800" b="1" dirty="0">
                <a:solidFill>
                  <a:schemeClr val="bg1"/>
                </a:solidFill>
              </a:rPr>
              <a:t>Computational Finance</a:t>
            </a:r>
            <a:br>
              <a:rPr lang="en-GB" sz="2800" b="1" dirty="0">
                <a:solidFill>
                  <a:schemeClr val="bg1"/>
                </a:solidFill>
              </a:rPr>
            </a:br>
            <a:r>
              <a:rPr lang="en-GB" sz="2800" b="1" dirty="0">
                <a:solidFill>
                  <a:srgbClr val="FFFF00"/>
                </a:solidFill>
              </a:rPr>
              <a:t>and Machine Learning in Finance</a:t>
            </a:r>
            <a:br>
              <a:rPr lang="en-GB" sz="2800" b="1" dirty="0">
                <a:solidFill>
                  <a:srgbClr val="FFFF00"/>
                </a:solidFill>
              </a:rPr>
            </a:br>
            <a:endParaRPr lang="en-GB" sz="2800" b="1" dirty="0">
              <a:solidFill>
                <a:srgbClr val="FFFF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844910"/>
            <a:ext cx="9144000" cy="1655762"/>
          </a:xfrm>
        </p:spPr>
        <p:txBody>
          <a:bodyPr/>
          <a:lstStyle/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bg1"/>
                </a:solidFill>
              </a:rPr>
              <a:t>Antoine Savine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871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15"/>
    </mc:Choice>
    <mc:Fallback xmlns="">
      <p:transition spd="slow" advTm="541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CVA: risk conundrum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84875"/>
          </a:xfrm>
        </p:spPr>
        <p:txBody>
          <a:bodyPr>
            <a:normAutofit/>
          </a:bodyPr>
          <a:lstStyle/>
          <a:p>
            <a:r>
              <a:rPr lang="en-GB" sz="1400" dirty="0"/>
              <a:t>Regulators insist that institutions (frequently) compute CVA and incorporate it in accounts as a loss, hence “adjustment”</a:t>
            </a:r>
          </a:p>
          <a:p>
            <a:endParaRPr lang="en-GB" sz="1400" dirty="0"/>
          </a:p>
          <a:p>
            <a:r>
              <a:rPr lang="en-GB" sz="1400" dirty="0"/>
              <a:t>From one day to next, market may move and modify CVA by hundreds of millions</a:t>
            </a:r>
          </a:p>
          <a:p>
            <a:r>
              <a:rPr lang="en-GB" sz="1400" dirty="0"/>
              <a:t>But CVA is part of the bank’s profit and loss account</a:t>
            </a:r>
          </a:p>
          <a:p>
            <a:r>
              <a:rPr lang="en-GB" sz="1400" dirty="0"/>
              <a:t>Banks cannot tolerate such swings</a:t>
            </a:r>
          </a:p>
          <a:p>
            <a:endParaRPr lang="en-GB" sz="1400" dirty="0"/>
          </a:p>
          <a:p>
            <a:r>
              <a:rPr lang="en-GB" sz="1400" dirty="0"/>
              <a:t>Like any other option, CVA must be hedged</a:t>
            </a:r>
          </a:p>
          <a:p>
            <a:r>
              <a:rPr lang="en-GB" sz="1400" dirty="0"/>
              <a:t>Compute sensitivities of CVA to all market variables, and hedge them in the market, as usual</a:t>
            </a:r>
          </a:p>
          <a:p>
            <a:endParaRPr lang="en-GB" sz="1400" dirty="0"/>
          </a:p>
          <a:p>
            <a:r>
              <a:rPr lang="en-GB" sz="1400" dirty="0"/>
              <a:t>Problem is: CVA typically depends on thousands of market variables</a:t>
            </a:r>
          </a:p>
          <a:p>
            <a:pPr lvl="1"/>
            <a:r>
              <a:rPr lang="en-GB" sz="1200" dirty="0"/>
              <a:t>all the rate curves and volatility surfaces of all the currencies in the netting set</a:t>
            </a:r>
          </a:p>
          <a:p>
            <a:pPr lvl="1"/>
            <a:r>
              <a:rPr lang="en-GB" sz="1200" dirty="0"/>
              <a:t>all the exchange rates and their volatility (surfaces)</a:t>
            </a:r>
          </a:p>
          <a:p>
            <a:pPr lvl="1"/>
            <a:r>
              <a:rPr lang="en-GB" sz="1200" dirty="0"/>
              <a:t>plus of course all underlying assets and their volatility (surfaces)</a:t>
            </a:r>
            <a:endParaRPr lang="en-GB" sz="1400" dirty="0"/>
          </a:p>
          <a:p>
            <a:r>
              <a:rPr lang="en-GB" sz="1400" dirty="0"/>
              <a:t>If it takes minutes to compute one CVA price, it may take </a:t>
            </a:r>
            <a:r>
              <a:rPr lang="en-GB" sz="1400" i="1" dirty="0"/>
              <a:t>days</a:t>
            </a:r>
            <a:r>
              <a:rPr lang="en-GB" sz="1400" dirty="0"/>
              <a:t> to compute risk of </a:t>
            </a:r>
            <a:r>
              <a:rPr lang="en-GB" sz="1400" i="1" dirty="0"/>
              <a:t>one </a:t>
            </a:r>
            <a:r>
              <a:rPr lang="en-GB" sz="1400" dirty="0"/>
              <a:t>netting set</a:t>
            </a:r>
          </a:p>
          <a:p>
            <a:r>
              <a:rPr lang="en-GB" sz="1400" dirty="0"/>
              <a:t>by traditional means, bump market variables one by one and recalculate, also called “finite differences”</a:t>
            </a:r>
          </a:p>
          <a:p>
            <a:r>
              <a:rPr lang="en-GB" sz="1400" dirty="0"/>
              <a:t>this is far too late: we must hedge </a:t>
            </a:r>
            <a:r>
              <a:rPr lang="en-GB" sz="1400" u="sng" dirty="0"/>
              <a:t>before</a:t>
            </a:r>
            <a:r>
              <a:rPr lang="en-GB" sz="1400" dirty="0"/>
              <a:t> asset prices change in fast moving markets</a:t>
            </a:r>
          </a:p>
          <a:p>
            <a:pPr marL="0" indent="0">
              <a:buNone/>
            </a:pPr>
            <a:endParaRPr lang="en-GB" sz="1400" dirty="0"/>
          </a:p>
          <a:p>
            <a:endParaRPr lang="en-GB" sz="1400" u="sng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05277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Learn pricing from simulated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GB" sz="1600" dirty="0"/>
          </a:p>
          <a:p>
            <a:pPr marL="0" indent="0" algn="ctr">
              <a:buNone/>
            </a:pPr>
            <a:r>
              <a:rPr lang="en-GB" sz="1600" dirty="0"/>
              <a:t>2 Python notebooks</a:t>
            </a:r>
            <a:r>
              <a:rPr lang="en-GB" sz="1600"/>
              <a:t>, packaged as articles with code</a:t>
            </a:r>
            <a:r>
              <a:rPr lang="en-GB" sz="1600" dirty="0"/>
              <a:t>:</a:t>
            </a:r>
            <a:endParaRPr lang="en-GB" sz="1600" dirty="0">
              <a:hlinkClick r:id="rId3"/>
            </a:endParaRPr>
          </a:p>
          <a:p>
            <a:pPr marL="0" indent="0" algn="ctr">
              <a:buNone/>
            </a:pPr>
            <a:endParaRPr lang="en-GB" sz="1600" dirty="0">
              <a:hlinkClick r:id="rId3"/>
            </a:endParaRPr>
          </a:p>
          <a:p>
            <a:pPr marL="0" indent="0" algn="ctr">
              <a:buNone/>
            </a:pPr>
            <a:r>
              <a:rPr lang="en-GB" sz="1600" dirty="0">
                <a:hlinkClick r:id="rId3"/>
              </a:rPr>
              <a:t>GitHub.com/</a:t>
            </a:r>
            <a:r>
              <a:rPr lang="en-GB" sz="1600" dirty="0" err="1">
                <a:hlinkClick r:id="rId3"/>
              </a:rPr>
              <a:t>aSavine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CompFinLecture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MLFinance</a:t>
            </a:r>
            <a:r>
              <a:rPr lang="en-GB" sz="1600" dirty="0">
                <a:hlinkClick r:id="rId3"/>
              </a:rPr>
              <a:t>/</a:t>
            </a:r>
            <a:endParaRPr lang="en-GB" sz="1600" dirty="0"/>
          </a:p>
          <a:p>
            <a:pPr marL="0" indent="0" algn="ctr">
              <a:buNone/>
            </a:pPr>
            <a:endParaRPr lang="en-GB" sz="1600" dirty="0"/>
          </a:p>
          <a:p>
            <a:pPr marL="0" indent="0" algn="ctr">
              <a:buNone/>
            </a:pPr>
            <a:r>
              <a:rPr lang="en-GB" sz="1600" b="1" dirty="0" err="1">
                <a:solidFill>
                  <a:schemeClr val="accent1"/>
                </a:solidFill>
              </a:rPr>
              <a:t>BlackScholesCall.ipynb</a:t>
            </a:r>
            <a:r>
              <a:rPr lang="en-GB" sz="1600" dirty="0"/>
              <a:t> and </a:t>
            </a:r>
            <a:r>
              <a:rPr lang="en-GB" sz="1600" b="1" dirty="0" err="1">
                <a:solidFill>
                  <a:schemeClr val="accent1"/>
                </a:solidFill>
              </a:rPr>
              <a:t>BachelierBasket.ipynb</a:t>
            </a:r>
            <a:endParaRPr lang="en-GB" sz="1600" b="1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endParaRPr lang="en-GB" sz="1600" dirty="0"/>
          </a:p>
          <a:p>
            <a:pPr marL="0" indent="0" algn="ctr">
              <a:buNone/>
            </a:pPr>
            <a:r>
              <a:rPr lang="en-GB" sz="1600" dirty="0"/>
              <a:t>requires an installation of </a:t>
            </a:r>
            <a:r>
              <a:rPr lang="en-GB" sz="1600" err="1"/>
              <a:t>TensorFlow</a:t>
            </a:r>
            <a:r>
              <a:rPr lang="en-GB" sz="1600"/>
              <a:t> 1.x (</a:t>
            </a:r>
            <a:r>
              <a:rPr lang="en-GB" sz="1600" b="1"/>
              <a:t>not</a:t>
            </a:r>
            <a:r>
              <a:rPr lang="en-GB" sz="1600"/>
              <a:t> TF 2 – latest = 1.14 at the time of writing)</a:t>
            </a:r>
            <a:endParaRPr lang="en-GB" sz="1600" dirty="0"/>
          </a:p>
          <a:p>
            <a:pPr marL="0" indent="0" algn="ctr">
              <a:buNone/>
            </a:pPr>
            <a:r>
              <a:rPr lang="en-GB" sz="1600" i="1" dirty="0"/>
              <a:t>these notebooks are basically articles (with code) and may also be read (but not executed) without </a:t>
            </a:r>
            <a:r>
              <a:rPr lang="en-GB" sz="1600" i="1" dirty="0" err="1"/>
              <a:t>TensorFlow</a:t>
            </a:r>
            <a:endParaRPr lang="en-GB" sz="1600" i="1" dirty="0"/>
          </a:p>
          <a:p>
            <a:pPr marL="0" indent="0">
              <a:buNone/>
            </a:pPr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776636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 Conclusion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studied in detail the fundamental machinery of feed-forward and back-propagation</a:t>
            </a:r>
          </a:p>
          <a:p>
            <a:endParaRPr lang="en-GB" sz="1600" dirty="0"/>
          </a:p>
          <a:p>
            <a:r>
              <a:rPr lang="en-GB" sz="1600" dirty="0"/>
              <a:t>There is a lot more to deep learning:</a:t>
            </a:r>
          </a:p>
          <a:p>
            <a:pPr lvl="1"/>
            <a:r>
              <a:rPr lang="en-GB" sz="1400" dirty="0"/>
              <a:t>Speed and accuracy improvements: regularization, dropout, batch-norm, stochastic gradient descent, etc.</a:t>
            </a:r>
          </a:p>
          <a:p>
            <a:pPr lvl="1"/>
            <a:r>
              <a:rPr lang="en-GB" sz="1400" dirty="0"/>
              <a:t>Convolutional nets with many impressive applications in computer vision</a:t>
            </a:r>
          </a:p>
          <a:p>
            <a:pPr lvl="1"/>
            <a:r>
              <a:rPr lang="en-GB" sz="1400" dirty="0"/>
              <a:t>Recurrent nets with many impressive applications in natural language processing (NLP)</a:t>
            </a:r>
            <a:br>
              <a:rPr lang="en-GB" sz="1400" dirty="0"/>
            </a:br>
            <a:r>
              <a:rPr lang="en-GB" sz="1400" dirty="0"/>
              <a:t>And also time series forecasting, proprietary trading strategies, etc.</a:t>
            </a:r>
          </a:p>
          <a:p>
            <a:pPr lvl="1"/>
            <a:r>
              <a:rPr lang="en-GB" sz="1400" dirty="0"/>
              <a:t>Reinforcement learning, leveraging DL to learn strategies for playing games, driving cars or trading currencies</a:t>
            </a:r>
          </a:p>
          <a:p>
            <a:pPr lvl="1"/>
            <a:endParaRPr lang="en-GB" sz="1400" dirty="0"/>
          </a:p>
          <a:p>
            <a:r>
              <a:rPr lang="en-GB" sz="1600" dirty="0"/>
              <a:t>Deep learning is here to stay</a:t>
            </a:r>
          </a:p>
          <a:p>
            <a:pPr lvl="1"/>
            <a:r>
              <a:rPr lang="en-GB" sz="1400" dirty="0"/>
              <a:t>Overhyped due to recent successes in computer vision, NLP and chess/go --- hype will fade</a:t>
            </a:r>
          </a:p>
          <a:p>
            <a:pPr lvl="1"/>
            <a:r>
              <a:rPr lang="en-GB" sz="1400" dirty="0"/>
              <a:t>This being said, DL genuinely offers efficient, elegant solutions to otherwise intractable problems in finance and elsewhere</a:t>
            </a:r>
          </a:p>
          <a:p>
            <a:pPr lvl="1"/>
            <a:r>
              <a:rPr lang="en-GB" sz="1400" dirty="0"/>
              <a:t>DL will not replace financial models but it will be part of the financial quant toolbox</a:t>
            </a:r>
          </a:p>
          <a:p>
            <a:pPr lvl="1"/>
            <a:r>
              <a:rPr lang="en-GB" sz="1400" dirty="0"/>
              <a:t>Financial quants and derivatives professionals cannot ignore it</a:t>
            </a:r>
          </a:p>
          <a:p>
            <a:endParaRPr lang="en-GB" sz="1800" dirty="0"/>
          </a:p>
          <a:p>
            <a:pPr marL="914400" lvl="2" indent="0">
              <a:buNone/>
            </a:pPr>
            <a:endParaRPr lang="en-GB" sz="1000" dirty="0"/>
          </a:p>
          <a:p>
            <a:pPr marL="0" indent="0">
              <a:buNone/>
            </a:pPr>
            <a:endParaRPr lang="en-GB" sz="22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101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8178800" y="4501738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221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4501738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26864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52" y="2975915"/>
            <a:ext cx="8696696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AD through evaluation</a:t>
            </a:r>
            <a:r>
              <a:rPr lang="en-GB" dirty="0"/>
              <a:t> </a:t>
            </a:r>
            <a:r>
              <a:rPr lang="en-GB" dirty="0">
                <a:solidFill>
                  <a:schemeClr val="bg1"/>
                </a:solidFill>
              </a:rPr>
              <a:t>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4988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Computation graphs and </a:t>
            </a:r>
            <a:r>
              <a:rPr lang="en-GB" dirty="0" err="1">
                <a:solidFill>
                  <a:schemeClr val="bg1"/>
                </a:solidFill>
              </a:rPr>
              <a:t>adjoint</a:t>
            </a:r>
            <a:r>
              <a:rPr lang="en-GB" dirty="0">
                <a:solidFill>
                  <a:schemeClr val="bg1"/>
                </a:solidFill>
              </a:rPr>
              <a:t> propagation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have seen back-propagation through </a:t>
            </a:r>
            <a:r>
              <a:rPr lang="en-GB" sz="1600" i="1" dirty="0"/>
              <a:t>computation graphs</a:t>
            </a:r>
            <a:r>
              <a:rPr lang="en-GB" sz="1600" dirty="0"/>
              <a:t> of neural nets: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 algn="ctr">
              <a:buNone/>
            </a:pPr>
            <a:r>
              <a:rPr lang="en-GB" sz="1200" i="1" dirty="0"/>
              <a:t>in this section , g are ops and g’ are their (known) Jacobians --- </a:t>
            </a:r>
            <a:r>
              <a:rPr lang="en-GB" sz="1200" i="1" u="sng" dirty="0"/>
              <a:t>not</a:t>
            </a:r>
            <a:r>
              <a:rPr lang="en-GB" sz="1200" i="1" dirty="0"/>
              <a:t> activations (we are no longer in Deep Learning)</a:t>
            </a:r>
          </a:p>
          <a:p>
            <a:pPr marL="457200" lvl="1" indent="0" algn="ctr">
              <a:buNone/>
            </a:pPr>
            <a:endParaRPr lang="en-GB" sz="1200" i="1" dirty="0"/>
          </a:p>
          <a:p>
            <a:pPr marL="457200" lvl="1" indent="0" algn="ctr">
              <a:buNone/>
            </a:pPr>
            <a:endParaRPr lang="en-GB" sz="1200" i="1" dirty="0"/>
          </a:p>
          <a:p>
            <a:r>
              <a:rPr lang="en-GB" sz="1600" dirty="0"/>
              <a:t>In this section, we:</a:t>
            </a:r>
          </a:p>
          <a:p>
            <a:endParaRPr lang="en-GB" sz="1200" dirty="0"/>
          </a:p>
          <a:p>
            <a:pPr lvl="1"/>
            <a:r>
              <a:rPr lang="en-GB" sz="1400" dirty="0"/>
              <a:t>Illustrate that </a:t>
            </a:r>
            <a:r>
              <a:rPr lang="en-GB" sz="1400" i="1" dirty="0"/>
              <a:t>any </a:t>
            </a:r>
            <a:r>
              <a:rPr lang="en-GB" sz="1400" dirty="0"/>
              <a:t>scalar calculation defines a computation graph, same as neural nets</a:t>
            </a:r>
          </a:p>
          <a:p>
            <a:pPr lvl="1"/>
            <a:r>
              <a:rPr lang="en-GB" sz="1400" dirty="0"/>
              <a:t>Therefore back-prop may compute efficiently the differentials of any scalar result</a:t>
            </a:r>
          </a:p>
          <a:p>
            <a:pPr lvl="1"/>
            <a:r>
              <a:rPr lang="en-GB" sz="1400" dirty="0"/>
              <a:t>With the example of Black &amp; Scholes’ formula</a:t>
            </a:r>
          </a:p>
          <a:p>
            <a:pPr lvl="1"/>
            <a:r>
              <a:rPr lang="en-GB" sz="1400" dirty="0"/>
              <a:t>And conclude with important remarks regarding op granularity and control flow</a:t>
            </a:r>
          </a:p>
          <a:p>
            <a:pPr marL="457200" lvl="1" indent="0" algn="ctr">
              <a:buNone/>
            </a:pPr>
            <a:endParaRPr lang="en-GB" sz="1200" i="1" dirty="0"/>
          </a:p>
          <a:p>
            <a:pPr marL="457200" lvl="1" indent="0" algn="ctr">
              <a:buNone/>
            </a:pPr>
            <a:endParaRPr lang="en-GB" sz="1200" i="1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0222C57-82CF-4D8A-8DC1-229C0B8895A7}" type="slidenum">
              <a:rPr lang="en-GB" smtClean="0"/>
              <a:t>103</a:t>
            </a:fld>
            <a:endParaRPr lang="en-GB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696EAD0-C914-483E-83DA-6A0F72D93E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1853223"/>
              </p:ext>
            </p:extLst>
          </p:nvPr>
        </p:nvGraphicFramePr>
        <p:xfrm>
          <a:off x="3214068" y="2715234"/>
          <a:ext cx="7658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746" name="Equation" r:id="rId4" imgW="7657920" imgH="241200" progId="Equation.DSMT4">
                  <p:embed/>
                </p:oleObj>
              </mc:Choice>
              <mc:Fallback>
                <p:oleObj name="Equation" r:id="rId4" imgW="7657920" imgH="241200" progId="Equation.DSMT4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4068" y="2715234"/>
                        <a:ext cx="7658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8E2B96-21E0-485C-BDA9-E03C3B59B239}"/>
              </a:ext>
            </a:extLst>
          </p:cNvPr>
          <p:cNvCxnSpPr>
            <a:cxnSpLocks/>
          </p:cNvCxnSpPr>
          <p:nvPr/>
        </p:nvCxnSpPr>
        <p:spPr>
          <a:xfrm flipV="1">
            <a:off x="4655793" y="2537386"/>
            <a:ext cx="5295728" cy="24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06ADF9-97B9-4C19-92A6-1AB2048476D8}"/>
              </a:ext>
            </a:extLst>
          </p:cNvPr>
          <p:cNvCxnSpPr>
            <a:cxnSpLocks/>
          </p:cNvCxnSpPr>
          <p:nvPr/>
        </p:nvCxnSpPr>
        <p:spPr>
          <a:xfrm flipH="1" flipV="1">
            <a:off x="4655793" y="3209516"/>
            <a:ext cx="5295729" cy="102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32FD1FF-E0D2-4418-9007-6D31241A668D}"/>
              </a:ext>
            </a:extLst>
          </p:cNvPr>
          <p:cNvSpPr txBox="1"/>
          <p:nvPr/>
        </p:nvSpPr>
        <p:spPr>
          <a:xfrm>
            <a:off x="5195462" y="2260387"/>
            <a:ext cx="34200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feed-forward computation: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04B75D-2EE8-4DCF-9361-4B3768CA4839}"/>
              </a:ext>
            </a:extLst>
          </p:cNvPr>
          <p:cNvSpPr txBox="1"/>
          <p:nvPr/>
        </p:nvSpPr>
        <p:spPr>
          <a:xfrm>
            <a:off x="5130811" y="3251082"/>
            <a:ext cx="34200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reverse </a:t>
            </a:r>
            <a:r>
              <a:rPr lang="en-GB" sz="1200" dirty="0" err="1"/>
              <a:t>adjoint</a:t>
            </a:r>
            <a:r>
              <a:rPr lang="en-GB" sz="1200" dirty="0"/>
              <a:t> differentiation: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1D3B29-414A-417C-A0C3-145D3E60970C}"/>
              </a:ext>
            </a:extLst>
          </p:cNvPr>
          <p:cNvSpPr txBox="1"/>
          <p:nvPr/>
        </p:nvSpPr>
        <p:spPr>
          <a:xfrm>
            <a:off x="1380173" y="2738986"/>
            <a:ext cx="1721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graph = sequence of ops</a:t>
            </a:r>
            <a:endParaRPr lang="aa-ET" sz="1200" dirty="0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9CABF459-3D6D-45CE-A199-CFF1B9654B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0383190"/>
              </p:ext>
            </p:extLst>
          </p:nvPr>
        </p:nvGraphicFramePr>
        <p:xfrm>
          <a:off x="7870959" y="2244624"/>
          <a:ext cx="990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747" name="Equation" r:id="rId6" imgW="990360" imgH="304560" progId="Equation.DSMT4">
                  <p:embed/>
                </p:oleObj>
              </mc:Choice>
              <mc:Fallback>
                <p:oleObj name="Equation" r:id="rId6" imgW="990360" imgH="304560" progId="Equation.DSMT4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870959" y="2244624"/>
                        <a:ext cx="990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55EF0E72-C321-4CB4-84D9-A910BF916F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1253930"/>
              </p:ext>
            </p:extLst>
          </p:nvPr>
        </p:nvGraphicFramePr>
        <p:xfrm>
          <a:off x="7842250" y="3214688"/>
          <a:ext cx="12192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748" name="Equation" r:id="rId8" imgW="1218960" imgH="330120" progId="Equation.DSMT4">
                  <p:embed/>
                </p:oleObj>
              </mc:Choice>
              <mc:Fallback>
                <p:oleObj name="Equation" r:id="rId8" imgW="1218960" imgH="330120" progId="Equation.DSMT4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842250" y="3214688"/>
                        <a:ext cx="12192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7400E5F6-2567-4351-8977-653EA4FF09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3458055"/>
              </p:ext>
            </p:extLst>
          </p:nvPr>
        </p:nvGraphicFramePr>
        <p:xfrm>
          <a:off x="3332436" y="2404036"/>
          <a:ext cx="12065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749" name="Equation" r:id="rId10" imgW="1206360" imgH="241200" progId="Equation.DSMT4">
                  <p:embed/>
                </p:oleObj>
              </mc:Choice>
              <mc:Fallback>
                <p:oleObj name="Equation" r:id="rId10" imgW="12063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332436" y="2404036"/>
                        <a:ext cx="12065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B7203AD2-080A-49D5-BEC8-B859B97713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019559"/>
              </p:ext>
            </p:extLst>
          </p:nvPr>
        </p:nvGraphicFramePr>
        <p:xfrm>
          <a:off x="10059368" y="3052405"/>
          <a:ext cx="4572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750" name="Equation" r:id="rId12" imgW="457200" imgH="253800" progId="Equation.DSMT4">
                  <p:embed/>
                </p:oleObj>
              </mc:Choice>
              <mc:Fallback>
                <p:oleObj name="Equation" r:id="rId12" imgW="457200" imgH="253800" progId="Equation.DSMT4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7400E5F6-2567-4351-8977-653EA4FF09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059368" y="3052405"/>
                        <a:ext cx="4572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8696EAD0-C914-483E-83DA-6A0F72D93E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4866800"/>
              </p:ext>
            </p:extLst>
          </p:nvPr>
        </p:nvGraphicFramePr>
        <p:xfrm>
          <a:off x="10059368" y="2409979"/>
          <a:ext cx="1104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751" name="Equation" r:id="rId14" imgW="1104840" imgH="215640" progId="Equation.DSMT4">
                  <p:embed/>
                </p:oleObj>
              </mc:Choice>
              <mc:Fallback>
                <p:oleObj name="Equation" r:id="rId14" imgW="11048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0059368" y="2409979"/>
                        <a:ext cx="1104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02852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Example: Black &amp; Scholes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/>
              <a:t>Black &amp; Scholes’ formula:                                                               with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Discount factor to maturity: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Forward: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Standard deviation: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Log-</a:t>
            </a:r>
            <a:r>
              <a:rPr lang="en-GB" sz="1400" dirty="0" err="1"/>
              <a:t>moneyness</a:t>
            </a:r>
            <a:r>
              <a:rPr lang="en-GB" sz="1400" dirty="0"/>
              <a:t>: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D’s: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Probabilities to end in the money, resp. under spot and risk-neutral measures: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Call price: </a:t>
            </a:r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317353"/>
              </p:ext>
            </p:extLst>
          </p:nvPr>
        </p:nvGraphicFramePr>
        <p:xfrm>
          <a:off x="3063235" y="1852302"/>
          <a:ext cx="28448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194" name="Equation" r:id="rId4" imgW="2844720" imgH="279360" progId="Equation.DSMT4">
                  <p:embed/>
                </p:oleObj>
              </mc:Choice>
              <mc:Fallback>
                <p:oleObj name="Equation" r:id="rId4" imgW="284472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63235" y="1852302"/>
                        <a:ext cx="28448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0105808"/>
              </p:ext>
            </p:extLst>
          </p:nvPr>
        </p:nvGraphicFramePr>
        <p:xfrm>
          <a:off x="3667124" y="2371433"/>
          <a:ext cx="1028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195" name="Equation" r:id="rId6" imgW="1028520" imgH="253800" progId="Equation.DSMT4">
                  <p:embed/>
                </p:oleObj>
              </mc:Choice>
              <mc:Fallback>
                <p:oleObj name="Equation" r:id="rId6" imgW="10285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67124" y="2371433"/>
                        <a:ext cx="1028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8562855"/>
              </p:ext>
            </p:extLst>
          </p:nvPr>
        </p:nvGraphicFramePr>
        <p:xfrm>
          <a:off x="2306269" y="2873496"/>
          <a:ext cx="13716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196" name="Equation" r:id="rId8" imgW="1371600" imgH="279360" progId="Equation.DSMT4">
                  <p:embed/>
                </p:oleObj>
              </mc:Choice>
              <mc:Fallback>
                <p:oleObj name="Equation" r:id="rId8" imgW="13716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06269" y="2873496"/>
                        <a:ext cx="13716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136585"/>
              </p:ext>
            </p:extLst>
          </p:nvPr>
        </p:nvGraphicFramePr>
        <p:xfrm>
          <a:off x="3108696" y="3365530"/>
          <a:ext cx="7112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197" name="Equation" r:id="rId10" imgW="711000" imgH="215640" progId="Equation.DSMT4">
                  <p:embed/>
                </p:oleObj>
              </mc:Choice>
              <mc:Fallback>
                <p:oleObj name="Equation" r:id="rId10" imgW="7110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108696" y="3365530"/>
                        <a:ext cx="7112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3484784"/>
              </p:ext>
            </p:extLst>
          </p:nvPr>
        </p:nvGraphicFramePr>
        <p:xfrm>
          <a:off x="2852369" y="3606523"/>
          <a:ext cx="825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198" name="Equation" r:id="rId12" imgW="825480" imgH="609480" progId="Equation.DSMT4">
                  <p:embed/>
                </p:oleObj>
              </mc:Choice>
              <mc:Fallback>
                <p:oleObj name="Equation" r:id="rId12" imgW="82548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852369" y="3606523"/>
                        <a:ext cx="825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4553854"/>
              </p:ext>
            </p:extLst>
          </p:nvPr>
        </p:nvGraphicFramePr>
        <p:xfrm>
          <a:off x="2003424" y="4321527"/>
          <a:ext cx="1663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199" name="Equation" r:id="rId14" imgW="1663560" imgH="393480" progId="Equation.DSMT4">
                  <p:embed/>
                </p:oleObj>
              </mc:Choice>
              <mc:Fallback>
                <p:oleObj name="Equation" r:id="rId14" imgW="16635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003424" y="4321527"/>
                        <a:ext cx="16637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3230209"/>
              </p:ext>
            </p:extLst>
          </p:nvPr>
        </p:nvGraphicFramePr>
        <p:xfrm>
          <a:off x="7361238" y="4918196"/>
          <a:ext cx="153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200" name="Equation" r:id="rId16" imgW="1536480" imgH="253800" progId="Equation.DSMT4">
                  <p:embed/>
                </p:oleObj>
              </mc:Choice>
              <mc:Fallback>
                <p:oleObj name="Equation" r:id="rId16" imgW="15364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361238" y="4918196"/>
                        <a:ext cx="153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5908405"/>
              </p:ext>
            </p:extLst>
          </p:nvPr>
        </p:nvGraphicFramePr>
        <p:xfrm>
          <a:off x="2431677" y="5429371"/>
          <a:ext cx="1231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201" name="Equation" r:id="rId18" imgW="1231560" imgH="253800" progId="Equation.DSMT4">
                  <p:embed/>
                </p:oleObj>
              </mc:Choice>
              <mc:Fallback>
                <p:oleObj name="Equation" r:id="rId18" imgW="12315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431677" y="5429371"/>
                        <a:ext cx="1231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382763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Black &amp; Scholes: computation graph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455751" y="2199697"/>
            <a:ext cx="1412175" cy="30016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ounded Rectangle 13"/>
          <p:cNvSpPr/>
          <p:nvPr/>
        </p:nvSpPr>
        <p:spPr>
          <a:xfrm>
            <a:off x="1770941" y="2505691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ounded Rectangle 14"/>
          <p:cNvSpPr/>
          <p:nvPr/>
        </p:nvSpPr>
        <p:spPr>
          <a:xfrm>
            <a:off x="1770941" y="2842160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ounded Rectangle 15"/>
          <p:cNvSpPr/>
          <p:nvPr/>
        </p:nvSpPr>
        <p:spPr>
          <a:xfrm>
            <a:off x="1770941" y="3178628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ounded Rectangle 16"/>
          <p:cNvSpPr/>
          <p:nvPr/>
        </p:nvSpPr>
        <p:spPr>
          <a:xfrm>
            <a:off x="1770941" y="3509159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ounded Rectangle 17"/>
          <p:cNvSpPr/>
          <p:nvPr/>
        </p:nvSpPr>
        <p:spPr>
          <a:xfrm>
            <a:off x="1770941" y="3845624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ounded Rectangle 18"/>
          <p:cNvSpPr/>
          <p:nvPr/>
        </p:nvSpPr>
        <p:spPr>
          <a:xfrm>
            <a:off x="1770941" y="4193967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1579453" y="4696689"/>
            <a:ext cx="1157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Input layer l=0</a:t>
            </a: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8605711"/>
              </p:ext>
            </p:extLst>
          </p:nvPr>
        </p:nvGraphicFramePr>
        <p:xfrm>
          <a:off x="2069475" y="2515715"/>
          <a:ext cx="177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75" name="Equation" r:id="rId4" imgW="177480" imgH="228600" progId="Equation.DSMT4">
                  <p:embed/>
                </p:oleObj>
              </mc:Choice>
              <mc:Fallback>
                <p:oleObj name="Equation" r:id="rId4" imgW="177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69475" y="2515715"/>
                        <a:ext cx="177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1634045"/>
              </p:ext>
            </p:extLst>
          </p:nvPr>
        </p:nvGraphicFramePr>
        <p:xfrm>
          <a:off x="2101865" y="2920421"/>
          <a:ext cx="114300" cy="12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76" name="Equation" r:id="rId6" imgW="114120" imgH="126720" progId="Equation.DSMT4">
                  <p:embed/>
                </p:oleObj>
              </mc:Choice>
              <mc:Fallback>
                <p:oleObj name="Equation" r:id="rId6" imgW="114120" imgH="126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01865" y="2920421"/>
                        <a:ext cx="114300" cy="12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0996670"/>
              </p:ext>
            </p:extLst>
          </p:nvPr>
        </p:nvGraphicFramePr>
        <p:xfrm>
          <a:off x="2111390" y="3231571"/>
          <a:ext cx="139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77" name="Equation" r:id="rId8" imgW="139680" imgH="164880" progId="Equation.DSMT4">
                  <p:embed/>
                </p:oleObj>
              </mc:Choice>
              <mc:Fallback>
                <p:oleObj name="Equation" r:id="rId8" imgW="1396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11390" y="3231571"/>
                        <a:ext cx="139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7755351"/>
              </p:ext>
            </p:extLst>
          </p:nvPr>
        </p:nvGraphicFramePr>
        <p:xfrm>
          <a:off x="2093927" y="3564946"/>
          <a:ext cx="1524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78" name="Equation" r:id="rId10" imgW="152280" imgH="139680" progId="Equation.DSMT4">
                  <p:embed/>
                </p:oleObj>
              </mc:Choice>
              <mc:Fallback>
                <p:oleObj name="Equation" r:id="rId10" imgW="15228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093927" y="3564946"/>
                        <a:ext cx="1524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45951"/>
              </p:ext>
            </p:extLst>
          </p:nvPr>
        </p:nvGraphicFramePr>
        <p:xfrm>
          <a:off x="2078052" y="3904671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79" name="Equation" r:id="rId12" imgW="164880" imgH="164880" progId="Equation.DSMT4">
                  <p:embed/>
                </p:oleObj>
              </mc:Choice>
              <mc:Fallback>
                <p:oleObj name="Equation" r:id="rId12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78052" y="3904671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2816759"/>
              </p:ext>
            </p:extLst>
          </p:nvPr>
        </p:nvGraphicFramePr>
        <p:xfrm>
          <a:off x="2111390" y="4250746"/>
          <a:ext cx="139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80" name="Equation" r:id="rId14" imgW="139680" imgH="164880" progId="Equation.DSMT4">
                  <p:embed/>
                </p:oleObj>
              </mc:Choice>
              <mc:Fallback>
                <p:oleObj name="Equation" r:id="rId14" imgW="1396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111390" y="4250746"/>
                        <a:ext cx="139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ounded Rectangle 32"/>
          <p:cNvSpPr/>
          <p:nvPr/>
        </p:nvSpPr>
        <p:spPr>
          <a:xfrm>
            <a:off x="3035831" y="2200029"/>
            <a:ext cx="1412175" cy="30016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ounded Rectangle 33"/>
          <p:cNvSpPr/>
          <p:nvPr/>
        </p:nvSpPr>
        <p:spPr>
          <a:xfrm>
            <a:off x="3351021" y="2506023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ounded Rectangle 34"/>
          <p:cNvSpPr/>
          <p:nvPr/>
        </p:nvSpPr>
        <p:spPr>
          <a:xfrm>
            <a:off x="3351021" y="2842492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ounded Rectangle 35"/>
          <p:cNvSpPr/>
          <p:nvPr/>
        </p:nvSpPr>
        <p:spPr>
          <a:xfrm>
            <a:off x="3351021" y="3178960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ounded Rectangle 36"/>
          <p:cNvSpPr/>
          <p:nvPr/>
        </p:nvSpPr>
        <p:spPr>
          <a:xfrm>
            <a:off x="3351021" y="3509491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/>
          <p:cNvSpPr txBox="1"/>
          <p:nvPr/>
        </p:nvSpPr>
        <p:spPr>
          <a:xfrm>
            <a:off x="3077067" y="4697021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Hidden layer l=1</a:t>
            </a:r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7466325"/>
              </p:ext>
            </p:extLst>
          </p:nvPr>
        </p:nvGraphicFramePr>
        <p:xfrm>
          <a:off x="3605227" y="2547541"/>
          <a:ext cx="266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81" name="Equation" r:id="rId16" imgW="266400" imgH="164880" progId="Equation.DSMT4">
                  <p:embed/>
                </p:oleObj>
              </mc:Choice>
              <mc:Fallback>
                <p:oleObj name="Equation" r:id="rId16" imgW="26640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605227" y="2547541"/>
                        <a:ext cx="266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059886"/>
              </p:ext>
            </p:extLst>
          </p:nvPr>
        </p:nvGraphicFramePr>
        <p:xfrm>
          <a:off x="3656027" y="2901554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82" name="Equation" r:id="rId18" imgW="164880" imgH="164880" progId="Equation.DSMT4">
                  <p:embed/>
                </p:oleObj>
              </mc:Choice>
              <mc:Fallback>
                <p:oleObj name="Equation" r:id="rId18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656027" y="2901554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6981554"/>
              </p:ext>
            </p:extLst>
          </p:nvPr>
        </p:nvGraphicFramePr>
        <p:xfrm>
          <a:off x="3640152" y="3225404"/>
          <a:ext cx="241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83" name="Equation" r:id="rId20" imgW="241200" imgH="177480" progId="Equation.DSMT4">
                  <p:embed/>
                </p:oleObj>
              </mc:Choice>
              <mc:Fallback>
                <p:oleObj name="Equation" r:id="rId20" imgW="24120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640152" y="3225404"/>
                        <a:ext cx="241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2296493"/>
              </p:ext>
            </p:extLst>
          </p:nvPr>
        </p:nvGraphicFramePr>
        <p:xfrm>
          <a:off x="3665130" y="3555089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84" name="Equation" r:id="rId22" imgW="164880" imgH="164880" progId="Equation.DSMT4">
                  <p:embed/>
                </p:oleObj>
              </mc:Choice>
              <mc:Fallback>
                <p:oleObj name="Equation" r:id="rId22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665130" y="3555089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Box 46"/>
          <p:cNvSpPr txBox="1"/>
          <p:nvPr/>
        </p:nvSpPr>
        <p:spPr>
          <a:xfrm>
            <a:off x="1613096" y="1844617"/>
            <a:ext cx="1157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Inputs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075087" y="1868701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Temp. calc.</a:t>
            </a:r>
          </a:p>
        </p:txBody>
      </p:sp>
      <p:sp>
        <p:nvSpPr>
          <p:cNvPr id="76" name="Rounded Rectangle 75"/>
          <p:cNvSpPr/>
          <p:nvPr/>
        </p:nvSpPr>
        <p:spPr>
          <a:xfrm>
            <a:off x="6205556" y="2198280"/>
            <a:ext cx="1412175" cy="30016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Rounded Rectangle 76"/>
          <p:cNvSpPr/>
          <p:nvPr/>
        </p:nvSpPr>
        <p:spPr>
          <a:xfrm>
            <a:off x="6520746" y="2504274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Rounded Rectangle 77"/>
          <p:cNvSpPr/>
          <p:nvPr/>
        </p:nvSpPr>
        <p:spPr>
          <a:xfrm>
            <a:off x="6520746" y="2840743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Rounded Rectangle 78"/>
          <p:cNvSpPr/>
          <p:nvPr/>
        </p:nvSpPr>
        <p:spPr>
          <a:xfrm>
            <a:off x="6520746" y="3177211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Rounded Rectangle 79"/>
          <p:cNvSpPr/>
          <p:nvPr/>
        </p:nvSpPr>
        <p:spPr>
          <a:xfrm>
            <a:off x="6520746" y="3507742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Rounded Rectangle 80"/>
          <p:cNvSpPr/>
          <p:nvPr/>
        </p:nvSpPr>
        <p:spPr>
          <a:xfrm>
            <a:off x="6520746" y="3844207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TextBox 81"/>
          <p:cNvSpPr txBox="1"/>
          <p:nvPr/>
        </p:nvSpPr>
        <p:spPr>
          <a:xfrm>
            <a:off x="6246792" y="4695272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Hidden layer l=3</a:t>
            </a:r>
          </a:p>
        </p:txBody>
      </p:sp>
      <p:graphicFrame>
        <p:nvGraphicFramePr>
          <p:cNvPr id="83" name="Object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8035443"/>
              </p:ext>
            </p:extLst>
          </p:nvPr>
        </p:nvGraphicFramePr>
        <p:xfrm>
          <a:off x="6774952" y="2545792"/>
          <a:ext cx="266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85" name="Equation" r:id="rId23" imgW="266400" imgH="164880" progId="Equation.DSMT4">
                  <p:embed/>
                </p:oleObj>
              </mc:Choice>
              <mc:Fallback>
                <p:oleObj name="Equation" r:id="rId23" imgW="26640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774952" y="2545792"/>
                        <a:ext cx="266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4513430"/>
              </p:ext>
            </p:extLst>
          </p:nvPr>
        </p:nvGraphicFramePr>
        <p:xfrm>
          <a:off x="6825752" y="2899805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86" name="Equation" r:id="rId24" imgW="164880" imgH="164880" progId="Equation.DSMT4">
                  <p:embed/>
                </p:oleObj>
              </mc:Choice>
              <mc:Fallback>
                <p:oleObj name="Equation" r:id="rId24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825752" y="2899805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9750568"/>
              </p:ext>
            </p:extLst>
          </p:nvPr>
        </p:nvGraphicFramePr>
        <p:xfrm>
          <a:off x="6848530" y="3197614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87" name="Equation" r:id="rId25" imgW="164880" imgH="228600" progId="Equation.DSMT4">
                  <p:embed/>
                </p:oleObj>
              </mc:Choice>
              <mc:Fallback>
                <p:oleObj name="Equation" r:id="rId25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6848530" y="3197614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9563022"/>
              </p:ext>
            </p:extLst>
          </p:nvPr>
        </p:nvGraphicFramePr>
        <p:xfrm>
          <a:off x="6831067" y="3518289"/>
          <a:ext cx="177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88" name="Equation" r:id="rId27" imgW="177480" imgH="228600" progId="Equation.DSMT4">
                  <p:embed/>
                </p:oleObj>
              </mc:Choice>
              <mc:Fallback>
                <p:oleObj name="Equation" r:id="rId27" imgW="177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6831067" y="3518289"/>
                        <a:ext cx="177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ct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2515725"/>
              </p:ext>
            </p:extLst>
          </p:nvPr>
        </p:nvGraphicFramePr>
        <p:xfrm>
          <a:off x="6827857" y="3903254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89" name="Equation" r:id="rId29" imgW="164880" imgH="164880" progId="Equation.DSMT4">
                  <p:embed/>
                </p:oleObj>
              </mc:Choice>
              <mc:Fallback>
                <p:oleObj name="Equation" r:id="rId29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827857" y="3903254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TextBox 87"/>
          <p:cNvSpPr txBox="1"/>
          <p:nvPr/>
        </p:nvSpPr>
        <p:spPr>
          <a:xfrm>
            <a:off x="6232938" y="1855076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Temp. calc.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7785636" y="2201042"/>
            <a:ext cx="1412175" cy="30016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Rounded Rectangle 89"/>
          <p:cNvSpPr/>
          <p:nvPr/>
        </p:nvSpPr>
        <p:spPr>
          <a:xfrm>
            <a:off x="8100826" y="2507036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ounded Rectangle 90"/>
          <p:cNvSpPr/>
          <p:nvPr/>
        </p:nvSpPr>
        <p:spPr>
          <a:xfrm>
            <a:off x="8100826" y="2843505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ounded Rectangle 91"/>
          <p:cNvSpPr/>
          <p:nvPr/>
        </p:nvSpPr>
        <p:spPr>
          <a:xfrm>
            <a:off x="8100826" y="3179973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ounded Rectangle 92"/>
          <p:cNvSpPr/>
          <p:nvPr/>
        </p:nvSpPr>
        <p:spPr>
          <a:xfrm>
            <a:off x="8100826" y="3510504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ounded Rectangle 93"/>
          <p:cNvSpPr/>
          <p:nvPr/>
        </p:nvSpPr>
        <p:spPr>
          <a:xfrm>
            <a:off x="8100826" y="3846969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TextBox 94"/>
          <p:cNvSpPr txBox="1"/>
          <p:nvPr/>
        </p:nvSpPr>
        <p:spPr>
          <a:xfrm>
            <a:off x="7826872" y="4698034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Hidden layer l=4</a:t>
            </a:r>
          </a:p>
        </p:txBody>
      </p:sp>
      <p:graphicFrame>
        <p:nvGraphicFramePr>
          <p:cNvPr id="96" name="Object 9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300673"/>
              </p:ext>
            </p:extLst>
          </p:nvPr>
        </p:nvGraphicFramePr>
        <p:xfrm>
          <a:off x="8355032" y="2548554"/>
          <a:ext cx="266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90" name="Equation" r:id="rId30" imgW="266400" imgH="164880" progId="Equation.DSMT4">
                  <p:embed/>
                </p:oleObj>
              </mc:Choice>
              <mc:Fallback>
                <p:oleObj name="Equation" r:id="rId30" imgW="26640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355032" y="2548554"/>
                        <a:ext cx="266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Object 9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5018776"/>
              </p:ext>
            </p:extLst>
          </p:nvPr>
        </p:nvGraphicFramePr>
        <p:xfrm>
          <a:off x="8405832" y="2902567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91" name="Equation" r:id="rId31" imgW="164880" imgH="164880" progId="Equation.DSMT4">
                  <p:embed/>
                </p:oleObj>
              </mc:Choice>
              <mc:Fallback>
                <p:oleObj name="Equation" r:id="rId31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405832" y="2902567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Object 9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1324699"/>
              </p:ext>
            </p:extLst>
          </p:nvPr>
        </p:nvGraphicFramePr>
        <p:xfrm>
          <a:off x="8434442" y="3200026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92" name="Equation" r:id="rId32" imgW="152280" imgH="228600" progId="Equation.DSMT4">
                  <p:embed/>
                </p:oleObj>
              </mc:Choice>
              <mc:Fallback>
                <p:oleObj name="Equation" r:id="rId32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8434442" y="3200026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5731706"/>
              </p:ext>
            </p:extLst>
          </p:nvPr>
        </p:nvGraphicFramePr>
        <p:xfrm>
          <a:off x="8416980" y="352070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93" name="Equation" r:id="rId34" imgW="164880" imgH="228600" progId="Equation.DSMT4">
                  <p:embed/>
                </p:oleObj>
              </mc:Choice>
              <mc:Fallback>
                <p:oleObj name="Equation" r:id="rId3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8416980" y="352070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Object 9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8065149"/>
              </p:ext>
            </p:extLst>
          </p:nvPr>
        </p:nvGraphicFramePr>
        <p:xfrm>
          <a:off x="8407937" y="3906016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94" name="Equation" r:id="rId36" imgW="164880" imgH="164880" progId="Equation.DSMT4">
                  <p:embed/>
                </p:oleObj>
              </mc:Choice>
              <mc:Fallback>
                <p:oleObj name="Equation" r:id="rId36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407937" y="3906016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" name="TextBox 100"/>
          <p:cNvSpPr txBox="1"/>
          <p:nvPr/>
        </p:nvSpPr>
        <p:spPr>
          <a:xfrm>
            <a:off x="7813018" y="1869714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Temp. calc.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9365716" y="2184668"/>
            <a:ext cx="1412175" cy="30016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ounded Rectangle 104"/>
          <p:cNvSpPr/>
          <p:nvPr/>
        </p:nvSpPr>
        <p:spPr>
          <a:xfrm>
            <a:off x="9680906" y="3181413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TextBox 107"/>
          <p:cNvSpPr txBox="1"/>
          <p:nvPr/>
        </p:nvSpPr>
        <p:spPr>
          <a:xfrm>
            <a:off x="9406952" y="4681660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Output layer l=5</a:t>
            </a:r>
          </a:p>
        </p:txBody>
      </p:sp>
      <p:graphicFrame>
        <p:nvGraphicFramePr>
          <p:cNvPr id="111" name="Object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1660218"/>
              </p:ext>
            </p:extLst>
          </p:nvPr>
        </p:nvGraphicFramePr>
        <p:xfrm>
          <a:off x="10014005" y="3227365"/>
          <a:ext cx="1524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95" name="Equation" r:id="rId37" imgW="152280" imgH="177480" progId="Equation.DSMT4">
                  <p:embed/>
                </p:oleObj>
              </mc:Choice>
              <mc:Fallback>
                <p:oleObj name="Equation" r:id="rId37" imgW="1522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0014005" y="3227365"/>
                        <a:ext cx="1524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" name="TextBox 113"/>
          <p:cNvSpPr txBox="1"/>
          <p:nvPr/>
        </p:nvSpPr>
        <p:spPr>
          <a:xfrm>
            <a:off x="9393098" y="1861496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Result</a:t>
            </a:r>
          </a:p>
        </p:txBody>
      </p:sp>
      <p:cxnSp>
        <p:nvCxnSpPr>
          <p:cNvPr id="116" name="Straight Arrow Connector 115"/>
          <p:cNvCxnSpPr>
            <a:stCxn id="14" idx="3"/>
            <a:endCxn id="35" idx="1"/>
          </p:cNvCxnSpPr>
          <p:nvPr/>
        </p:nvCxnSpPr>
        <p:spPr>
          <a:xfrm>
            <a:off x="2590338" y="2633351"/>
            <a:ext cx="760683" cy="336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15" idx="3"/>
            <a:endCxn id="34" idx="1"/>
          </p:cNvCxnSpPr>
          <p:nvPr/>
        </p:nvCxnSpPr>
        <p:spPr>
          <a:xfrm flipV="1">
            <a:off x="2590338" y="2633683"/>
            <a:ext cx="760683" cy="336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5" idx="3"/>
            <a:endCxn id="35" idx="1"/>
          </p:cNvCxnSpPr>
          <p:nvPr/>
        </p:nvCxnSpPr>
        <p:spPr>
          <a:xfrm>
            <a:off x="2590338" y="2969820"/>
            <a:ext cx="760683" cy="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16" idx="3"/>
            <a:endCxn id="35" idx="1"/>
          </p:cNvCxnSpPr>
          <p:nvPr/>
        </p:nvCxnSpPr>
        <p:spPr>
          <a:xfrm flipV="1">
            <a:off x="2590338" y="2970152"/>
            <a:ext cx="760683" cy="33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17" idx="3"/>
            <a:endCxn id="36" idx="1"/>
          </p:cNvCxnSpPr>
          <p:nvPr/>
        </p:nvCxnSpPr>
        <p:spPr>
          <a:xfrm flipV="1">
            <a:off x="2590338" y="3306620"/>
            <a:ext cx="760683" cy="330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17" idx="3"/>
            <a:endCxn id="37" idx="1"/>
          </p:cNvCxnSpPr>
          <p:nvPr/>
        </p:nvCxnSpPr>
        <p:spPr>
          <a:xfrm>
            <a:off x="2590338" y="3636819"/>
            <a:ext cx="760683" cy="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18" idx="3"/>
            <a:endCxn id="37" idx="1"/>
          </p:cNvCxnSpPr>
          <p:nvPr/>
        </p:nvCxnSpPr>
        <p:spPr>
          <a:xfrm flipV="1">
            <a:off x="2590338" y="3637151"/>
            <a:ext cx="760683" cy="336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19" idx="3"/>
            <a:endCxn id="34" idx="1"/>
          </p:cNvCxnSpPr>
          <p:nvPr/>
        </p:nvCxnSpPr>
        <p:spPr>
          <a:xfrm flipV="1">
            <a:off x="2590338" y="2633683"/>
            <a:ext cx="760683" cy="1687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19" idx="3"/>
            <a:endCxn id="35" idx="1"/>
          </p:cNvCxnSpPr>
          <p:nvPr/>
        </p:nvCxnSpPr>
        <p:spPr>
          <a:xfrm flipV="1">
            <a:off x="2590338" y="2970152"/>
            <a:ext cx="760683" cy="1351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19" idx="3"/>
            <a:endCxn id="36" idx="1"/>
          </p:cNvCxnSpPr>
          <p:nvPr/>
        </p:nvCxnSpPr>
        <p:spPr>
          <a:xfrm flipV="1">
            <a:off x="2590338" y="3306620"/>
            <a:ext cx="760683" cy="1015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77" idx="3"/>
            <a:endCxn id="90" idx="1"/>
          </p:cNvCxnSpPr>
          <p:nvPr/>
        </p:nvCxnSpPr>
        <p:spPr>
          <a:xfrm>
            <a:off x="7340143" y="2631934"/>
            <a:ext cx="760683" cy="2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ounded Rectangle 170"/>
          <p:cNvSpPr/>
          <p:nvPr/>
        </p:nvSpPr>
        <p:spPr>
          <a:xfrm>
            <a:off x="4625476" y="2202382"/>
            <a:ext cx="1412175" cy="30016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2" name="Rounded Rectangle 171"/>
          <p:cNvSpPr/>
          <p:nvPr/>
        </p:nvSpPr>
        <p:spPr>
          <a:xfrm>
            <a:off x="4940666" y="2508376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3" name="Rounded Rectangle 172"/>
          <p:cNvSpPr/>
          <p:nvPr/>
        </p:nvSpPr>
        <p:spPr>
          <a:xfrm>
            <a:off x="4940666" y="2844845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Rounded Rectangle 173"/>
          <p:cNvSpPr/>
          <p:nvPr/>
        </p:nvSpPr>
        <p:spPr>
          <a:xfrm>
            <a:off x="4940666" y="3507884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5" name="Rounded Rectangle 174"/>
          <p:cNvSpPr/>
          <p:nvPr/>
        </p:nvSpPr>
        <p:spPr>
          <a:xfrm>
            <a:off x="4941827" y="3838807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6" name="TextBox 175"/>
          <p:cNvSpPr txBox="1"/>
          <p:nvPr/>
        </p:nvSpPr>
        <p:spPr>
          <a:xfrm>
            <a:off x="4666712" y="4699374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Hidden layer l=2</a:t>
            </a:r>
          </a:p>
        </p:txBody>
      </p:sp>
      <p:graphicFrame>
        <p:nvGraphicFramePr>
          <p:cNvPr id="177" name="Object 1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5859676"/>
              </p:ext>
            </p:extLst>
          </p:nvPr>
        </p:nvGraphicFramePr>
        <p:xfrm>
          <a:off x="5194872" y="2549894"/>
          <a:ext cx="266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96" name="Equation" r:id="rId39" imgW="266400" imgH="164880" progId="Equation.DSMT4">
                  <p:embed/>
                </p:oleObj>
              </mc:Choice>
              <mc:Fallback>
                <p:oleObj name="Equation" r:id="rId39" imgW="26640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194872" y="2549894"/>
                        <a:ext cx="266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" name="Object 1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3514837"/>
              </p:ext>
            </p:extLst>
          </p:nvPr>
        </p:nvGraphicFramePr>
        <p:xfrm>
          <a:off x="5245672" y="2903907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97" name="Equation" r:id="rId40" imgW="164880" imgH="164880" progId="Equation.DSMT4">
                  <p:embed/>
                </p:oleObj>
              </mc:Choice>
              <mc:Fallback>
                <p:oleObj name="Equation" r:id="rId40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245672" y="2903907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" name="Object 1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8054523"/>
              </p:ext>
            </p:extLst>
          </p:nvPr>
        </p:nvGraphicFramePr>
        <p:xfrm>
          <a:off x="5280175" y="3555089"/>
          <a:ext cx="139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98" name="Equation" r:id="rId41" imgW="139680" imgH="177480" progId="Equation.DSMT4">
                  <p:embed/>
                </p:oleObj>
              </mc:Choice>
              <mc:Fallback>
                <p:oleObj name="Equation" r:id="rId41" imgW="1396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5280175" y="3555089"/>
                        <a:ext cx="1397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" name="Object 1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212890"/>
              </p:ext>
            </p:extLst>
          </p:nvPr>
        </p:nvGraphicFramePr>
        <p:xfrm>
          <a:off x="5247777" y="3895726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99" name="Equation" r:id="rId43" imgW="164880" imgH="164880" progId="Equation.DSMT4">
                  <p:embed/>
                </p:oleObj>
              </mc:Choice>
              <mc:Fallback>
                <p:oleObj name="Equation" r:id="rId43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247777" y="3895726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1" name="TextBox 180"/>
          <p:cNvSpPr txBox="1"/>
          <p:nvPr/>
        </p:nvSpPr>
        <p:spPr>
          <a:xfrm>
            <a:off x="4652858" y="1847302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Temp. calc.</a:t>
            </a:r>
          </a:p>
        </p:txBody>
      </p:sp>
      <p:cxnSp>
        <p:nvCxnSpPr>
          <p:cNvPr id="183" name="Straight Arrow Connector 182"/>
          <p:cNvCxnSpPr>
            <a:endCxn id="174" idx="1"/>
          </p:cNvCxnSpPr>
          <p:nvPr/>
        </p:nvCxnSpPr>
        <p:spPr>
          <a:xfrm>
            <a:off x="4171071" y="2971556"/>
            <a:ext cx="769595" cy="66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endCxn id="174" idx="1"/>
          </p:cNvCxnSpPr>
          <p:nvPr/>
        </p:nvCxnSpPr>
        <p:spPr>
          <a:xfrm>
            <a:off x="4171071" y="3308024"/>
            <a:ext cx="769595" cy="327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endCxn id="174" idx="1"/>
          </p:cNvCxnSpPr>
          <p:nvPr/>
        </p:nvCxnSpPr>
        <p:spPr>
          <a:xfrm flipV="1">
            <a:off x="4172232" y="3635544"/>
            <a:ext cx="768434" cy="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endCxn id="172" idx="1"/>
          </p:cNvCxnSpPr>
          <p:nvPr/>
        </p:nvCxnSpPr>
        <p:spPr>
          <a:xfrm>
            <a:off x="4171071" y="2635087"/>
            <a:ext cx="769595" cy="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endCxn id="173" idx="1"/>
          </p:cNvCxnSpPr>
          <p:nvPr/>
        </p:nvCxnSpPr>
        <p:spPr>
          <a:xfrm>
            <a:off x="4171071" y="2971556"/>
            <a:ext cx="769595" cy="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>
            <a:endCxn id="175" idx="1"/>
          </p:cNvCxnSpPr>
          <p:nvPr/>
        </p:nvCxnSpPr>
        <p:spPr>
          <a:xfrm>
            <a:off x="4172232" y="3638947"/>
            <a:ext cx="769595" cy="327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endCxn id="77" idx="1"/>
          </p:cNvCxnSpPr>
          <p:nvPr/>
        </p:nvCxnSpPr>
        <p:spPr>
          <a:xfrm>
            <a:off x="5760063" y="2631934"/>
            <a:ext cx="7606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>
            <a:stCxn id="173" idx="3"/>
            <a:endCxn id="78" idx="1"/>
          </p:cNvCxnSpPr>
          <p:nvPr/>
        </p:nvCxnSpPr>
        <p:spPr>
          <a:xfrm flipV="1">
            <a:off x="5760063" y="2968403"/>
            <a:ext cx="760683" cy="4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>
            <a:stCxn id="174" idx="3"/>
            <a:endCxn id="79" idx="1"/>
          </p:cNvCxnSpPr>
          <p:nvPr/>
        </p:nvCxnSpPr>
        <p:spPr>
          <a:xfrm flipV="1">
            <a:off x="5760063" y="3304871"/>
            <a:ext cx="760683" cy="330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ounded Rectangle 199"/>
          <p:cNvSpPr/>
          <p:nvPr/>
        </p:nvSpPr>
        <p:spPr>
          <a:xfrm>
            <a:off x="4940666" y="3178047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01" name="Object 20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4066979"/>
              </p:ext>
            </p:extLst>
          </p:nvPr>
        </p:nvGraphicFramePr>
        <p:xfrm>
          <a:off x="5229424" y="3224178"/>
          <a:ext cx="241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300" name="Equation" r:id="rId44" imgW="241200" imgH="177480" progId="Equation.DSMT4">
                  <p:embed/>
                </p:oleObj>
              </mc:Choice>
              <mc:Fallback>
                <p:oleObj name="Equation" r:id="rId44" imgW="24120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229424" y="3224178"/>
                        <a:ext cx="241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3" name="Straight Arrow Connector 202"/>
          <p:cNvCxnSpPr>
            <a:endCxn id="200" idx="1"/>
          </p:cNvCxnSpPr>
          <p:nvPr/>
        </p:nvCxnSpPr>
        <p:spPr>
          <a:xfrm>
            <a:off x="4171071" y="3304871"/>
            <a:ext cx="769595" cy="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stCxn id="200" idx="3"/>
            <a:endCxn id="79" idx="1"/>
          </p:cNvCxnSpPr>
          <p:nvPr/>
        </p:nvCxnSpPr>
        <p:spPr>
          <a:xfrm flipV="1">
            <a:off x="5760063" y="3304871"/>
            <a:ext cx="760683" cy="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stCxn id="175" idx="3"/>
            <a:endCxn id="81" idx="1"/>
          </p:cNvCxnSpPr>
          <p:nvPr/>
        </p:nvCxnSpPr>
        <p:spPr>
          <a:xfrm>
            <a:off x="5761224" y="3966467"/>
            <a:ext cx="759522" cy="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stCxn id="174" idx="3"/>
            <a:endCxn id="80" idx="1"/>
          </p:cNvCxnSpPr>
          <p:nvPr/>
        </p:nvCxnSpPr>
        <p:spPr>
          <a:xfrm flipV="1">
            <a:off x="5760063" y="3635402"/>
            <a:ext cx="760683" cy="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>
            <a:stCxn id="78" idx="3"/>
            <a:endCxn id="91" idx="1"/>
          </p:cNvCxnSpPr>
          <p:nvPr/>
        </p:nvCxnSpPr>
        <p:spPr>
          <a:xfrm>
            <a:off x="7340143" y="2968403"/>
            <a:ext cx="760683" cy="2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79" idx="3"/>
            <a:endCxn id="92" idx="1"/>
          </p:cNvCxnSpPr>
          <p:nvPr/>
        </p:nvCxnSpPr>
        <p:spPr>
          <a:xfrm>
            <a:off x="7340143" y="3304871"/>
            <a:ext cx="760683" cy="2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>
            <a:stCxn id="80" idx="3"/>
            <a:endCxn id="93" idx="1"/>
          </p:cNvCxnSpPr>
          <p:nvPr/>
        </p:nvCxnSpPr>
        <p:spPr>
          <a:xfrm>
            <a:off x="7340143" y="3635402"/>
            <a:ext cx="760683" cy="2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>
            <a:stCxn id="81" idx="3"/>
            <a:endCxn id="94" idx="1"/>
          </p:cNvCxnSpPr>
          <p:nvPr/>
        </p:nvCxnSpPr>
        <p:spPr>
          <a:xfrm>
            <a:off x="7340143" y="3971867"/>
            <a:ext cx="760683" cy="2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>
            <a:stCxn id="90" idx="3"/>
            <a:endCxn id="105" idx="1"/>
          </p:cNvCxnSpPr>
          <p:nvPr/>
        </p:nvCxnSpPr>
        <p:spPr>
          <a:xfrm>
            <a:off x="8920223" y="2634696"/>
            <a:ext cx="760683" cy="674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>
            <a:stCxn id="91" idx="3"/>
            <a:endCxn id="105" idx="1"/>
          </p:cNvCxnSpPr>
          <p:nvPr/>
        </p:nvCxnSpPr>
        <p:spPr>
          <a:xfrm>
            <a:off x="8920223" y="2971165"/>
            <a:ext cx="760683" cy="337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/>
          <p:cNvCxnSpPr>
            <a:stCxn id="92" idx="3"/>
            <a:endCxn id="105" idx="1"/>
          </p:cNvCxnSpPr>
          <p:nvPr/>
        </p:nvCxnSpPr>
        <p:spPr>
          <a:xfrm>
            <a:off x="8920223" y="3307633"/>
            <a:ext cx="760683" cy="1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/>
          <p:cNvCxnSpPr>
            <a:stCxn id="93" idx="3"/>
            <a:endCxn id="105" idx="1"/>
          </p:cNvCxnSpPr>
          <p:nvPr/>
        </p:nvCxnSpPr>
        <p:spPr>
          <a:xfrm flipV="1">
            <a:off x="8920223" y="3309073"/>
            <a:ext cx="760683" cy="329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/>
          <p:cNvCxnSpPr>
            <a:stCxn id="94" idx="3"/>
            <a:endCxn id="105" idx="1"/>
          </p:cNvCxnSpPr>
          <p:nvPr/>
        </p:nvCxnSpPr>
        <p:spPr>
          <a:xfrm flipV="1">
            <a:off x="8920223" y="3309073"/>
            <a:ext cx="760683" cy="665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8" name="Object 2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638760"/>
              </p:ext>
            </p:extLst>
          </p:nvPr>
        </p:nvGraphicFramePr>
        <p:xfrm>
          <a:off x="1444625" y="5205413"/>
          <a:ext cx="14732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301" name="Equation" r:id="rId45" imgW="1473120" imgH="736560" progId="Equation.DSMT4">
                  <p:embed/>
                </p:oleObj>
              </mc:Choice>
              <mc:Fallback>
                <p:oleObj name="Equation" r:id="rId45" imgW="147312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1444625" y="5205413"/>
                        <a:ext cx="14732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" name="Object 2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0875109"/>
              </p:ext>
            </p:extLst>
          </p:nvPr>
        </p:nvGraphicFramePr>
        <p:xfrm>
          <a:off x="3044825" y="5200650"/>
          <a:ext cx="13843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302" name="Equation" r:id="rId47" imgW="1384200" imgH="838080" progId="Equation.DSMT4">
                  <p:embed/>
                </p:oleObj>
              </mc:Choice>
              <mc:Fallback>
                <p:oleObj name="Equation" r:id="rId47" imgW="138420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3044825" y="5200650"/>
                        <a:ext cx="13843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4" name="Object 2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4272211"/>
              </p:ext>
            </p:extLst>
          </p:nvPr>
        </p:nvGraphicFramePr>
        <p:xfrm>
          <a:off x="4540250" y="5207000"/>
          <a:ext cx="15494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303" name="Equation" r:id="rId49" imgW="1549080" imgH="838080" progId="Equation.DSMT4">
                  <p:embed/>
                </p:oleObj>
              </mc:Choice>
              <mc:Fallback>
                <p:oleObj name="Equation" r:id="rId49" imgW="154908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0"/>
                      <a:stretch>
                        <a:fillRect/>
                      </a:stretch>
                    </p:blipFill>
                    <p:spPr>
                      <a:xfrm>
                        <a:off x="4540250" y="5207000"/>
                        <a:ext cx="15494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6" name="Object 2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8602000"/>
              </p:ext>
            </p:extLst>
          </p:nvPr>
        </p:nvGraphicFramePr>
        <p:xfrm>
          <a:off x="6153150" y="5214938"/>
          <a:ext cx="15240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304" name="Equation" r:id="rId51" imgW="1523880" imgH="838080" progId="Equation.DSMT4">
                  <p:embed/>
                </p:oleObj>
              </mc:Choice>
              <mc:Fallback>
                <p:oleObj name="Equation" r:id="rId51" imgW="152388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2"/>
                      <a:stretch>
                        <a:fillRect/>
                      </a:stretch>
                    </p:blipFill>
                    <p:spPr>
                      <a:xfrm>
                        <a:off x="6153150" y="5214938"/>
                        <a:ext cx="15240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7" name="Object 2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7915442"/>
              </p:ext>
            </p:extLst>
          </p:nvPr>
        </p:nvGraphicFramePr>
        <p:xfrm>
          <a:off x="7754938" y="5207000"/>
          <a:ext cx="15113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305" name="Equation" r:id="rId53" imgW="1511280" imgH="838080" progId="Equation.DSMT4">
                  <p:embed/>
                </p:oleObj>
              </mc:Choice>
              <mc:Fallback>
                <p:oleObj name="Equation" r:id="rId53" imgW="151128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4"/>
                      <a:stretch>
                        <a:fillRect/>
                      </a:stretch>
                    </p:blipFill>
                    <p:spPr>
                      <a:xfrm>
                        <a:off x="7754938" y="5207000"/>
                        <a:ext cx="15113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" name="Object 2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8004771"/>
              </p:ext>
            </p:extLst>
          </p:nvPr>
        </p:nvGraphicFramePr>
        <p:xfrm>
          <a:off x="9620250" y="5211763"/>
          <a:ext cx="9398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306" name="Equation" r:id="rId55" imgW="939600" imgH="812520" progId="Equation.DSMT4">
                  <p:embed/>
                </p:oleObj>
              </mc:Choice>
              <mc:Fallback>
                <p:oleObj name="Equation" r:id="rId55" imgW="939600" imgH="812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6"/>
                      <a:stretch>
                        <a:fillRect/>
                      </a:stretch>
                    </p:blipFill>
                    <p:spPr>
                      <a:xfrm>
                        <a:off x="9620250" y="5211763"/>
                        <a:ext cx="9398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105</a:t>
            </a:fld>
            <a:endParaRPr lang="en-GB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A44349B2-3731-40B4-BF19-7ECF4F020A22}"/>
              </a:ext>
            </a:extLst>
          </p:cNvPr>
          <p:cNvCxnSpPr>
            <a:cxnSpLocks/>
          </p:cNvCxnSpPr>
          <p:nvPr/>
        </p:nvCxnSpPr>
        <p:spPr>
          <a:xfrm>
            <a:off x="5753031" y="3311906"/>
            <a:ext cx="760683" cy="330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53090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GB" sz="1600" dirty="0"/>
              <a:t>Like deep nets, </a:t>
            </a:r>
            <a:r>
              <a:rPr lang="en-GB" sz="1600" b="1" dirty="0">
                <a:solidFill>
                  <a:srgbClr val="FF0000"/>
                </a:solidFill>
              </a:rPr>
              <a:t>any</a:t>
            </a:r>
            <a:r>
              <a:rPr lang="en-GB" sz="1600" dirty="0"/>
              <a:t> calculation is defined by its graph: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endParaRPr lang="en-GB" sz="1800" dirty="0"/>
          </a:p>
          <a:p>
            <a:r>
              <a:rPr lang="en-GB" sz="1600" dirty="0"/>
              <a:t>In our Black &amp; Scholes example, we defined the sequence of ops:</a:t>
            </a:r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Ops</a:t>
            </a:r>
          </a:p>
        </p:txBody>
      </p:sp>
      <p:graphicFrame>
        <p:nvGraphicFramePr>
          <p:cNvPr id="230" name="Object 2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6869975"/>
              </p:ext>
            </p:extLst>
          </p:nvPr>
        </p:nvGraphicFramePr>
        <p:xfrm>
          <a:off x="2096918" y="4279635"/>
          <a:ext cx="1681162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376" name="Equation" r:id="rId4" imgW="2031840" imgH="1396800" progId="Equation.DSMT4">
                  <p:embed/>
                </p:oleObj>
              </mc:Choice>
              <mc:Fallback>
                <p:oleObj name="Equation" r:id="rId4" imgW="2031840" imgH="1396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96918" y="4279635"/>
                        <a:ext cx="1681162" cy="115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" name="Object 2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1983972"/>
              </p:ext>
            </p:extLst>
          </p:nvPr>
        </p:nvGraphicFramePr>
        <p:xfrm>
          <a:off x="3909370" y="4173272"/>
          <a:ext cx="1293813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377" name="Equation" r:id="rId6" imgW="1562040" imgH="1650960" progId="Equation.DSMT4">
                  <p:embed/>
                </p:oleObj>
              </mc:Choice>
              <mc:Fallback>
                <p:oleObj name="Equation" r:id="rId6" imgW="1562040" imgH="1650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9370" y="4173272"/>
                        <a:ext cx="1293813" cy="1368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9" name="Object 2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7458099"/>
              </p:ext>
            </p:extLst>
          </p:nvPr>
        </p:nvGraphicFramePr>
        <p:xfrm>
          <a:off x="5332885" y="4163747"/>
          <a:ext cx="1062038" cy="138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378" name="Equation" r:id="rId8" imgW="1282680" imgH="1676160" progId="Equation.DSMT4">
                  <p:embed/>
                </p:oleObj>
              </mc:Choice>
              <mc:Fallback>
                <p:oleObj name="Equation" r:id="rId8" imgW="1282680" imgH="1676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32885" y="4163747"/>
                        <a:ext cx="1062038" cy="1389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0" name="Object 2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782731"/>
              </p:ext>
            </p:extLst>
          </p:nvPr>
        </p:nvGraphicFramePr>
        <p:xfrm>
          <a:off x="6562253" y="4330435"/>
          <a:ext cx="1039812" cy="103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379" name="Equation" r:id="rId10" imgW="1257120" imgH="1244520" progId="Equation.DSMT4">
                  <p:embed/>
                </p:oleObj>
              </mc:Choice>
              <mc:Fallback>
                <p:oleObj name="Equation" r:id="rId10" imgW="1257120" imgH="1244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562253" y="4330435"/>
                        <a:ext cx="1039812" cy="1030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1" name="Object 2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1424026"/>
              </p:ext>
            </p:extLst>
          </p:nvPr>
        </p:nvGraphicFramePr>
        <p:xfrm>
          <a:off x="7738118" y="4344722"/>
          <a:ext cx="1335087" cy="96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380" name="Equation" r:id="rId12" imgW="1612800" imgH="1168200" progId="Equation.DSMT4">
                  <p:embed/>
                </p:oleObj>
              </mc:Choice>
              <mc:Fallback>
                <p:oleObj name="Equation" r:id="rId12" imgW="1612800" imgH="1168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738118" y="4344722"/>
                        <a:ext cx="1335087" cy="966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1552112"/>
              </p:ext>
            </p:extLst>
          </p:nvPr>
        </p:nvGraphicFramePr>
        <p:xfrm>
          <a:off x="1765300" y="2239387"/>
          <a:ext cx="1854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381" name="Equation" r:id="rId14" imgW="1854000" imgH="838080" progId="Equation.DSMT4">
                  <p:embed/>
                </p:oleObj>
              </mc:Choice>
              <mc:Fallback>
                <p:oleObj name="Equation" r:id="rId14" imgW="185400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765300" y="2239387"/>
                        <a:ext cx="18542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82680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GB" sz="1600" dirty="0"/>
              <a:t>For </a:t>
            </a:r>
            <a:r>
              <a:rPr lang="en-GB" sz="1600" b="1" dirty="0">
                <a:solidFill>
                  <a:srgbClr val="FF0000"/>
                </a:solidFill>
              </a:rPr>
              <a:t>any</a:t>
            </a:r>
            <a:r>
              <a:rPr lang="en-GB" sz="1600" dirty="0"/>
              <a:t> calculation, we can compute the differentials of the result to the inputs:</a:t>
            </a:r>
          </a:p>
          <a:p>
            <a:pPr lvl="1"/>
            <a:endParaRPr lang="en-GB" sz="1600" dirty="0"/>
          </a:p>
          <a:p>
            <a:r>
              <a:rPr lang="en-GB" sz="1600" dirty="0"/>
              <a:t>By splitting the calculation into ops </a:t>
            </a:r>
            <a:r>
              <a:rPr lang="en-GB" sz="1600" i="1" dirty="0"/>
              <a:t>g</a:t>
            </a:r>
            <a:r>
              <a:rPr lang="en-GB" sz="1600" dirty="0"/>
              <a:t>, with known Jacobians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In our Black &amp; Scholes example: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Note that the Jacobian of the output layer is a vector, hence a gradient, as with any </a:t>
            </a:r>
            <a:r>
              <a:rPr lang="en-GB" sz="1600" i="1" dirty="0"/>
              <a:t>scalar</a:t>
            </a:r>
            <a:r>
              <a:rPr lang="en-GB" sz="1600" dirty="0"/>
              <a:t> calculation</a:t>
            </a:r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Jacobians</a:t>
            </a:r>
          </a:p>
        </p:txBody>
      </p:sp>
      <p:graphicFrame>
        <p:nvGraphicFramePr>
          <p:cNvPr id="230" name="Object 2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9596691"/>
              </p:ext>
            </p:extLst>
          </p:nvPr>
        </p:nvGraphicFramePr>
        <p:xfrm>
          <a:off x="1146175" y="3652838"/>
          <a:ext cx="6148388" cy="1157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935" name="Equation" r:id="rId4" imgW="7429320" imgH="1396800" progId="Equation.DSMT4">
                  <p:embed/>
                </p:oleObj>
              </mc:Choice>
              <mc:Fallback>
                <p:oleObj name="Equation" r:id="rId4" imgW="7429320" imgH="1396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46175" y="3652838"/>
                        <a:ext cx="6148388" cy="1157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0" name="Object 2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531911"/>
              </p:ext>
            </p:extLst>
          </p:nvPr>
        </p:nvGraphicFramePr>
        <p:xfrm>
          <a:off x="4657725" y="4941888"/>
          <a:ext cx="2032000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936" name="Equation" r:id="rId6" imgW="2450880" imgH="1193760" progId="Equation.DSMT4">
                  <p:embed/>
                </p:oleObj>
              </mc:Choice>
              <mc:Fallback>
                <p:oleObj name="Equation" r:id="rId6" imgW="2450880" imgH="1193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57725" y="4941888"/>
                        <a:ext cx="2032000" cy="987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4332423"/>
              </p:ext>
            </p:extLst>
          </p:nvPr>
        </p:nvGraphicFramePr>
        <p:xfrm>
          <a:off x="7875058" y="1783016"/>
          <a:ext cx="673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937" name="Equation" r:id="rId8" imgW="672840" imgH="444240" progId="Equation.DSMT4">
                  <p:embed/>
                </p:oleObj>
              </mc:Choice>
              <mc:Fallback>
                <p:oleObj name="Equation" r:id="rId8" imgW="67284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875058" y="1783016"/>
                        <a:ext cx="6731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0492102"/>
              </p:ext>
            </p:extLst>
          </p:nvPr>
        </p:nvGraphicFramePr>
        <p:xfrm>
          <a:off x="6289675" y="2356705"/>
          <a:ext cx="800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938" name="Equation" r:id="rId10" imgW="799920" imgH="444240" progId="Equation.DSMT4">
                  <p:embed/>
                </p:oleObj>
              </mc:Choice>
              <mc:Fallback>
                <p:oleObj name="Equation" r:id="rId10" imgW="7999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289675" y="2356705"/>
                        <a:ext cx="8001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5354669"/>
              </p:ext>
            </p:extLst>
          </p:nvPr>
        </p:nvGraphicFramePr>
        <p:xfrm>
          <a:off x="6740525" y="4954588"/>
          <a:ext cx="26289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939" name="Equation" r:id="rId12" imgW="3174840" imgH="1168200" progId="Equation.DSMT4">
                  <p:embed/>
                </p:oleObj>
              </mc:Choice>
              <mc:Fallback>
                <p:oleObj name="Equation" r:id="rId12" imgW="3174840" imgH="1168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740525" y="4954588"/>
                        <a:ext cx="262890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7588146"/>
              </p:ext>
            </p:extLst>
          </p:nvPr>
        </p:nvGraphicFramePr>
        <p:xfrm>
          <a:off x="7327900" y="3640138"/>
          <a:ext cx="2425700" cy="1179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940" name="Equation" r:id="rId14" imgW="2933640" imgH="1422360" progId="Equation.DSMT4">
                  <p:embed/>
                </p:oleObj>
              </mc:Choice>
              <mc:Fallback>
                <p:oleObj name="Equation" r:id="rId14" imgW="2933640" imgH="1422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327900" y="3640138"/>
                        <a:ext cx="2425700" cy="1179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4698959"/>
              </p:ext>
            </p:extLst>
          </p:nvPr>
        </p:nvGraphicFramePr>
        <p:xfrm>
          <a:off x="2938463" y="4792663"/>
          <a:ext cx="1681162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941" name="Equation" r:id="rId16" imgW="2031840" imgH="1549080" progId="Equation.DSMT4">
                  <p:embed/>
                </p:oleObj>
              </mc:Choice>
              <mc:Fallback>
                <p:oleObj name="Equation" r:id="rId16" imgW="2031840" imgH="1549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938463" y="4792663"/>
                        <a:ext cx="1681162" cy="1285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92524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GB" sz="1600" dirty="0"/>
              <a:t>We have identified the calculation graph with its sequence of ops </a:t>
            </a:r>
            <a:r>
              <a:rPr lang="en-GB" sz="1600" i="1" dirty="0"/>
              <a:t>g</a:t>
            </a:r>
            <a:r>
              <a:rPr lang="en-GB" sz="1600" dirty="0"/>
              <a:t> and their Jacobians </a:t>
            </a:r>
            <a:r>
              <a:rPr lang="en-GB" sz="1600" i="1" dirty="0"/>
              <a:t>g’</a:t>
            </a:r>
          </a:p>
          <a:p>
            <a:r>
              <a:rPr lang="en-GB" sz="1600" dirty="0"/>
              <a:t>We have run it once and stored all the intermediate results </a:t>
            </a:r>
            <a:r>
              <a:rPr lang="en-GB" sz="1600" i="1" dirty="0"/>
              <a:t>a</a:t>
            </a:r>
          </a:p>
          <a:p>
            <a:r>
              <a:rPr lang="en-GB" sz="1600" dirty="0"/>
              <a:t>We may now compute all the derivatives of in constant time by back-prop: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Seed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Back-prop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Result</a:t>
            </a:r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Not that interesting with Black &amp; Scholes: only 6 inputs/derivatives: delta, </a:t>
            </a:r>
            <a:r>
              <a:rPr lang="en-GB" sz="1600" dirty="0" err="1"/>
              <a:t>vega</a:t>
            </a:r>
            <a:r>
              <a:rPr lang="en-GB" sz="1600" dirty="0"/>
              <a:t>, rho, …</a:t>
            </a:r>
          </a:p>
          <a:p>
            <a:r>
              <a:rPr lang="en-GB" sz="1600" dirty="0"/>
              <a:t>But the exact same algorithm applies with large evaluations taking 6,000 inputs --- very interesting then</a:t>
            </a:r>
          </a:p>
          <a:p>
            <a:r>
              <a:rPr lang="en-GB" sz="1600" dirty="0"/>
              <a:t>Exercise: unroll back-prop in the Black &amp; Scholes’ example and show that the results are the (well known) “Greeks”</a:t>
            </a:r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Adjoint</a:t>
            </a:r>
            <a:r>
              <a:rPr lang="en-GB" dirty="0">
                <a:solidFill>
                  <a:schemeClr val="bg1"/>
                </a:solidFill>
              </a:rPr>
              <a:t> equations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108</a:t>
            </a:fld>
            <a:endParaRPr lang="en-GB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B0411A61-1AE6-445E-9599-6C1ADCE8D6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605409"/>
              </p:ext>
            </p:extLst>
          </p:nvPr>
        </p:nvGraphicFramePr>
        <p:xfrm>
          <a:off x="2311400" y="3444875"/>
          <a:ext cx="12192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179" name="Equation" r:id="rId4" imgW="1218960" imgH="330120" progId="Equation.DSMT4">
                  <p:embed/>
                </p:oleObj>
              </mc:Choice>
              <mc:Fallback>
                <p:oleObj name="Equation" r:id="rId4" imgW="1218960" imgH="330120" progId="Equation.DSMT4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55EF0E72-C321-4CB4-84D9-A910BF916F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11400" y="3444875"/>
                        <a:ext cx="12192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163BF4EF-8605-42F7-AC36-32DDEF5A84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0735160"/>
              </p:ext>
            </p:extLst>
          </p:nvPr>
        </p:nvGraphicFramePr>
        <p:xfrm>
          <a:off x="1975407" y="2976151"/>
          <a:ext cx="10287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180" name="Equation" r:id="rId6" imgW="1028520" imgH="279360" progId="Equation.DSMT4">
                  <p:embed/>
                </p:oleObj>
              </mc:Choice>
              <mc:Fallback>
                <p:oleObj name="Equation" r:id="rId6" imgW="1028520" imgH="279360" progId="Equation.DSMT4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B7203AD2-080A-49D5-BEC8-B859B97713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75407" y="2976151"/>
                        <a:ext cx="10287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8EA64391-F37D-4305-9188-4A2433187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4107190"/>
              </p:ext>
            </p:extLst>
          </p:nvPr>
        </p:nvGraphicFramePr>
        <p:xfrm>
          <a:off x="2140507" y="3825373"/>
          <a:ext cx="698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181" name="Equation" r:id="rId8" imgW="698400" imgH="444240" progId="Equation.DSMT4">
                  <p:embed/>
                </p:oleObj>
              </mc:Choice>
              <mc:Fallback>
                <p:oleObj name="Equation" r:id="rId8" imgW="698400" imgH="444240" progId="Equation.DSMT4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B0411A61-1AE6-445E-9599-6C1ADCE8D6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40507" y="3825373"/>
                        <a:ext cx="6985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13E71AA-539A-47D0-A650-66137037EA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1805714"/>
              </p:ext>
            </p:extLst>
          </p:nvPr>
        </p:nvGraphicFramePr>
        <p:xfrm>
          <a:off x="9334500" y="51435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182" name="Equation" r:id="rId10" imgW="914400" imgH="198720" progId="Equation.DSMT4">
                  <p:embed/>
                </p:oleObj>
              </mc:Choice>
              <mc:Fallback>
                <p:oleObj name="Equation" r:id="rId10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334500" y="51435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118078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“Atomic” ops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87991"/>
          </a:xfrm>
        </p:spPr>
        <p:txBody>
          <a:bodyPr>
            <a:noAutofit/>
          </a:bodyPr>
          <a:lstStyle/>
          <a:p>
            <a:r>
              <a:rPr lang="en-GB" sz="1600" dirty="0"/>
              <a:t>What we just did is:</a:t>
            </a:r>
          </a:p>
          <a:p>
            <a:pPr lvl="1"/>
            <a:r>
              <a:rPr lang="en-GB" sz="1400" dirty="0"/>
              <a:t>Split a calculation </a:t>
            </a:r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Into a sequence of simpler calculations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Then, we applied back-propagation to compute derivatives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r>
              <a:rPr lang="en-GB" sz="1600" dirty="0"/>
              <a:t>Pushing this logic to limit, we will:</a:t>
            </a:r>
          </a:p>
          <a:p>
            <a:pPr lvl="1"/>
            <a:r>
              <a:rPr lang="en-GB" sz="1400" dirty="0"/>
              <a:t>Split </a:t>
            </a:r>
            <a:r>
              <a:rPr lang="en-GB" sz="1400" u="sng" dirty="0"/>
              <a:t>any</a:t>
            </a:r>
            <a:r>
              <a:rPr lang="en-GB" sz="1400" dirty="0"/>
              <a:t> calculation into a sequence of “atomic” ops: +, -, *, /, pow(), </a:t>
            </a:r>
            <a:r>
              <a:rPr lang="en-GB" sz="1400" dirty="0" err="1"/>
              <a:t>exp</a:t>
            </a:r>
            <a:r>
              <a:rPr lang="en-GB" sz="1400" dirty="0"/>
              <a:t>(), log(), </a:t>
            </a:r>
            <a:r>
              <a:rPr lang="en-GB" sz="1400" dirty="0" err="1"/>
              <a:t>sqrt</a:t>
            </a:r>
            <a:r>
              <a:rPr lang="en-GB" sz="1400" dirty="0"/>
              <a:t>(), sin(), cos(), …</a:t>
            </a:r>
          </a:p>
          <a:p>
            <a:pPr lvl="1"/>
            <a:r>
              <a:rPr lang="en-GB" sz="1400" dirty="0"/>
              <a:t>Then, we have a very limited number of building block ops (about 20 in total, try to count them)</a:t>
            </a:r>
          </a:p>
          <a:p>
            <a:pPr lvl="1"/>
            <a:r>
              <a:rPr lang="en-GB" sz="1400" b="1" dirty="0">
                <a:solidFill>
                  <a:srgbClr val="FF0000"/>
                </a:solidFill>
              </a:rPr>
              <a:t>And, yet, any </a:t>
            </a:r>
            <a:r>
              <a:rPr lang="en-GB" sz="1400" b="1" u="sng" dirty="0">
                <a:solidFill>
                  <a:srgbClr val="FF0000"/>
                </a:solidFill>
              </a:rPr>
              <a:t>numerical</a:t>
            </a:r>
            <a:r>
              <a:rPr lang="en-GB" sz="1400" b="1" dirty="0">
                <a:solidFill>
                  <a:srgbClr val="FF0000"/>
                </a:solidFill>
              </a:rPr>
              <a:t> calculation is, always, a (long) sequence of these 20-something building blocks!</a:t>
            </a:r>
          </a:p>
          <a:p>
            <a:pPr lvl="1"/>
            <a:r>
              <a:rPr lang="en-GB" sz="1400" dirty="0"/>
              <a:t>This is another mind-twisting fact about AAD</a:t>
            </a:r>
            <a:br>
              <a:rPr lang="en-GB" sz="1400" dirty="0"/>
            </a:br>
            <a:r>
              <a:rPr lang="en-GB" sz="1400" dirty="0"/>
              <a:t>see Rolf </a:t>
            </a:r>
            <a:r>
              <a:rPr lang="en-GB" sz="1400" dirty="0" err="1"/>
              <a:t>Poulsen’s</a:t>
            </a:r>
            <a:r>
              <a:rPr lang="en-GB" sz="1400" dirty="0"/>
              <a:t> Wilmott article: </a:t>
            </a:r>
            <a:r>
              <a:rPr lang="en-GB" sz="1200" dirty="0">
                <a:hlinkClick r:id="rId4"/>
              </a:rPr>
              <a:t>antoinesavine.files.wordpress.com/2018/12/poulsen-2018-wilmott.pdf</a:t>
            </a:r>
            <a:endParaRPr lang="en-GB" sz="1400" dirty="0"/>
          </a:p>
          <a:p>
            <a:pPr lvl="1"/>
            <a:r>
              <a:rPr lang="en-GB" sz="1400" dirty="0"/>
              <a:t>For these 20-something building blocks, we know the derivatives g’ : </a:t>
            </a:r>
            <a:r>
              <a:rPr lang="en-GB" sz="1400" i="1" dirty="0" err="1"/>
              <a:t>exp</a:t>
            </a:r>
            <a:r>
              <a:rPr lang="en-GB" sz="1400" i="1" dirty="0"/>
              <a:t>’ = </a:t>
            </a:r>
            <a:r>
              <a:rPr lang="en-GB" sz="1400" i="1" dirty="0" err="1"/>
              <a:t>exp</a:t>
            </a:r>
            <a:r>
              <a:rPr lang="en-GB" sz="1400" i="1" dirty="0"/>
              <a:t>, log’ = 1/x, </a:t>
            </a:r>
            <a:r>
              <a:rPr lang="en-GB" sz="1400" i="1" dirty="0" err="1"/>
              <a:t>sqrt</a:t>
            </a:r>
            <a:r>
              <a:rPr lang="en-GB" sz="1400" i="1" dirty="0"/>
              <a:t>’ = 1 / 2sqrt</a:t>
            </a:r>
            <a:r>
              <a:rPr lang="en-GB" sz="1400" dirty="0"/>
              <a:t>, etc.</a:t>
            </a:r>
          </a:p>
          <a:p>
            <a:pPr lvl="1"/>
            <a:r>
              <a:rPr lang="en-GB" sz="1400" dirty="0"/>
              <a:t>Therefore, we can hard-code these 20-something derivatives once and for all, and fully automate back-prop </a:t>
            </a:r>
            <a:r>
              <a:rPr lang="en-GB" sz="1400" dirty="0">
                <a:sym typeface="Wingdings" panose="05000000000000000000" pitchFamily="2" charset="2"/>
              </a:rPr>
              <a:t> this is AAD</a:t>
            </a:r>
            <a:endParaRPr lang="en-GB" sz="14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109</a:t>
            </a:fld>
            <a:endParaRPr lang="en-GB"/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8523719"/>
              </p:ext>
            </p:extLst>
          </p:nvPr>
        </p:nvGraphicFramePr>
        <p:xfrm>
          <a:off x="879058" y="2395950"/>
          <a:ext cx="1295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128" name="Equation" r:id="rId5" imgW="1295280" imgH="253800" progId="Equation.DSMT4">
                  <p:embed/>
                </p:oleObj>
              </mc:Choice>
              <mc:Fallback>
                <p:oleObj name="Equation" r:id="rId5" imgW="12952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79058" y="2395950"/>
                        <a:ext cx="1295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Straight Arrow Connector 31"/>
          <p:cNvCxnSpPr/>
          <p:nvPr/>
        </p:nvCxnSpPr>
        <p:spPr>
          <a:xfrm flipV="1">
            <a:off x="2325311" y="2520767"/>
            <a:ext cx="6926333" cy="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2795986"/>
              </p:ext>
            </p:extLst>
          </p:nvPr>
        </p:nvGraphicFramePr>
        <p:xfrm>
          <a:off x="9398000" y="2393767"/>
          <a:ext cx="19558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129" name="Equation" r:id="rId7" imgW="1955520" imgH="253800" progId="Equation.DSMT4">
                  <p:embed/>
                </p:oleObj>
              </mc:Choice>
              <mc:Fallback>
                <p:oleObj name="Equation" r:id="rId7" imgW="19555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398000" y="2393767"/>
                        <a:ext cx="19558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7297586"/>
              </p:ext>
            </p:extLst>
          </p:nvPr>
        </p:nvGraphicFramePr>
        <p:xfrm>
          <a:off x="879058" y="3210159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130" name="Equation" r:id="rId9" imgW="126720" imgH="139680" progId="Equation.DSMT4">
                  <p:embed/>
                </p:oleObj>
              </mc:Choice>
              <mc:Fallback>
                <p:oleObj name="Equation" r:id="rId9" imgW="1267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79058" y="3210159"/>
                        <a:ext cx="1270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Straight Arrow Connector 34"/>
          <p:cNvCxnSpPr/>
          <p:nvPr/>
        </p:nvCxnSpPr>
        <p:spPr>
          <a:xfrm>
            <a:off x="1131841" y="3280009"/>
            <a:ext cx="1205345" cy="2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4738628"/>
              </p:ext>
            </p:extLst>
          </p:nvPr>
        </p:nvGraphicFramePr>
        <p:xfrm>
          <a:off x="2594570" y="3148661"/>
          <a:ext cx="8001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131" name="Equation" r:id="rId11" imgW="799920" imgH="266400" progId="Equation.DSMT4">
                  <p:embed/>
                </p:oleObj>
              </mc:Choice>
              <mc:Fallback>
                <p:oleObj name="Equation" r:id="rId11" imgW="79992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594570" y="3148661"/>
                        <a:ext cx="8001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7" name="Straight Arrow Connector 36"/>
          <p:cNvCxnSpPr/>
          <p:nvPr/>
        </p:nvCxnSpPr>
        <p:spPr>
          <a:xfrm>
            <a:off x="3623679" y="3283684"/>
            <a:ext cx="469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0824257"/>
              </p:ext>
            </p:extLst>
          </p:nvPr>
        </p:nvGraphicFramePr>
        <p:xfrm>
          <a:off x="4264151" y="3129714"/>
          <a:ext cx="93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132" name="Equation" r:id="rId13" imgW="939600" imgH="304560" progId="Equation.DSMT4">
                  <p:embed/>
                </p:oleObj>
              </mc:Choice>
              <mc:Fallback>
                <p:oleObj name="Equation" r:id="rId13" imgW="9396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264151" y="3129714"/>
                        <a:ext cx="93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9" name="Straight Arrow Connector 38"/>
          <p:cNvCxnSpPr/>
          <p:nvPr/>
        </p:nvCxnSpPr>
        <p:spPr>
          <a:xfrm>
            <a:off x="5376447" y="3271435"/>
            <a:ext cx="469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5746626"/>
              </p:ext>
            </p:extLst>
          </p:nvPr>
        </p:nvGraphicFramePr>
        <p:xfrm>
          <a:off x="5978872" y="3119035"/>
          <a:ext cx="93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133" name="Equation" r:id="rId15" imgW="939600" imgH="304560" progId="Equation.DSMT4">
                  <p:embed/>
                </p:oleObj>
              </mc:Choice>
              <mc:Fallback>
                <p:oleObj name="Equation" r:id="rId15" imgW="9396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978872" y="3119035"/>
                        <a:ext cx="93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1" name="Straight Arrow Connector 40"/>
          <p:cNvCxnSpPr/>
          <p:nvPr/>
        </p:nvCxnSpPr>
        <p:spPr>
          <a:xfrm>
            <a:off x="7071272" y="3280009"/>
            <a:ext cx="469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020292"/>
              </p:ext>
            </p:extLst>
          </p:nvPr>
        </p:nvGraphicFramePr>
        <p:xfrm>
          <a:off x="7676755" y="3139187"/>
          <a:ext cx="93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134" name="Equation" r:id="rId17" imgW="939600" imgH="304560" progId="Equation.DSMT4">
                  <p:embed/>
                </p:oleObj>
              </mc:Choice>
              <mc:Fallback>
                <p:oleObj name="Equation" r:id="rId17" imgW="9396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676755" y="3139187"/>
                        <a:ext cx="93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3" name="Straight Arrow Connector 42"/>
          <p:cNvCxnSpPr/>
          <p:nvPr/>
        </p:nvCxnSpPr>
        <p:spPr>
          <a:xfrm>
            <a:off x="8782569" y="3280009"/>
            <a:ext cx="469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6638459"/>
              </p:ext>
            </p:extLst>
          </p:nvPr>
        </p:nvGraphicFramePr>
        <p:xfrm>
          <a:off x="9400778" y="3117213"/>
          <a:ext cx="812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135" name="Equation" r:id="rId19" imgW="812520" imgH="304560" progId="Equation.DSMT4">
                  <p:embed/>
                </p:oleObj>
              </mc:Choice>
              <mc:Fallback>
                <p:oleObj name="Equation" r:id="rId19" imgW="81252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9400778" y="3117213"/>
                        <a:ext cx="812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3654621"/>
              </p:ext>
            </p:extLst>
          </p:nvPr>
        </p:nvGraphicFramePr>
        <p:xfrm>
          <a:off x="879058" y="3954518"/>
          <a:ext cx="93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136" name="Equation" r:id="rId21" imgW="939600" imgH="304560" progId="Equation.DSMT4">
                  <p:embed/>
                </p:oleObj>
              </mc:Choice>
              <mc:Fallback>
                <p:oleObj name="Equation" r:id="rId21" imgW="9396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879058" y="3954518"/>
                        <a:ext cx="93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7" name="Straight Arrow Connector 56"/>
          <p:cNvCxnSpPr/>
          <p:nvPr/>
        </p:nvCxnSpPr>
        <p:spPr>
          <a:xfrm flipH="1">
            <a:off x="1875350" y="4100671"/>
            <a:ext cx="4690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3630919" y="4100671"/>
            <a:ext cx="4690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5347034" y="4089992"/>
            <a:ext cx="4690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7061299" y="4100671"/>
            <a:ext cx="4690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0715574"/>
              </p:ext>
            </p:extLst>
          </p:nvPr>
        </p:nvGraphicFramePr>
        <p:xfrm>
          <a:off x="9405239" y="3948374"/>
          <a:ext cx="317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137" name="Equation" r:id="rId23" imgW="317160" imgH="215640" progId="Equation.DSMT4">
                  <p:embed/>
                </p:oleObj>
              </mc:Choice>
              <mc:Fallback>
                <p:oleObj name="Equation" r:id="rId23" imgW="3171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9405239" y="3948374"/>
                        <a:ext cx="3175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Straight Arrow Connector 61"/>
          <p:cNvCxnSpPr/>
          <p:nvPr/>
        </p:nvCxnSpPr>
        <p:spPr>
          <a:xfrm flipH="1">
            <a:off x="8789808" y="4089992"/>
            <a:ext cx="4690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7104508"/>
              </p:ext>
            </p:extLst>
          </p:nvPr>
        </p:nvGraphicFramePr>
        <p:xfrm>
          <a:off x="7614144" y="3948374"/>
          <a:ext cx="10795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138" name="Equation" r:id="rId25" imgW="1079280" imgH="330120" progId="Equation.DSMT4">
                  <p:embed/>
                </p:oleObj>
              </mc:Choice>
              <mc:Fallback>
                <p:oleObj name="Equation" r:id="rId25" imgW="107928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7614144" y="3948374"/>
                        <a:ext cx="10795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127189"/>
              </p:ext>
            </p:extLst>
          </p:nvPr>
        </p:nvGraphicFramePr>
        <p:xfrm>
          <a:off x="5852761" y="3922974"/>
          <a:ext cx="12065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139" name="Equation" r:id="rId27" imgW="1206360" imgH="330120" progId="Equation.DSMT4">
                  <p:embed/>
                </p:oleObj>
              </mc:Choice>
              <mc:Fallback>
                <p:oleObj name="Equation" r:id="rId27" imgW="120636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852761" y="3922974"/>
                        <a:ext cx="12065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5737724"/>
              </p:ext>
            </p:extLst>
          </p:nvPr>
        </p:nvGraphicFramePr>
        <p:xfrm>
          <a:off x="4133499" y="3935674"/>
          <a:ext cx="12065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140" name="Equation" r:id="rId29" imgW="1206360" imgH="330120" progId="Equation.DSMT4">
                  <p:embed/>
                </p:oleObj>
              </mc:Choice>
              <mc:Fallback>
                <p:oleObj name="Equation" r:id="rId29" imgW="120636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4133499" y="3935674"/>
                        <a:ext cx="12065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8673159"/>
              </p:ext>
            </p:extLst>
          </p:nvPr>
        </p:nvGraphicFramePr>
        <p:xfrm>
          <a:off x="2411309" y="3922974"/>
          <a:ext cx="11811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141" name="Equation" r:id="rId31" imgW="1180800" imgH="330120" progId="Equation.DSMT4">
                  <p:embed/>
                </p:oleObj>
              </mc:Choice>
              <mc:Fallback>
                <p:oleObj name="Equation" r:id="rId31" imgW="118080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2411309" y="3922974"/>
                        <a:ext cx="11811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013516" y="533486"/>
            <a:ext cx="2490733" cy="163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43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Speed is a matter of life or death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84875"/>
          </a:xfrm>
        </p:spPr>
        <p:txBody>
          <a:bodyPr>
            <a:noAutofit/>
          </a:bodyPr>
          <a:lstStyle/>
          <a:p>
            <a:r>
              <a:rPr lang="en-GB" sz="1600" dirty="0"/>
              <a:t>Speed (without loss of accuracy!) is a matter of survival</a:t>
            </a:r>
          </a:p>
          <a:p>
            <a:endParaRPr lang="en-GB" sz="1600" dirty="0"/>
          </a:p>
          <a:p>
            <a:r>
              <a:rPr lang="en-GB" sz="1600" dirty="0"/>
              <a:t>In addition to CVA, </a:t>
            </a:r>
            <a:br>
              <a:rPr lang="en-GB" sz="1600" dirty="0"/>
            </a:br>
            <a:r>
              <a:rPr lang="en-GB" sz="1600" dirty="0"/>
              <a:t>banks must compute (and hedge!!) </a:t>
            </a:r>
            <a:br>
              <a:rPr lang="en-GB" sz="1600" dirty="0"/>
            </a:br>
            <a:r>
              <a:rPr lang="en-GB" sz="1600" dirty="0"/>
              <a:t>similar adjustment for funding (FVA), </a:t>
            </a:r>
            <a:br>
              <a:rPr lang="en-GB" sz="1600" dirty="0"/>
            </a:br>
            <a:r>
              <a:rPr lang="en-GB" sz="1600" dirty="0"/>
              <a:t>initial margin (MVA) </a:t>
            </a:r>
            <a:br>
              <a:rPr lang="en-GB" sz="1600" dirty="0"/>
            </a:br>
            <a:r>
              <a:rPr lang="en-GB" sz="1600" dirty="0"/>
              <a:t>and many more</a:t>
            </a:r>
          </a:p>
          <a:p>
            <a:r>
              <a:rPr lang="en-GB" sz="1600" dirty="0"/>
              <a:t>collectively called “XVA”, see Gregory’s classic </a:t>
            </a:r>
            <a:r>
              <a:rPr lang="en-GB" sz="1600" u="sng" dirty="0"/>
              <a:t>XVA Challenge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Banks who can’t compute and hedge risks on time are out of the business</a:t>
            </a:r>
          </a:p>
          <a:p>
            <a:r>
              <a:rPr lang="en-GB" sz="1600" dirty="0"/>
              <a:t>Principal focus </a:t>
            </a:r>
            <a:br>
              <a:rPr lang="en-GB" sz="1600" dirty="0"/>
            </a:br>
            <a:r>
              <a:rPr lang="en-GB" sz="1600" dirty="0"/>
              <a:t>of quantitative research and development groups </a:t>
            </a:r>
            <a:br>
              <a:rPr lang="en-GB" sz="1600" dirty="0"/>
            </a:br>
            <a:r>
              <a:rPr lang="en-GB" sz="1600" dirty="0"/>
              <a:t>is shifting towards </a:t>
            </a:r>
            <a:br>
              <a:rPr lang="en-GB" sz="1600" dirty="0"/>
            </a:br>
            <a:r>
              <a:rPr lang="en-GB" sz="1600" dirty="0"/>
              <a:t>fast models, algorithms and platforms</a:t>
            </a:r>
          </a:p>
          <a:p>
            <a:pPr marL="0" indent="0">
              <a:buNone/>
            </a:pPr>
            <a:endParaRPr lang="en-GB" sz="1600" dirty="0"/>
          </a:p>
          <a:p>
            <a:endParaRPr lang="en-GB" sz="1600" dirty="0"/>
          </a:p>
          <a:p>
            <a:endParaRPr lang="en-GB" sz="16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</a:t>
            </a:fld>
            <a:endParaRPr lang="en-GB"/>
          </a:p>
        </p:txBody>
      </p:sp>
      <p:pic>
        <p:nvPicPr>
          <p:cNvPr id="8" name="Picture 2" descr="https://images-na.ssl-images-amazon.com/images/I/814KZKg5vQ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995" y="2130892"/>
            <a:ext cx="2330102" cy="337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43210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Control flow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r>
              <a:rPr lang="en-GB" sz="1400" dirty="0"/>
              <a:t>Mathematical equations are more than sequences of building blocks</a:t>
            </a:r>
            <a:br>
              <a:rPr lang="en-GB" sz="1400" dirty="0"/>
            </a:br>
            <a:r>
              <a:rPr lang="en-GB" sz="1400" dirty="0"/>
              <a:t>We also have limits, differentials, integrals, etc. </a:t>
            </a:r>
          </a:p>
          <a:p>
            <a:r>
              <a:rPr lang="en-GB" sz="1400" dirty="0"/>
              <a:t>But their numerical implementation is always nothing more, nothing less </a:t>
            </a:r>
            <a:br>
              <a:rPr lang="en-GB" sz="1400" dirty="0"/>
            </a:br>
            <a:r>
              <a:rPr lang="en-GB" sz="1400" dirty="0"/>
              <a:t>than a sequence of building block ops…</a:t>
            </a:r>
          </a:p>
          <a:p>
            <a:r>
              <a:rPr lang="en-GB" sz="1400" dirty="0"/>
              <a:t>… and </a:t>
            </a:r>
            <a:r>
              <a:rPr lang="en-GB" sz="1400" u="sng" dirty="0"/>
              <a:t>control flow</a:t>
            </a:r>
            <a:r>
              <a:rPr lang="en-GB" sz="1400" dirty="0"/>
              <a:t>, also called </a:t>
            </a:r>
            <a:r>
              <a:rPr lang="en-GB" sz="1400" i="1" dirty="0"/>
              <a:t>branching</a:t>
            </a:r>
            <a:r>
              <a:rPr lang="en-GB" sz="1400" dirty="0"/>
              <a:t>: “if this then that” statements</a:t>
            </a:r>
          </a:p>
          <a:p>
            <a:endParaRPr lang="en-GB" sz="1400" dirty="0"/>
          </a:p>
          <a:p>
            <a:r>
              <a:rPr lang="en-GB" sz="1400" dirty="0"/>
              <a:t>Control flow makes functions discontinuous, hence, not differentiable</a:t>
            </a:r>
          </a:p>
          <a:p>
            <a:r>
              <a:rPr lang="en-GB" sz="1400" dirty="0"/>
              <a:t>Attempts to differentiate control flow with bumping results into instabilities</a:t>
            </a:r>
          </a:p>
          <a:p>
            <a:r>
              <a:rPr lang="en-GB" sz="1400" dirty="0"/>
              <a:t>AD/AAD computes exact differentials – same as </a:t>
            </a:r>
            <a:r>
              <a:rPr lang="en-GB" sz="1400" u="sng" dirty="0"/>
              <a:t>infinitesimal</a:t>
            </a:r>
            <a:r>
              <a:rPr lang="en-GB" sz="1400" dirty="0"/>
              <a:t> bumps</a:t>
            </a:r>
          </a:p>
          <a:p>
            <a:r>
              <a:rPr lang="en-GB" sz="1400" dirty="0"/>
              <a:t>So derivatives are always taken on the same side of the control flow, </a:t>
            </a:r>
            <a:br>
              <a:rPr lang="en-GB" sz="1400" dirty="0"/>
            </a:br>
            <a:r>
              <a:rPr lang="en-GB" sz="1400" dirty="0"/>
              <a:t>and never </a:t>
            </a:r>
            <a:r>
              <a:rPr lang="en-GB" sz="1400" u="sng" dirty="0"/>
              <a:t>through</a:t>
            </a:r>
            <a:r>
              <a:rPr lang="en-GB" sz="1400" dirty="0"/>
              <a:t> control flow</a:t>
            </a:r>
          </a:p>
          <a:p>
            <a:r>
              <a:rPr lang="en-GB" sz="1400" dirty="0"/>
              <a:t>This is not always the desired result, so something to take into account</a:t>
            </a:r>
          </a:p>
          <a:p>
            <a:r>
              <a:rPr lang="en-GB" sz="1400" dirty="0"/>
              <a:t>Best solution is </a:t>
            </a:r>
            <a:r>
              <a:rPr lang="en-GB" sz="1400" u="sng" dirty="0"/>
              <a:t>smoothing</a:t>
            </a:r>
            <a:r>
              <a:rPr lang="en-GB" sz="1400" dirty="0"/>
              <a:t>, see </a:t>
            </a:r>
            <a:br>
              <a:rPr lang="en-GB" sz="1400" dirty="0"/>
            </a:br>
            <a:r>
              <a:rPr lang="en-GB" sz="1400" dirty="0">
                <a:hlinkClick r:id="rId4"/>
              </a:rPr>
              <a:t>slideshare.net/</a:t>
            </a:r>
            <a:r>
              <a:rPr lang="en-GB" sz="1400" dirty="0" err="1">
                <a:hlinkClick r:id="rId4"/>
              </a:rPr>
              <a:t>AntoineSavine</a:t>
            </a:r>
            <a:r>
              <a:rPr lang="en-GB" sz="1400" dirty="0">
                <a:hlinkClick r:id="rId4"/>
              </a:rPr>
              <a:t>/stabilise-risks-of-discontinuous-payoffs-with-fuzzy-logic</a:t>
            </a:r>
            <a:endParaRPr lang="en-GB" sz="1400" dirty="0"/>
          </a:p>
          <a:p>
            <a:endParaRPr lang="en-GB" sz="14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110</a:t>
            </a:fld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838200" y="1479983"/>
            <a:ext cx="106868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“It is a somewhat vertiginous realization that any calculation, like the Monte-Carlo estimate of the counterparty credit value adjustment on a netting set of thousands of exotic transactions, is still a sequence of elementary operations. A very, very long sequence, but a sequence all the same. “</a:t>
            </a:r>
          </a:p>
          <a:p>
            <a:pPr algn="r"/>
            <a:r>
              <a:rPr lang="en-US" sz="1400" dirty="0">
                <a:solidFill>
                  <a:schemeClr val="accent1"/>
                </a:solidFill>
              </a:rPr>
              <a:t>Rolf Poulsen</a:t>
            </a:r>
            <a:endParaRPr lang="en-GB" sz="14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885" y="2542872"/>
            <a:ext cx="1800225" cy="1133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81885" y="2315688"/>
            <a:ext cx="1739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f(x) = 1 if x &gt; 100, else 0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045532" y="3255936"/>
            <a:ext cx="213757" cy="211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8496796" y="2654136"/>
            <a:ext cx="181842" cy="277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175880" y="3041519"/>
            <a:ext cx="17393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before bump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905502" y="2906838"/>
            <a:ext cx="17393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after bump</a:t>
            </a: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8154711"/>
              </p:ext>
            </p:extLst>
          </p:nvPr>
        </p:nvGraphicFramePr>
        <p:xfrm>
          <a:off x="9355282" y="2868640"/>
          <a:ext cx="2540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937" name="Equation" r:id="rId6" imgW="2539800" imgH="419040" progId="Equation.DSMT4">
                  <p:embed/>
                </p:oleObj>
              </mc:Choice>
              <mc:Fallback>
                <p:oleObj name="Equation" r:id="rId6" imgW="253980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355282" y="2868640"/>
                        <a:ext cx="25400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4358" y="3688569"/>
            <a:ext cx="1800225" cy="1133475"/>
          </a:xfrm>
          <a:prstGeom prst="rect">
            <a:avLst/>
          </a:prstGeom>
        </p:spPr>
      </p:pic>
      <p:cxnSp>
        <p:nvCxnSpPr>
          <p:cNvPr id="42" name="Straight Arrow Connector 41"/>
          <p:cNvCxnSpPr/>
          <p:nvPr/>
        </p:nvCxnSpPr>
        <p:spPr>
          <a:xfrm>
            <a:off x="8048005" y="4401633"/>
            <a:ext cx="213757" cy="211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8259289" y="4292818"/>
            <a:ext cx="518338" cy="314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178353" y="4187216"/>
            <a:ext cx="17393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before bump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907975" y="4052535"/>
            <a:ext cx="17393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after bump</a:t>
            </a:r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3854168"/>
              </p:ext>
            </p:extLst>
          </p:nvPr>
        </p:nvGraphicFramePr>
        <p:xfrm>
          <a:off x="9355282" y="4036690"/>
          <a:ext cx="2336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938" name="Equation" r:id="rId8" imgW="2336760" imgH="419040" progId="Equation.DSMT4">
                  <p:embed/>
                </p:oleObj>
              </mc:Choice>
              <mc:Fallback>
                <p:oleObj name="Equation" r:id="rId8" imgW="23367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355282" y="4036690"/>
                        <a:ext cx="23368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9" name="Picture 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2834" y="4822044"/>
            <a:ext cx="1838325" cy="1162050"/>
          </a:xfrm>
          <a:prstGeom prst="rect">
            <a:avLst/>
          </a:prstGeom>
        </p:spPr>
      </p:pic>
      <p:cxnSp>
        <p:nvCxnSpPr>
          <p:cNvPr id="50" name="Straight Arrow Connector 49"/>
          <p:cNvCxnSpPr/>
          <p:nvPr/>
        </p:nvCxnSpPr>
        <p:spPr>
          <a:xfrm>
            <a:off x="8048005" y="5217391"/>
            <a:ext cx="128156" cy="285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8259289" y="5102095"/>
            <a:ext cx="518338" cy="230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033833" y="4956725"/>
            <a:ext cx="1739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before </a:t>
            </a:r>
            <a:br>
              <a:rPr lang="en-GB" sz="1000" dirty="0">
                <a:solidFill>
                  <a:schemeClr val="accent1"/>
                </a:solidFill>
              </a:rPr>
            </a:br>
            <a:r>
              <a:rPr lang="en-GB" sz="1000" dirty="0">
                <a:solidFill>
                  <a:schemeClr val="accent1"/>
                </a:solidFill>
              </a:rPr>
              <a:t>bump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060153" y="4936057"/>
            <a:ext cx="1739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after </a:t>
            </a:r>
            <a:br>
              <a:rPr lang="en-GB" sz="1000" dirty="0">
                <a:solidFill>
                  <a:schemeClr val="accent1"/>
                </a:solidFill>
              </a:rPr>
            </a:br>
            <a:r>
              <a:rPr lang="en-GB" sz="1000" dirty="0">
                <a:solidFill>
                  <a:schemeClr val="accent1"/>
                </a:solidFill>
              </a:rPr>
              <a:t>bump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9423070" y="5102095"/>
            <a:ext cx="2472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u="sng" dirty="0"/>
              <a:t>Smoothing</a:t>
            </a:r>
          </a:p>
          <a:p>
            <a:pPr marL="171450" indent="-171450">
              <a:buFontTx/>
              <a:buChar char="-"/>
            </a:pPr>
            <a:r>
              <a:rPr lang="en-GB" sz="1200" dirty="0" err="1"/>
              <a:t>Approx</a:t>
            </a:r>
            <a:r>
              <a:rPr lang="en-GB" sz="1200" dirty="0"/>
              <a:t> </a:t>
            </a:r>
            <a:r>
              <a:rPr lang="en-GB" sz="1200" i="1" dirty="0"/>
              <a:t>f</a:t>
            </a:r>
            <a:r>
              <a:rPr lang="en-GB" sz="1200" dirty="0"/>
              <a:t> by close continuous </a:t>
            </a:r>
            <a:r>
              <a:rPr lang="en-GB" sz="1200" dirty="0" err="1"/>
              <a:t>func</a:t>
            </a:r>
            <a:endParaRPr lang="en-GB" sz="1200" dirty="0"/>
          </a:p>
          <a:p>
            <a:pPr marL="171450" indent="-171450">
              <a:buFontTx/>
              <a:buChar char="-"/>
            </a:pPr>
            <a:r>
              <a:rPr lang="en-GB" sz="1200" dirty="0"/>
              <a:t>Instabilities/incorrectness vanish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690762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GB" sz="1600" dirty="0"/>
              <a:t>All calculations define a graph, down to 20-something “atomic” ops </a:t>
            </a:r>
            <a:r>
              <a:rPr lang="en-GB" sz="1600" b="1" i="1" dirty="0" err="1"/>
              <a:t>g</a:t>
            </a:r>
            <a:r>
              <a:rPr lang="en-GB" sz="1600" dirty="0" err="1"/>
              <a:t>s</a:t>
            </a:r>
            <a:endParaRPr lang="en-GB" sz="1600" dirty="0"/>
          </a:p>
          <a:p>
            <a:r>
              <a:rPr lang="en-GB" sz="1600" dirty="0"/>
              <a:t>Like deep nets, all those evaluation graphs may be arranged in successive layers, </a:t>
            </a:r>
            <a:br>
              <a:rPr lang="en-GB" sz="1600" dirty="0"/>
            </a:br>
            <a:r>
              <a:rPr lang="en-GB" sz="1600" dirty="0"/>
              <a:t>each an op </a:t>
            </a:r>
            <a:r>
              <a:rPr lang="en-GB" sz="1600" b="1" i="1" dirty="0"/>
              <a:t>g</a:t>
            </a:r>
            <a:r>
              <a:rPr lang="en-GB" sz="1600" b="1" dirty="0"/>
              <a:t> </a:t>
            </a:r>
            <a:r>
              <a:rPr lang="en-GB" sz="1600" dirty="0"/>
              <a:t>of the previous one (with known Jacobians </a:t>
            </a:r>
            <a:r>
              <a:rPr lang="en-GB" sz="1600" b="1" dirty="0"/>
              <a:t>g</a:t>
            </a:r>
            <a:r>
              <a:rPr lang="en-GB" sz="1600" dirty="0"/>
              <a:t>’):</a:t>
            </a:r>
          </a:p>
          <a:p>
            <a:endParaRPr lang="en-GB" sz="1600" dirty="0"/>
          </a:p>
          <a:p>
            <a:r>
              <a:rPr lang="en-GB" sz="1600" dirty="0"/>
              <a:t>Once the evaluation graph and its ops </a:t>
            </a:r>
            <a:r>
              <a:rPr lang="en-GB" sz="1600" i="1" dirty="0"/>
              <a:t>g</a:t>
            </a:r>
            <a:r>
              <a:rPr lang="en-GB" sz="1600" dirty="0"/>
              <a:t> are known, along with their Jacobians </a:t>
            </a:r>
            <a:r>
              <a:rPr lang="en-GB" sz="1600" i="1" dirty="0"/>
              <a:t>g’</a:t>
            </a:r>
            <a:br>
              <a:rPr lang="en-GB" sz="1600" dirty="0"/>
            </a:br>
            <a:r>
              <a:rPr lang="en-GB" sz="1600" dirty="0"/>
              <a:t>(and the forward pass was executed once so all intermediate results </a:t>
            </a:r>
            <a:r>
              <a:rPr lang="en-GB" sz="1600" i="1" dirty="0"/>
              <a:t>a </a:t>
            </a:r>
            <a:r>
              <a:rPr lang="en-GB" sz="1600" dirty="0"/>
              <a:t>were stored)</a:t>
            </a:r>
          </a:p>
          <a:p>
            <a:r>
              <a:rPr lang="en-GB" sz="1600" dirty="0"/>
              <a:t>All derivatives                 can be computed in constant time by back-prop</a:t>
            </a:r>
          </a:p>
          <a:p>
            <a:pPr marL="457200" lvl="1" indent="0">
              <a:buNone/>
            </a:pPr>
            <a:endParaRPr lang="en-GB" sz="1600" dirty="0"/>
          </a:p>
          <a:p>
            <a:r>
              <a:rPr lang="en-GB" sz="1600" dirty="0"/>
              <a:t>All that remains is to figure the graph from some arbitrary calculation code</a:t>
            </a:r>
          </a:p>
          <a:p>
            <a:pPr lvl="1"/>
            <a:endParaRPr lang="en-GB" sz="1600" dirty="0"/>
          </a:p>
          <a:p>
            <a:pPr lvl="1"/>
            <a:endParaRPr lang="en-GB" sz="1600" dirty="0"/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111</a:t>
            </a:fld>
            <a:endParaRPr lang="en-GB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DD14262C-711E-481E-95FD-D3F72D3ADB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008660"/>
              </p:ext>
            </p:extLst>
          </p:nvPr>
        </p:nvGraphicFramePr>
        <p:xfrm>
          <a:off x="8771164" y="1851486"/>
          <a:ext cx="1854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020" name="Equation" r:id="rId4" imgW="1854000" imgH="838080" progId="Equation.DSMT4">
                  <p:embed/>
                </p:oleObj>
              </mc:Choice>
              <mc:Fallback>
                <p:oleObj name="Equation" r:id="rId4" imgW="1854000" imgH="83808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771164" y="1851486"/>
                        <a:ext cx="18542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412BF38C-E4B1-48B8-9763-519FA44764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6368668"/>
              </p:ext>
            </p:extLst>
          </p:nvPr>
        </p:nvGraphicFramePr>
        <p:xfrm>
          <a:off x="2359539" y="3578316"/>
          <a:ext cx="698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021" name="Equation" r:id="rId6" imgW="698400" imgH="444240" progId="Equation.DSMT4">
                  <p:embed/>
                </p:oleObj>
              </mc:Choice>
              <mc:Fallback>
                <p:oleObj name="Equation" r:id="rId6" imgW="698400" imgH="444240" progId="Equation.DSMT4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8EA64391-F37D-4305-9188-4A2433187E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59539" y="3578316"/>
                        <a:ext cx="6985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C2E52A53-0E70-487B-947B-368E0540F8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5736244"/>
              </p:ext>
            </p:extLst>
          </p:nvPr>
        </p:nvGraphicFramePr>
        <p:xfrm>
          <a:off x="8771164" y="2992468"/>
          <a:ext cx="18542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022" name="Equation" r:id="rId8" imgW="1854000" imgH="1066680" progId="Equation.DSMT4">
                  <p:embed/>
                </p:oleObj>
              </mc:Choice>
              <mc:Fallback>
                <p:oleObj name="Equation" r:id="rId8" imgW="1854000" imgH="1066680" progId="Equation.DSMT4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B0411A61-1AE6-445E-9599-6C1ADCE8D6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771164" y="2992468"/>
                        <a:ext cx="1854200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83BA9649-3C80-4F08-800F-CE47DA89B6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4562" y="5402732"/>
            <a:ext cx="1748688" cy="8325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4B802F9-2028-413C-ADF5-479F3D1FA5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1655" y="5402732"/>
            <a:ext cx="1748689" cy="78873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76ADEA-1CDA-4AE3-973C-4FD7904937AA}"/>
              </a:ext>
            </a:extLst>
          </p:cNvPr>
          <p:cNvSpPr txBox="1"/>
          <p:nvPr/>
        </p:nvSpPr>
        <p:spPr>
          <a:xfrm>
            <a:off x="1524000" y="6255651"/>
            <a:ext cx="14369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code</a:t>
            </a:r>
            <a:endParaRPr lang="aa-ET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962E5D-10D8-473E-9A91-7C573B1F3B15}"/>
              </a:ext>
            </a:extLst>
          </p:cNvPr>
          <p:cNvSpPr txBox="1"/>
          <p:nvPr/>
        </p:nvSpPr>
        <p:spPr>
          <a:xfrm>
            <a:off x="5463143" y="6255651"/>
            <a:ext cx="14369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graph</a:t>
            </a:r>
            <a:endParaRPr lang="aa-ET" sz="10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F86221A-E773-4FBB-9335-532A679089B3}"/>
              </a:ext>
            </a:extLst>
          </p:cNvPr>
          <p:cNvCxnSpPr/>
          <p:nvPr/>
        </p:nvCxnSpPr>
        <p:spPr>
          <a:xfrm>
            <a:off x="3298371" y="5769428"/>
            <a:ext cx="17671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F923AFB-E1CF-4DAB-8CA2-8AAD7B92248D}"/>
              </a:ext>
            </a:extLst>
          </p:cNvPr>
          <p:cNvSpPr txBox="1"/>
          <p:nvPr/>
        </p:nvSpPr>
        <p:spPr>
          <a:xfrm>
            <a:off x="3299418" y="5818989"/>
            <a:ext cx="1766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we don’t know </a:t>
            </a:r>
            <a:r>
              <a:rPr lang="en-US" sz="1000" u="sng" dirty="0"/>
              <a:t>yet</a:t>
            </a:r>
            <a:r>
              <a:rPr lang="en-US" sz="1000" dirty="0"/>
              <a:t> </a:t>
            </a:r>
            <a:br>
              <a:rPr lang="en-US" sz="1000" dirty="0"/>
            </a:br>
            <a:r>
              <a:rPr lang="en-US" sz="1000" dirty="0"/>
              <a:t>how to do that</a:t>
            </a:r>
            <a:endParaRPr lang="aa-ET" sz="10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A2FBB3-5F23-44E5-9A1B-730CA7F47E42}"/>
              </a:ext>
            </a:extLst>
          </p:cNvPr>
          <p:cNvCxnSpPr/>
          <p:nvPr/>
        </p:nvCxnSpPr>
        <p:spPr>
          <a:xfrm>
            <a:off x="7093857" y="5763305"/>
            <a:ext cx="17671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392B0ED-0464-4C3F-9848-2463CCF9FD73}"/>
              </a:ext>
            </a:extLst>
          </p:cNvPr>
          <p:cNvSpPr txBox="1"/>
          <p:nvPr/>
        </p:nvSpPr>
        <p:spPr>
          <a:xfrm>
            <a:off x="7094904" y="5812866"/>
            <a:ext cx="1766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back-prop (AD)</a:t>
            </a:r>
          </a:p>
          <a:p>
            <a:pPr algn="ctr"/>
            <a:r>
              <a:rPr lang="en-US" sz="1000" dirty="0"/>
              <a:t>that, we know already</a:t>
            </a:r>
            <a:endParaRPr lang="aa-ET" sz="1000" dirty="0"/>
          </a:p>
        </p:txBody>
      </p: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02AF8A43-4B80-4DD9-B867-2F16E24755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4451760"/>
              </p:ext>
            </p:extLst>
          </p:nvPr>
        </p:nvGraphicFramePr>
        <p:xfrm>
          <a:off x="9139464" y="5514468"/>
          <a:ext cx="698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023" name="Equation" r:id="rId12" imgW="698400" imgH="444240" progId="Equation.DSMT4">
                  <p:embed/>
                </p:oleObj>
              </mc:Choice>
              <mc:Fallback>
                <p:oleObj name="Equation" r:id="rId12" imgW="698400" imgH="444240" progId="Equation.DSMT4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412BF38C-E4B1-48B8-9763-519FA44764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39464" y="5514468"/>
                        <a:ext cx="6985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256FD0D-0B76-441A-8789-187CCF380A8E}"/>
              </a:ext>
            </a:extLst>
          </p:cNvPr>
          <p:cNvSpPr txBox="1"/>
          <p:nvPr/>
        </p:nvSpPr>
        <p:spPr>
          <a:xfrm>
            <a:off x="8485164" y="5993322"/>
            <a:ext cx="2007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all derivatives,</a:t>
            </a:r>
          </a:p>
          <a:p>
            <a:pPr algn="ctr"/>
            <a:r>
              <a:rPr lang="en-US" sz="1000" dirty="0"/>
              <a:t>with analytic accuracy,</a:t>
            </a:r>
          </a:p>
          <a:p>
            <a:pPr algn="ctr"/>
            <a:r>
              <a:rPr lang="en-US" sz="1000" dirty="0"/>
              <a:t>and in constant time</a:t>
            </a:r>
            <a:endParaRPr lang="aa-ET" sz="10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D568A8F-3536-4A47-B49D-47AC017C7542}"/>
              </a:ext>
            </a:extLst>
          </p:cNvPr>
          <p:cNvCxnSpPr/>
          <p:nvPr/>
        </p:nvCxnSpPr>
        <p:spPr>
          <a:xfrm>
            <a:off x="2064657" y="5210629"/>
            <a:ext cx="7424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1A9380C-8E71-481D-87E7-92FE2523DE96}"/>
              </a:ext>
            </a:extLst>
          </p:cNvPr>
          <p:cNvSpPr txBox="1"/>
          <p:nvPr/>
        </p:nvSpPr>
        <p:spPr>
          <a:xfrm>
            <a:off x="5158013" y="4854013"/>
            <a:ext cx="1237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AAD</a:t>
            </a:r>
            <a:endParaRPr lang="aa-ET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21755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52" y="2975915"/>
            <a:ext cx="8696696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Recording calculations on tape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39413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C++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From there on, we work with C++ code</a:t>
            </a:r>
          </a:p>
          <a:p>
            <a:r>
              <a:rPr lang="en-GB" sz="1600" dirty="0"/>
              <a:t>We write simplistic, beginner level C++</a:t>
            </a:r>
          </a:p>
          <a:p>
            <a:r>
              <a:rPr lang="en-GB" sz="1600" dirty="0"/>
              <a:t>We show AAD can still be implemented with rather spectacular results</a:t>
            </a:r>
          </a:p>
          <a:p>
            <a:r>
              <a:rPr lang="en-GB" sz="1600" dirty="0"/>
              <a:t>We refer to the curriculum for a professional, generic, parallel, efficient implementation</a:t>
            </a:r>
          </a:p>
          <a:p>
            <a:endParaRPr lang="en-GB" sz="1600" dirty="0"/>
          </a:p>
          <a:p>
            <a:r>
              <a:rPr lang="en-GB" sz="1600" dirty="0"/>
              <a:t>For convenience, we export the C++ functions to Excel for test and visualization</a:t>
            </a:r>
          </a:p>
          <a:p>
            <a:r>
              <a:rPr lang="en-GB" sz="1600" dirty="0"/>
              <a:t>There is a tutorial for doing this: </a:t>
            </a:r>
            <a:r>
              <a:rPr lang="en-GB" sz="1600" dirty="0">
                <a:hlinkClick r:id="rId3"/>
              </a:rPr>
              <a:t>sites.google.com/view/antoinesavine-cpp2xl</a:t>
            </a:r>
            <a:endParaRPr lang="en-GB" sz="1600" dirty="0"/>
          </a:p>
          <a:p>
            <a:endParaRPr lang="en-GB" sz="1600" dirty="0"/>
          </a:p>
          <a:p>
            <a:r>
              <a:rPr lang="en-GB" sz="1600" b="1" dirty="0">
                <a:solidFill>
                  <a:srgbClr val="FF0000"/>
                </a:solidFill>
              </a:rPr>
              <a:t>All the code is freely available on GitHub</a:t>
            </a:r>
            <a:r>
              <a:rPr lang="en-GB" sz="1400" dirty="0"/>
              <a:t> </a:t>
            </a:r>
            <a:r>
              <a:rPr lang="en-GB" sz="1600" dirty="0">
                <a:hlinkClick r:id="rId4"/>
              </a:rPr>
              <a:t>github.com/</a:t>
            </a:r>
            <a:r>
              <a:rPr lang="en-GB" sz="1600" dirty="0" err="1">
                <a:hlinkClick r:id="rId4"/>
              </a:rPr>
              <a:t>asavine</a:t>
            </a:r>
            <a:endParaRPr lang="en-GB" sz="1600" dirty="0"/>
          </a:p>
          <a:p>
            <a:pPr lvl="1"/>
            <a:r>
              <a:rPr lang="en-GB" sz="1400" dirty="0"/>
              <a:t>professional code repo: </a:t>
            </a:r>
            <a:r>
              <a:rPr lang="en-GB" sz="1400" b="1" dirty="0" err="1">
                <a:solidFill>
                  <a:schemeClr val="accent1"/>
                </a:solidFill>
              </a:rPr>
              <a:t>CompFinance</a:t>
            </a:r>
            <a:endParaRPr lang="en-GB" sz="1400" b="1" dirty="0">
              <a:solidFill>
                <a:schemeClr val="accent1"/>
              </a:solidFill>
            </a:endParaRPr>
          </a:p>
          <a:p>
            <a:pPr lvl="1"/>
            <a:r>
              <a:rPr lang="en-GB" sz="1400" dirty="0"/>
              <a:t>toy code repo: </a:t>
            </a:r>
            <a:r>
              <a:rPr lang="en-GB" sz="1400" b="1" dirty="0" err="1">
                <a:solidFill>
                  <a:schemeClr val="accent1"/>
                </a:solidFill>
              </a:rPr>
              <a:t>CompFinLecture</a:t>
            </a:r>
            <a:r>
              <a:rPr lang="en-GB" sz="1400" b="1" dirty="0">
                <a:solidFill>
                  <a:schemeClr val="accent1"/>
                </a:solidFill>
              </a:rPr>
              <a:t>/</a:t>
            </a:r>
            <a:r>
              <a:rPr lang="en-GB" sz="1400" b="1" dirty="0" err="1">
                <a:solidFill>
                  <a:schemeClr val="accent1"/>
                </a:solidFill>
              </a:rPr>
              <a:t>ToyAAD</a:t>
            </a:r>
            <a:endParaRPr lang="en-GB" sz="1400" b="1" dirty="0">
              <a:solidFill>
                <a:schemeClr val="accent1"/>
              </a:solidFill>
            </a:endParaRPr>
          </a:p>
          <a:p>
            <a:pPr lvl="1"/>
            <a:r>
              <a:rPr lang="en-GB" sz="1400" dirty="0"/>
              <a:t>C++ to Excel tutorial with all necessary files: </a:t>
            </a:r>
            <a:r>
              <a:rPr lang="en-GB" sz="1400" b="1" dirty="0" err="1">
                <a:solidFill>
                  <a:schemeClr val="accent1"/>
                </a:solidFill>
              </a:rPr>
              <a:t>xlCppTutorial</a:t>
            </a:r>
            <a:endParaRPr lang="en-GB" sz="1400" b="1" dirty="0">
              <a:solidFill>
                <a:schemeClr val="accent1"/>
              </a:solidFill>
            </a:endParaRPr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8719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Automatic differentiation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Finite differences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Computes derivatives by running evaluation repeatedly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Only requires executable evaluation code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Linear complexity in the number of differentials, due to repetition of evaluation for every differential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600" dirty="0" err="1"/>
              <a:t>Adjoint</a:t>
            </a:r>
            <a:r>
              <a:rPr lang="en-GB" sz="1600" dirty="0"/>
              <a:t> Differentiation</a:t>
            </a:r>
          </a:p>
          <a:p>
            <a:pPr lvl="1"/>
            <a:endParaRPr lang="en-GB" sz="1000" dirty="0"/>
          </a:p>
          <a:p>
            <a:pPr lvl="1"/>
            <a:r>
              <a:rPr lang="en-GB" sz="1400" dirty="0"/>
              <a:t>Computes derivatives with back-prop in reverse order over an evaluation graph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Requires a graph to traverse -- executable code is </a:t>
            </a:r>
            <a:r>
              <a:rPr lang="en-GB" sz="1400" i="1" dirty="0"/>
              <a:t>not </a:t>
            </a:r>
            <a:r>
              <a:rPr lang="en-GB" sz="1400" dirty="0"/>
              <a:t>enough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Constant complexity in the number of differentials : efficient differentiation of scalar code</a:t>
            </a:r>
          </a:p>
          <a:p>
            <a:pPr lvl="1"/>
            <a:endParaRPr lang="en-GB" sz="1400" dirty="0"/>
          </a:p>
          <a:p>
            <a:r>
              <a:rPr lang="en-GB" sz="1600" dirty="0"/>
              <a:t>With AD, we must extract an evaluation graph: sequence of ops (nodes) and their dependencies (edges)</a:t>
            </a:r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123566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Graph extraction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Explicit graph construction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Solution implemented in </a:t>
            </a:r>
            <a:r>
              <a:rPr lang="en-GB" sz="1400" dirty="0" err="1"/>
              <a:t>TensorFlow</a:t>
            </a:r>
            <a:endParaRPr lang="en-GB" sz="1400" dirty="0"/>
          </a:p>
          <a:p>
            <a:pPr lvl="1"/>
            <a:r>
              <a:rPr lang="en-GB" sz="1400" dirty="0"/>
              <a:t>Lets clients explicitly build graphs by calling graph </a:t>
            </a:r>
            <a:r>
              <a:rPr lang="en-GB" sz="1400" dirty="0" err="1"/>
              <a:t>graph</a:t>
            </a:r>
            <a:r>
              <a:rPr lang="en-GB" sz="1400" dirty="0"/>
              <a:t> creation functions exported to many languages</a:t>
            </a:r>
          </a:p>
          <a:p>
            <a:pPr lvl="1"/>
            <a:r>
              <a:rPr lang="en-GB" sz="1400" dirty="0"/>
              <a:t>Then use a TF </a:t>
            </a:r>
            <a:r>
              <a:rPr lang="en-GB" sz="1400" i="1" dirty="0"/>
              <a:t>session </a:t>
            </a:r>
            <a:r>
              <a:rPr lang="en-GB" sz="1400" dirty="0"/>
              <a:t>to evaluate or differentiate the graphs efficiently: run forward and backward passes, on multicore CPU or GPU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Smart and efficient</a:t>
            </a:r>
          </a:p>
          <a:p>
            <a:pPr lvl="1"/>
            <a:r>
              <a:rPr lang="en-GB" sz="1400" dirty="0"/>
              <a:t>But forces developers to explicitly build graphs in place of calculation code</a:t>
            </a:r>
          </a:p>
          <a:p>
            <a:pPr lvl="1"/>
            <a:r>
              <a:rPr lang="en-GB" sz="1400" dirty="0"/>
              <a:t>(TensorFlow has a nice API that makes building graphs somewhat similar to coding calculations)</a:t>
            </a:r>
          </a:p>
          <a:p>
            <a:pPr lvl="1"/>
            <a:r>
              <a:rPr lang="en-GB" sz="1400" dirty="0"/>
              <a:t>But what we want here is take some arbitrary calculation code and automatically extract its graph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600" dirty="0"/>
              <a:t>Source transformation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Code that reads and understands evaluation code, then builds graphs and writes backward differentiation code automatically</a:t>
            </a:r>
          </a:p>
          <a:p>
            <a:pPr lvl="1"/>
            <a:r>
              <a:rPr lang="en-GB" sz="1400" dirty="0"/>
              <a:t>Complex, specialized work similar to writing compilers</a:t>
            </a:r>
          </a:p>
          <a:p>
            <a:pPr lvl="1"/>
            <a:r>
              <a:rPr lang="en-GB" sz="1400" dirty="0"/>
              <a:t>Variant: template meta-programming and introspection (chapter 15 of curriculum)</a:t>
            </a:r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18498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Operator overloading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Alternative: operator overloading (in languages that support it like C++)</a:t>
            </a:r>
          </a:p>
          <a:p>
            <a:r>
              <a:rPr lang="en-GB" sz="1600" dirty="0"/>
              <a:t>When code applies operators (like + or *) or math functions (like log or </a:t>
            </a:r>
            <a:r>
              <a:rPr lang="en-GB" sz="1600" dirty="0" err="1"/>
              <a:t>sqrt</a:t>
            </a:r>
            <a:r>
              <a:rPr lang="en-GB" sz="1600" dirty="0"/>
              <a:t>) to real numbers (</a:t>
            </a:r>
            <a:r>
              <a:rPr lang="en-GB" sz="1600" i="1" dirty="0"/>
              <a:t>double</a:t>
            </a:r>
            <a:r>
              <a:rPr lang="en-GB" sz="1600" dirty="0"/>
              <a:t> type) </a:t>
            </a:r>
            <a:br>
              <a:rPr lang="en-GB" sz="1600" dirty="0"/>
            </a:br>
            <a:r>
              <a:rPr lang="en-GB" sz="1600" dirty="0"/>
              <a:t>the corresponding operations are evaluated immediately (or </a:t>
            </a:r>
            <a:r>
              <a:rPr lang="en-GB" sz="1600" i="1" dirty="0"/>
              <a:t>eagerly</a:t>
            </a:r>
            <a:r>
              <a:rPr lang="en-GB" sz="1600" dirty="0"/>
              <a:t>):</a:t>
            </a:r>
          </a:p>
          <a:p>
            <a:pPr lvl="1"/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When the same operators are applied to </a:t>
            </a:r>
            <a:r>
              <a:rPr lang="en-GB" sz="1600" b="1" dirty="0">
                <a:solidFill>
                  <a:srgbClr val="FF0000"/>
                </a:solidFill>
              </a:rPr>
              <a:t>custom types </a:t>
            </a:r>
            <a:r>
              <a:rPr lang="en-GB" sz="1600" dirty="0"/>
              <a:t>(our own type to store real numbers)</a:t>
            </a:r>
            <a:br>
              <a:rPr lang="en-GB" sz="1600" dirty="0"/>
            </a:br>
            <a:r>
              <a:rPr lang="en-GB" sz="1600" u="sng" dirty="0"/>
              <a:t>we</a:t>
            </a:r>
            <a:r>
              <a:rPr lang="en-GB" sz="1600" dirty="0"/>
              <a:t> decide exactly what happens:</a:t>
            </a:r>
            <a:endParaRPr lang="en-GB" sz="1600" b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48888" y="2706411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x = 1, y = 2;	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x and y are doubles</a:t>
            </a:r>
            <a:endParaRPr lang="fr-F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z = x + y;   	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evaluates x + y and stores result in z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t = log(x);  	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evaluates log(x) and stores result in t</a:t>
            </a:r>
            <a:endParaRPr lang="en-GB" sz="1000" dirty="0"/>
          </a:p>
        </p:txBody>
      </p:sp>
      <p:sp>
        <p:nvSpPr>
          <p:cNvPr id="6" name="Rectangle 5"/>
          <p:cNvSpPr/>
          <p:nvPr/>
        </p:nvSpPr>
        <p:spPr>
          <a:xfrm>
            <a:off x="1248888" y="3918489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class definition here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this code is executed anytime two numbers of type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are added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log(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this code is executed anytime log is called on a number of type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myNumberType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x, y;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x and y are of type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myNumberType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z = x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y;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executes code in the overloaded operator+()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t = log(x);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executes code in the overloaded log()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16080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Recording operations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apply operator overloading to </a:t>
            </a:r>
            <a:r>
              <a:rPr lang="en-GB" sz="1600" b="1" dirty="0">
                <a:solidFill>
                  <a:srgbClr val="FF0000"/>
                </a:solidFill>
              </a:rPr>
              <a:t>record </a:t>
            </a:r>
            <a:r>
              <a:rPr lang="en-GB" sz="1600" dirty="0"/>
              <a:t>all operations along with their dependencies:</a:t>
            </a:r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Rectangle 2"/>
          <p:cNvSpPr/>
          <p:nvPr/>
        </p:nvSpPr>
        <p:spPr>
          <a:xfrm>
            <a:off x="1326078" y="2201791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myNumberType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constructor initializes value to x and records node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recordAddition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records addition with dependency on lhs and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rhs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log(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recordLog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   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records log with dependency on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arg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x = 1, y = 2;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initializes x to 1 and y to 2 and records them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z = x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y;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records addition with dependencies on x and y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t = log(x);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records log with dependency on x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= t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z;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records addition with dependency on t and z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09832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Lazy evaluation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When this code is executed: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Nothing is calculated, instead the following graph is recorded in memory: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This sequence can be evaluated later (</a:t>
            </a:r>
            <a:r>
              <a:rPr lang="en-GB" sz="1600" i="1" dirty="0"/>
              <a:t>lazy evaluation</a:t>
            </a:r>
            <a:r>
              <a:rPr lang="en-GB" sz="1600" dirty="0"/>
              <a:t>) or differentiated (applying AD from back to front)</a:t>
            </a:r>
          </a:p>
          <a:p>
            <a:endParaRPr lang="en-GB" sz="1600" dirty="0"/>
          </a:p>
          <a:p>
            <a:r>
              <a:rPr lang="en-GB" sz="1600" dirty="0"/>
              <a:t>This is how we build the evaluation graph at run time, by executing calculation code</a:t>
            </a:r>
            <a:br>
              <a:rPr lang="en-GB" sz="1600" dirty="0"/>
            </a:br>
            <a:r>
              <a:rPr lang="en-GB" sz="1600" dirty="0"/>
              <a:t>with a custom type for which operators are overloaded to perform recording</a:t>
            </a:r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Rectangle 2"/>
          <p:cNvSpPr/>
          <p:nvPr/>
        </p:nvSpPr>
        <p:spPr>
          <a:xfrm>
            <a:off x="1326078" y="2189915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x = 1, y = 2;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initializes x to 1 and y to 2 and records them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z = x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y;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records addition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t = log(x);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records log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= t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z;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records addition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66013" y="4037612"/>
            <a:ext cx="534389" cy="207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value 1</a:t>
            </a:r>
          </a:p>
        </p:txBody>
      </p:sp>
      <p:sp>
        <p:nvSpPr>
          <p:cNvPr id="8" name="Rectangle 7"/>
          <p:cNvSpPr/>
          <p:nvPr/>
        </p:nvSpPr>
        <p:spPr>
          <a:xfrm>
            <a:off x="3200402" y="4037611"/>
            <a:ext cx="534389" cy="207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value 2</a:t>
            </a:r>
          </a:p>
        </p:txBody>
      </p:sp>
      <p:sp>
        <p:nvSpPr>
          <p:cNvPr id="9" name="Rectangle 8"/>
          <p:cNvSpPr/>
          <p:nvPr/>
        </p:nvSpPr>
        <p:spPr>
          <a:xfrm>
            <a:off x="3734791" y="4037610"/>
            <a:ext cx="534389" cy="207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69180" y="4037610"/>
            <a:ext cx="534389" cy="207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log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03569" y="4037609"/>
            <a:ext cx="534389" cy="207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+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3574473" y="3876948"/>
            <a:ext cx="427512" cy="321324"/>
            <a:chOff x="15242474" y="2662106"/>
            <a:chExt cx="427512" cy="321324"/>
          </a:xfrm>
        </p:grpSpPr>
        <p:sp>
          <p:nvSpPr>
            <p:cNvPr id="39" name="Arc 38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Arc 39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963457" y="3876948"/>
            <a:ext cx="1038527" cy="344643"/>
            <a:chOff x="15242474" y="2662106"/>
            <a:chExt cx="427512" cy="321324"/>
          </a:xfrm>
        </p:grpSpPr>
        <p:sp>
          <p:nvSpPr>
            <p:cNvPr id="43" name="Arc 42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Arc 43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2963457" y="3724345"/>
            <a:ext cx="1572914" cy="640747"/>
            <a:chOff x="15242474" y="2662106"/>
            <a:chExt cx="427512" cy="321324"/>
          </a:xfrm>
        </p:grpSpPr>
        <p:sp>
          <p:nvSpPr>
            <p:cNvPr id="46" name="Arc 45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Arc 46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641276" y="3862487"/>
            <a:ext cx="427512" cy="321324"/>
            <a:chOff x="15242474" y="2662106"/>
            <a:chExt cx="427512" cy="321324"/>
          </a:xfrm>
        </p:grpSpPr>
        <p:sp>
          <p:nvSpPr>
            <p:cNvPr id="49" name="Arc 48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Arc 49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030260" y="3862487"/>
            <a:ext cx="1038527" cy="344643"/>
            <a:chOff x="15242474" y="2662106"/>
            <a:chExt cx="427512" cy="321324"/>
          </a:xfrm>
        </p:grpSpPr>
        <p:sp>
          <p:nvSpPr>
            <p:cNvPr id="52" name="Arc 51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Arc 52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2808879" y="4452403"/>
            <a:ext cx="248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x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340284" y="4452403"/>
            <a:ext cx="248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y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611122" y="4452403"/>
            <a:ext cx="9153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result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871689" y="4452403"/>
            <a:ext cx="248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z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429086" y="4452403"/>
            <a:ext cx="248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</a:p>
        </p:txBody>
      </p:sp>
      <p:cxnSp>
        <p:nvCxnSpPr>
          <p:cNvPr id="60" name="Straight Arrow Connector 59"/>
          <p:cNvCxnSpPr>
            <a:stCxn id="54" idx="0"/>
          </p:cNvCxnSpPr>
          <p:nvPr/>
        </p:nvCxnSpPr>
        <p:spPr>
          <a:xfrm flipV="1">
            <a:off x="2933207" y="4252109"/>
            <a:ext cx="0" cy="200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3466051" y="4244321"/>
            <a:ext cx="0" cy="205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4001982" y="4244321"/>
            <a:ext cx="0" cy="205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4536367" y="4244321"/>
            <a:ext cx="0" cy="205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5068785" y="4243209"/>
            <a:ext cx="0" cy="205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6883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Conventional implementation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introduce the </a:t>
            </a:r>
            <a:r>
              <a:rPr lang="en-GB" sz="1600" i="1" dirty="0"/>
              <a:t>conventional</a:t>
            </a:r>
            <a:r>
              <a:rPr lang="en-GB" sz="1600" dirty="0"/>
              <a:t> implementation of AAD</a:t>
            </a:r>
          </a:p>
          <a:p>
            <a:pPr lvl="1"/>
            <a:r>
              <a:rPr lang="en-GB" sz="1400" dirty="0"/>
              <a:t>Where every math operation: +,  -, *, /, pow, log, </a:t>
            </a:r>
            <a:r>
              <a:rPr lang="en-GB" sz="1400" dirty="0" err="1"/>
              <a:t>exp</a:t>
            </a:r>
            <a:r>
              <a:rPr lang="en-GB" sz="1400" dirty="0"/>
              <a:t>, </a:t>
            </a:r>
            <a:r>
              <a:rPr lang="en-GB" sz="1400" dirty="0" err="1"/>
              <a:t>sqrt</a:t>
            </a:r>
            <a:r>
              <a:rPr lang="en-GB" sz="1400" dirty="0"/>
              <a:t>, … is recorded on a data structure called </a:t>
            </a:r>
            <a:r>
              <a:rPr lang="en-GB" sz="1400" b="1" dirty="0">
                <a:solidFill>
                  <a:srgbClr val="FF0000"/>
                </a:solidFill>
              </a:rPr>
              <a:t>tape</a:t>
            </a:r>
          </a:p>
          <a:p>
            <a:pPr lvl="1"/>
            <a:r>
              <a:rPr lang="en-GB" sz="1400" dirty="0"/>
              <a:t>(It is really an evaluation graph but we call it “tape” in AAD lingo)</a:t>
            </a:r>
          </a:p>
          <a:p>
            <a:endParaRPr lang="en-GB" sz="1800" dirty="0"/>
          </a:p>
          <a:p>
            <a:r>
              <a:rPr lang="en-GB" sz="1600" dirty="0"/>
              <a:t>Cutting-edge implementation records </a:t>
            </a:r>
            <a:r>
              <a:rPr lang="en-GB" sz="1600" i="1" dirty="0"/>
              <a:t>whole expressions</a:t>
            </a:r>
          </a:p>
          <a:p>
            <a:pPr lvl="1"/>
            <a:r>
              <a:rPr lang="en-GB" sz="1400" dirty="0"/>
              <a:t>With template meta-programming and expression templates</a:t>
            </a:r>
          </a:p>
          <a:p>
            <a:pPr lvl="1"/>
            <a:r>
              <a:rPr lang="en-GB" sz="1400" dirty="0"/>
              <a:t>Resulting in 2x to 5x faster code</a:t>
            </a:r>
          </a:p>
          <a:p>
            <a:pPr lvl="1"/>
            <a:r>
              <a:rPr lang="en-GB" sz="1400" dirty="0"/>
              <a:t>Sometimes called “tape compression” </a:t>
            </a:r>
          </a:p>
          <a:p>
            <a:pPr lvl="1"/>
            <a:r>
              <a:rPr lang="en-GB" sz="1400" dirty="0"/>
              <a:t>Extreme instance: “tapeless AD” where we don’t record anything!</a:t>
            </a:r>
          </a:p>
          <a:p>
            <a:pPr lvl="1"/>
            <a:r>
              <a:rPr lang="en-GB" sz="1400" dirty="0"/>
              <a:t>All implemented in professional code on GitHub and explained in detail in chapter 15</a:t>
            </a:r>
          </a:p>
          <a:p>
            <a:pPr lvl="1"/>
            <a:r>
              <a:rPr lang="en-GB" sz="1400" dirty="0"/>
              <a:t>In this presentation, we stick with simpler, conventional implementation</a:t>
            </a:r>
          </a:p>
          <a:p>
            <a:endParaRPr lang="en-GB" sz="1800" dirty="0"/>
          </a:p>
          <a:p>
            <a:r>
              <a:rPr lang="en-GB" sz="1600" dirty="0"/>
              <a:t>We record every mathematical operation involved in a calculation</a:t>
            </a:r>
          </a:p>
          <a:p>
            <a:pPr lvl="1"/>
            <a:r>
              <a:rPr lang="en-GB" sz="1400" dirty="0"/>
              <a:t>Every calculation, up to complex Monte-Carlo simulations, is a sequence of +, -, *, /, pow, log, </a:t>
            </a:r>
            <a:r>
              <a:rPr lang="en-GB" sz="1400" dirty="0" err="1"/>
              <a:t>exp</a:t>
            </a:r>
            <a:r>
              <a:rPr lang="en-GB" sz="1400" dirty="0"/>
              <a:t>, </a:t>
            </a:r>
            <a:r>
              <a:rPr lang="en-GB" sz="1400" dirty="0" err="1"/>
              <a:t>sqrt</a:t>
            </a:r>
            <a:r>
              <a:rPr lang="en-GB" sz="1400" dirty="0"/>
              <a:t>, … !</a:t>
            </a:r>
          </a:p>
          <a:p>
            <a:pPr lvl="1"/>
            <a:r>
              <a:rPr lang="en-GB" sz="1400" dirty="0"/>
              <a:t>We record every single one</a:t>
            </a:r>
          </a:p>
          <a:p>
            <a:pPr lvl="1"/>
            <a:r>
              <a:rPr lang="en-GB" sz="1400" b="1" dirty="0">
                <a:solidFill>
                  <a:srgbClr val="FF0000"/>
                </a:solidFill>
              </a:rPr>
              <a:t>Note that all operations have either 0, 1 or 2 arguments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319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How to achieve speed: classic avenues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46629" y="1825625"/>
            <a:ext cx="5809552" cy="4455036"/>
          </a:xfrm>
        </p:spPr>
        <p:txBody>
          <a:bodyPr>
            <a:normAutofit lnSpcReduction="10000"/>
          </a:bodyPr>
          <a:lstStyle/>
          <a:p>
            <a:pPr marL="342900" indent="-342900">
              <a:buAutoNum type="arabicPeriod"/>
            </a:pPr>
            <a:r>
              <a:rPr lang="en-GB" sz="1600" dirty="0"/>
              <a:t>Improve Monte-Carlo convergence </a:t>
            </a:r>
          </a:p>
          <a:p>
            <a:pPr lvl="1"/>
            <a:r>
              <a:rPr lang="en-GB" sz="1400" dirty="0"/>
              <a:t>“Better random numbers”: </a:t>
            </a:r>
            <a:r>
              <a:rPr lang="en-GB" sz="1400" dirty="0" err="1"/>
              <a:t>Sobol’s</a:t>
            </a:r>
            <a:r>
              <a:rPr lang="en-GB" sz="1400" dirty="0"/>
              <a:t> sequence</a:t>
            </a:r>
          </a:p>
          <a:p>
            <a:pPr lvl="1"/>
            <a:r>
              <a:rPr lang="en-GB" sz="1400" dirty="0"/>
              <a:t>Control variates: </a:t>
            </a:r>
          </a:p>
          <a:p>
            <a:pPr lvl="2"/>
            <a:r>
              <a:rPr lang="en-GB" sz="1200" dirty="0"/>
              <a:t>Antithetic: for every path, generate another with reflected Brownian</a:t>
            </a:r>
          </a:p>
          <a:p>
            <a:pPr lvl="2"/>
            <a:r>
              <a:rPr lang="en-GB" sz="1200" dirty="0"/>
              <a:t>Model specific: adjust paths to hit discount factors, European options…</a:t>
            </a:r>
          </a:p>
          <a:p>
            <a:pPr lvl="1"/>
            <a:r>
              <a:rPr lang="en-GB" sz="1400" dirty="0"/>
              <a:t>Many flavours of variance reduction techniques</a:t>
            </a:r>
            <a:br>
              <a:rPr lang="en-GB" sz="1400" dirty="0"/>
            </a:br>
            <a:r>
              <a:rPr lang="en-GB" sz="1400" dirty="0"/>
              <a:t>(Generally problem specific)</a:t>
            </a:r>
          </a:p>
          <a:p>
            <a:pPr lvl="1"/>
            <a:r>
              <a:rPr lang="en-GB" sz="1400" dirty="0"/>
              <a:t>Well known and taught</a:t>
            </a:r>
            <a:br>
              <a:rPr lang="en-GB" sz="1400" dirty="0"/>
            </a:br>
            <a:r>
              <a:rPr lang="en-GB" sz="1400" dirty="0"/>
              <a:t>all explained in </a:t>
            </a:r>
            <a:r>
              <a:rPr lang="en-GB" sz="1400" dirty="0" err="1"/>
              <a:t>Glasserman</a:t>
            </a:r>
            <a:r>
              <a:rPr lang="en-GB" sz="1400" dirty="0"/>
              <a:t> and </a:t>
            </a:r>
            <a:r>
              <a:rPr lang="en-GB" sz="1400" dirty="0" err="1"/>
              <a:t>Jaeckel’s</a:t>
            </a:r>
            <a:r>
              <a:rPr lang="en-GB" sz="1400" dirty="0"/>
              <a:t> classic books</a:t>
            </a:r>
          </a:p>
          <a:p>
            <a:pPr lvl="1"/>
            <a:r>
              <a:rPr lang="en-GB" sz="1400" dirty="0"/>
              <a:t>Improvement typically (sub-)linear</a:t>
            </a:r>
          </a:p>
          <a:p>
            <a:endParaRPr lang="en-GB" sz="1600" dirty="0"/>
          </a:p>
          <a:p>
            <a:pPr marL="342900" indent="-342900">
              <a:buAutoNum type="arabicPeriod" startAt="2"/>
            </a:pPr>
            <a:r>
              <a:rPr lang="en-GB" sz="1600" dirty="0"/>
              <a:t>Leverage modern hardware</a:t>
            </a:r>
          </a:p>
          <a:p>
            <a:pPr lvl="1"/>
            <a:r>
              <a:rPr lang="en-GB" sz="1400" dirty="0"/>
              <a:t>Cache awareness</a:t>
            </a:r>
          </a:p>
          <a:p>
            <a:pPr lvl="1"/>
            <a:r>
              <a:rPr lang="en-GB" sz="1400" dirty="0"/>
              <a:t>Multi-threaded programming, SIMD</a:t>
            </a:r>
          </a:p>
          <a:p>
            <a:pPr lvl="1"/>
            <a:r>
              <a:rPr lang="en-GB" sz="1400" dirty="0"/>
              <a:t>GPU, TPU</a:t>
            </a:r>
          </a:p>
          <a:p>
            <a:pPr lvl="1"/>
            <a:r>
              <a:rPr lang="en-GB" sz="1400" dirty="0"/>
              <a:t>Less classic, seldom taught in finance</a:t>
            </a:r>
            <a:br>
              <a:rPr lang="en-GB" sz="1400" dirty="0"/>
            </a:br>
            <a:r>
              <a:rPr lang="en-GB" sz="1400" dirty="0"/>
              <a:t>all explained in </a:t>
            </a:r>
            <a:r>
              <a:rPr lang="en-GB" sz="1400" dirty="0" err="1"/>
              <a:t>Savine’s</a:t>
            </a:r>
            <a:r>
              <a:rPr lang="en-GB" sz="1400" dirty="0"/>
              <a:t> </a:t>
            </a:r>
            <a:r>
              <a:rPr lang="en-GB" sz="1400" u="sng" dirty="0"/>
              <a:t>Modern Computational Finance</a:t>
            </a:r>
            <a:r>
              <a:rPr lang="en-GB" sz="1400" dirty="0"/>
              <a:t> </a:t>
            </a:r>
          </a:p>
          <a:p>
            <a:pPr lvl="1"/>
            <a:r>
              <a:rPr lang="en-GB" sz="1400" dirty="0"/>
              <a:t>Yet major (linear) improvement on modern hardware</a:t>
            </a:r>
          </a:p>
          <a:p>
            <a:endParaRPr lang="en-GB" sz="1600" dirty="0"/>
          </a:p>
          <a:p>
            <a:pPr marL="0" indent="0">
              <a:buNone/>
            </a:pPr>
            <a:endParaRPr lang="en-GB" sz="1200" dirty="0"/>
          </a:p>
          <a:p>
            <a:endParaRPr lang="en-GB" sz="1600" dirty="0"/>
          </a:p>
          <a:p>
            <a:pPr marL="0" indent="0">
              <a:buNone/>
            </a:pPr>
            <a:endParaRPr lang="en-GB" sz="1400" dirty="0"/>
          </a:p>
          <a:p>
            <a:endParaRPr lang="en-GB" sz="1400" u="sng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</a:t>
            </a:fld>
            <a:endParaRPr lang="en-GB" dirty="0"/>
          </a:p>
        </p:txBody>
      </p:sp>
      <p:sp>
        <p:nvSpPr>
          <p:cNvPr id="5" name="Left Arrow 4"/>
          <p:cNvSpPr/>
          <p:nvPr/>
        </p:nvSpPr>
        <p:spPr>
          <a:xfrm rot="16200000">
            <a:off x="-75009" y="3666026"/>
            <a:ext cx="3420496" cy="367095"/>
          </a:xfrm>
          <a:prstGeom prst="leftArrow">
            <a:avLst/>
          </a:prstGeom>
          <a:gradFill flip="none" rotWithShape="1">
            <a:gsLst>
              <a:gs pos="0">
                <a:srgbClr val="FF0000"/>
              </a:gs>
              <a:gs pos="99115">
                <a:srgbClr val="FFFF00"/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1261468" y="5613218"/>
            <a:ext cx="74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faster</a:t>
            </a:r>
          </a:p>
        </p:txBody>
      </p:sp>
      <p:pic>
        <p:nvPicPr>
          <p:cNvPr id="488450" name="Picture 2" descr="https://images-na.ssl-images-amazon.com/images/I/4197vSLQc5L._SX313_BO1,204,203,200_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4023" y="2062591"/>
            <a:ext cx="1063352" cy="168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8452" name="Picture 4" descr="https://images-na.ssl-images-amazon.com/images/I/41Fu9GlTO3L._SX311_BO1,204,203,200_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960" y="2062592"/>
            <a:ext cx="1112328" cy="168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8454" name="Picture 6" descr="https://images-na.ssl-images-amazon.com/images/I/51Q5G9x-9XL._SX329_BO1,204,203,200_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518" y="4438691"/>
            <a:ext cx="1117363" cy="168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34283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Simplistic implementation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In this presentation, we focus on the simplicity of the code </a:t>
            </a:r>
          </a:p>
          <a:p>
            <a:pPr lvl="1"/>
            <a:r>
              <a:rPr lang="en-GB" sz="1400" dirty="0"/>
              <a:t>We use basic C++ code and disregard efficiency, scalability and best practice</a:t>
            </a:r>
          </a:p>
          <a:p>
            <a:pPr lvl="1"/>
            <a:r>
              <a:rPr lang="en-GB" sz="1400" dirty="0"/>
              <a:t>Our aim is to explain the key ideas with simplistic code</a:t>
            </a:r>
          </a:p>
          <a:p>
            <a:pPr lvl="1"/>
            <a:r>
              <a:rPr lang="en-GB" sz="1400" dirty="0"/>
              <a:t>This code works, just not efficiently, and it doesn’t scale</a:t>
            </a:r>
          </a:p>
          <a:p>
            <a:r>
              <a:rPr lang="en-GB" sz="1600" dirty="0"/>
              <a:t>In the curriculum, on the contrary, we build professional, scalable, efficient code in modern C++</a:t>
            </a:r>
          </a:p>
          <a:p>
            <a:r>
              <a:rPr lang="en-GB" sz="1600" dirty="0"/>
              <a:t>This is particularly important for AAD because of:</a:t>
            </a:r>
            <a:endParaRPr lang="en-GB" sz="1800" dirty="0"/>
          </a:p>
          <a:p>
            <a:pPr lvl="1"/>
            <a:r>
              <a:rPr lang="en-GB" sz="1400" dirty="0"/>
              <a:t>Recording overhead</a:t>
            </a:r>
            <a:endParaRPr lang="en-GB" sz="1000" dirty="0"/>
          </a:p>
          <a:p>
            <a:pPr lvl="2"/>
            <a:r>
              <a:rPr lang="en-GB" sz="1200" dirty="0"/>
              <a:t>Every addition, multiplication, etc. produces a record</a:t>
            </a:r>
            <a:endParaRPr lang="en-GB" sz="1200" b="1" dirty="0">
              <a:solidFill>
                <a:srgbClr val="FF0000"/>
              </a:solidFill>
            </a:endParaRPr>
          </a:p>
          <a:p>
            <a:pPr lvl="2"/>
            <a:r>
              <a:rPr lang="en-GB" sz="1200" dirty="0"/>
              <a:t>Recording necessarily involves an overhead</a:t>
            </a:r>
          </a:p>
          <a:p>
            <a:pPr lvl="2"/>
            <a:r>
              <a:rPr lang="en-GB" sz="1200" dirty="0"/>
              <a:t>An efficient implementation must minimize overhead and make recording as efficient as possible</a:t>
            </a:r>
          </a:p>
          <a:p>
            <a:pPr lvl="1"/>
            <a:r>
              <a:rPr lang="en-GB" sz="1400" dirty="0"/>
              <a:t>Vast memory consumption</a:t>
            </a:r>
          </a:p>
          <a:p>
            <a:pPr lvl="2"/>
            <a:r>
              <a:rPr lang="en-GB" sz="1200" dirty="0"/>
              <a:t>We store in memory all the operations involved in a large calculation, this is a very large number of records</a:t>
            </a:r>
          </a:p>
          <a:p>
            <a:pPr lvl="2"/>
            <a:r>
              <a:rPr lang="en-GB" sz="1200" dirty="0"/>
              <a:t>Estimated RAM consumption around 5GB per second</a:t>
            </a:r>
          </a:p>
          <a:p>
            <a:pPr lvl="2"/>
            <a:r>
              <a:rPr lang="en-GB" sz="1200" dirty="0"/>
              <a:t>Efficient memory and cache management are key to an efficient implementation</a:t>
            </a:r>
          </a:p>
          <a:p>
            <a:r>
              <a:rPr lang="en-GB" sz="1600" dirty="0"/>
              <a:t>An efficient implementation of conventional AAD is given and explained in chapter 10</a:t>
            </a:r>
          </a:p>
          <a:p>
            <a:pPr lvl="1"/>
            <a:r>
              <a:rPr lang="en-GB" sz="1400" dirty="0"/>
              <a:t>Effective, custom memory management</a:t>
            </a:r>
          </a:p>
          <a:p>
            <a:pPr lvl="1"/>
            <a:r>
              <a:rPr lang="en-GB" sz="1400" dirty="0"/>
              <a:t>Recording with minimum overhead, cache efficiency and so 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984712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Record and tape data structures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A record</a:t>
            </a:r>
          </a:p>
          <a:p>
            <a:pPr lvl="1"/>
            <a:r>
              <a:rPr lang="en-GB" sz="1400" dirty="0"/>
              <a:t>Stores one operation</a:t>
            </a:r>
            <a:endParaRPr lang="en-GB" sz="1000" dirty="0"/>
          </a:p>
          <a:p>
            <a:pPr lvl="1"/>
            <a:r>
              <a:rPr lang="en-GB" sz="1400" dirty="0"/>
              <a:t>Knows the number and location of the 0, 1 or 2 arguments</a:t>
            </a:r>
            <a:endParaRPr lang="en-GB" sz="1400" b="1" dirty="0">
              <a:solidFill>
                <a:srgbClr val="FF0000"/>
              </a:solidFill>
            </a:endParaRPr>
          </a:p>
          <a:p>
            <a:pPr lvl="1"/>
            <a:r>
              <a:rPr lang="en-GB" sz="1400" dirty="0"/>
              <a:t>Stores the 0, 1 or 2 partial derivatives to its arguments             so we can apply AD</a:t>
            </a:r>
          </a:p>
          <a:p>
            <a:endParaRPr lang="en-GB" sz="1800" dirty="0"/>
          </a:p>
          <a:p>
            <a:r>
              <a:rPr lang="en-GB" sz="1600" dirty="0"/>
              <a:t>The tape stores the sequence of records</a:t>
            </a:r>
          </a:p>
          <a:p>
            <a:pPr lvl="1"/>
            <a:endParaRPr lang="en-GB" sz="10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838755"/>
              </p:ext>
            </p:extLst>
          </p:nvPr>
        </p:nvGraphicFramePr>
        <p:xfrm>
          <a:off x="3184199" y="2131467"/>
          <a:ext cx="24003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958" name="Equation" r:id="rId4" imgW="2400120" imgH="266400" progId="Equation.DSMT4">
                  <p:embed/>
                </p:oleObj>
              </mc:Choice>
              <mc:Fallback>
                <p:oleObj name="Equation" r:id="rId4" imgW="240012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84199" y="2131467"/>
                        <a:ext cx="24003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6576550"/>
              </p:ext>
            </p:extLst>
          </p:nvPr>
        </p:nvGraphicFramePr>
        <p:xfrm>
          <a:off x="5862945" y="2412300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959" name="Equation" r:id="rId6" imgW="152280" imgH="228600" progId="Equation.DSMT4">
                  <p:embed/>
                </p:oleObj>
              </mc:Choice>
              <mc:Fallback>
                <p:oleObj name="Equation" r:id="rId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62945" y="2412300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4987164"/>
              </p:ext>
            </p:extLst>
          </p:nvPr>
        </p:nvGraphicFramePr>
        <p:xfrm>
          <a:off x="5577825" y="2678785"/>
          <a:ext cx="444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960" name="Equation" r:id="rId8" imgW="444240" imgH="228600" progId="Equation.DSMT4">
                  <p:embed/>
                </p:oleObj>
              </mc:Choice>
              <mc:Fallback>
                <p:oleObj name="Equation" r:id="rId8" imgW="4442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77825" y="2678785"/>
                        <a:ext cx="444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1336349" y="3736793"/>
            <a:ext cx="60960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numArg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number of arguments: 0, 1 or 2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idx1;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index of first argument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idx2;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index of second argument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der1;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partial derivative to first argument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der2;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partial derivative to second argument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The tape, declared as a global variable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tape;</a:t>
            </a:r>
            <a:endParaRPr lang="en-GB" sz="1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674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Custom real number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4961899" cy="4351338"/>
          </a:xfrm>
        </p:spPr>
        <p:txBody>
          <a:bodyPr>
            <a:noAutofit/>
          </a:bodyPr>
          <a:lstStyle/>
          <a:p>
            <a:r>
              <a:rPr lang="en-GB" sz="1600" dirty="0"/>
              <a:t>Our custom number</a:t>
            </a:r>
          </a:p>
          <a:p>
            <a:pPr lvl="1"/>
            <a:r>
              <a:rPr lang="en-GB" sz="1400" dirty="0"/>
              <a:t>Holds its value and </a:t>
            </a:r>
          </a:p>
          <a:p>
            <a:pPr lvl="1"/>
            <a:r>
              <a:rPr lang="en-GB" sz="1400" dirty="0"/>
              <a:t>Knows the index of the corresponding operation on tape</a:t>
            </a:r>
          </a:p>
          <a:p>
            <a:pPr lvl="1"/>
            <a:r>
              <a:rPr lang="en-GB" sz="1400" dirty="0"/>
              <a:t>May be initialized with a value </a:t>
            </a:r>
            <a:br>
              <a:rPr lang="en-GB" sz="1400" dirty="0"/>
            </a:br>
            <a:r>
              <a:rPr lang="en-GB" sz="1400" dirty="0"/>
              <a:t>to create a record (without arguments) on tape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000" dirty="0"/>
          </a:p>
        </p:txBody>
      </p:sp>
      <p:sp>
        <p:nvSpPr>
          <p:cNvPr id="8" name="Rectangle 7"/>
          <p:cNvSpPr/>
          <p:nvPr/>
        </p:nvSpPr>
        <p:spPr>
          <a:xfrm>
            <a:off x="1316325" y="3295690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value;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default constructor does nothing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Number() {}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constructs with a value and record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Number(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 : value(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create a new record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tape.push_back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rec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reference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 - 1;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populate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rec.numArg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9" name="Rectangle 8"/>
          <p:cNvSpPr/>
          <p:nvPr/>
        </p:nvSpPr>
        <p:spPr>
          <a:xfrm>
            <a:off x="6278224" y="3015950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create a new record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tape.push_back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rec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result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calling double overload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reference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 - 1;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populate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rec.numArg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2;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rec.idx1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rec.idx2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derivatives, both derivatives of addition are 1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1;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rec.der2 =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5733356" y="1825625"/>
            <a:ext cx="57916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We overload all mathematical operators and functions to:</a:t>
            </a:r>
          </a:p>
          <a:p>
            <a:pPr lvl="1"/>
            <a:r>
              <a:rPr lang="en-GB" sz="1400" dirty="0"/>
              <a:t>Evaluate and store result as usual</a:t>
            </a:r>
          </a:p>
          <a:p>
            <a:pPr lvl="1"/>
            <a:r>
              <a:rPr lang="en-GB" sz="1400" dirty="0"/>
              <a:t>Additionally, record the operation and its derivatives on tape</a:t>
            </a:r>
          </a:p>
          <a:p>
            <a:pPr lvl="1"/>
            <a:r>
              <a:rPr lang="en-GB" sz="1400" dirty="0"/>
              <a:t>So code is evaluated and recorded at the same time</a:t>
            </a:r>
          </a:p>
          <a:p>
            <a:endParaRPr lang="en-GB" sz="1800" dirty="0"/>
          </a:p>
          <a:p>
            <a:pPr lvl="1"/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66213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Operator overloading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Similarly, we overload -, *, and /</a:t>
            </a:r>
          </a:p>
          <a:p>
            <a:r>
              <a:rPr lang="en-GB" sz="1600" dirty="0"/>
              <a:t>Same code exactly, only values and derivatives change</a:t>
            </a:r>
          </a:p>
          <a:p>
            <a:endParaRPr lang="en-GB" sz="1800" dirty="0"/>
          </a:p>
          <a:p>
            <a:pPr lvl="1"/>
            <a:endParaRPr lang="en-GB" sz="1000" dirty="0"/>
          </a:p>
        </p:txBody>
      </p:sp>
      <p:sp>
        <p:nvSpPr>
          <p:cNvPr id="3" name="Rectangle 2"/>
          <p:cNvSpPr/>
          <p:nvPr/>
        </p:nvSpPr>
        <p:spPr>
          <a:xfrm>
            <a:off x="1339340" y="3203296"/>
            <a:ext cx="6096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operator-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value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derivatives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1;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rec.der2 = -1;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6525390" y="1616953"/>
            <a:ext cx="6096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operator*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value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 //  compute derivatives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rec.der2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000" dirty="0"/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6525390" y="4175501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value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 //  compute derivatives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1.0 /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rec.der2 = -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/ (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228791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On-class operator overloading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must also overload +=, -=, *- and /=, as well as unary + and -, on class</a:t>
            </a:r>
          </a:p>
          <a:p>
            <a:pPr marL="0" indent="0">
              <a:buNone/>
            </a:pPr>
            <a:r>
              <a:rPr lang="en-GB" sz="1600" dirty="0"/>
              <a:t>The final Number class is therefore:</a:t>
            </a:r>
          </a:p>
          <a:p>
            <a:endParaRPr lang="en-GB" sz="1800" dirty="0"/>
          </a:p>
          <a:p>
            <a:pPr lvl="1"/>
            <a:endParaRPr lang="en-GB" sz="1000" dirty="0"/>
          </a:p>
        </p:txBody>
      </p:sp>
      <p:sp>
        <p:nvSpPr>
          <p:cNvPr id="8" name="Rectangle 7"/>
          <p:cNvSpPr/>
          <p:nvPr/>
        </p:nvSpPr>
        <p:spPr>
          <a:xfrm>
            <a:off x="4410150" y="2169698"/>
            <a:ext cx="6096000" cy="47089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value;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default constructor does nothing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Number() {}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constructs with a value and record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Number(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 : value(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create a new record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tape.push_back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rec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reference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 - 1;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populate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rec.numArg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 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 -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(0.0)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-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 +=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 -=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-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 *=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*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 /=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77543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1276596" y="5822868"/>
            <a:ext cx="10077203" cy="14844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/>
          <p:cNvSpPr/>
          <p:nvPr/>
        </p:nvSpPr>
        <p:spPr>
          <a:xfrm>
            <a:off x="1276597" y="4292930"/>
            <a:ext cx="10077203" cy="14844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Function overloading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Similarly, we overload log, </a:t>
            </a:r>
            <a:r>
              <a:rPr lang="en-GB" sz="1600" dirty="0" err="1"/>
              <a:t>exp</a:t>
            </a:r>
            <a:r>
              <a:rPr lang="en-GB" sz="1600" dirty="0"/>
              <a:t>, </a:t>
            </a:r>
            <a:r>
              <a:rPr lang="en-GB" sz="1600" dirty="0" err="1"/>
              <a:t>sqrt</a:t>
            </a:r>
            <a:endParaRPr lang="en-GB" sz="1600" dirty="0"/>
          </a:p>
          <a:p>
            <a:r>
              <a:rPr lang="en-GB" sz="1600" dirty="0"/>
              <a:t>We should really overload all standard math functions</a:t>
            </a:r>
          </a:p>
          <a:p>
            <a:r>
              <a:rPr lang="en-GB" sz="1600" dirty="0"/>
              <a:t>Code is identical for all functions, only value and derivatives change</a:t>
            </a:r>
          </a:p>
          <a:p>
            <a:endParaRPr lang="en-GB" sz="1800" dirty="0"/>
          </a:p>
          <a:p>
            <a:pPr lvl="1"/>
            <a:endParaRPr lang="en-GB" sz="1000" dirty="0"/>
          </a:p>
        </p:txBody>
      </p:sp>
      <p:sp>
        <p:nvSpPr>
          <p:cNvPr id="8" name="Rectangle 7"/>
          <p:cNvSpPr/>
          <p:nvPr/>
        </p:nvSpPr>
        <p:spPr>
          <a:xfrm>
            <a:off x="1038986" y="3012307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log(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create a new record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tape.push_back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rec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result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log(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reference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 - 1;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populate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rec.numArg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rec.idx1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derivative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1.0 /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3838923" y="3012306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create a new record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tape.push_back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rec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result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reference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 - 1;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populate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rec.numArg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rec.idx1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derivative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  <p:sp>
        <p:nvSpPr>
          <p:cNvPr id="10" name="Rectangle 9"/>
          <p:cNvSpPr/>
          <p:nvPr/>
        </p:nvSpPr>
        <p:spPr>
          <a:xfrm>
            <a:off x="6765673" y="3012305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create a new record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tape.push_back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rec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result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calling double overload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reference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 - 1;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populate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rec.numArg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rec.idx1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derivative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0.5 /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36003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Custom function overloading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Also overload building blocks that are not standard to C++ but frequently applied in applications</a:t>
            </a:r>
          </a:p>
          <a:p>
            <a:r>
              <a:rPr lang="en-GB" sz="1600" dirty="0"/>
              <a:t>In financial application, we use cumulative normal distributions and normal densities all the time</a:t>
            </a:r>
          </a:p>
          <a:p>
            <a:r>
              <a:rPr lang="en-GB" sz="1600" dirty="0"/>
              <a:t>The functions are defined in the file </a:t>
            </a:r>
            <a:r>
              <a:rPr lang="en-GB" sz="1600" dirty="0" err="1"/>
              <a:t>gaussians.h</a:t>
            </a:r>
            <a:r>
              <a:rPr lang="en-GB" sz="1600" dirty="0"/>
              <a:t> in the repo</a:t>
            </a:r>
          </a:p>
          <a:p>
            <a:r>
              <a:rPr lang="en-GB" sz="1600" dirty="0"/>
              <a:t>We overload here (once again, only change is in value and derivatives):</a:t>
            </a:r>
          </a:p>
          <a:p>
            <a:endParaRPr lang="en-GB" sz="1800" dirty="0"/>
          </a:p>
          <a:p>
            <a:pPr lvl="1"/>
            <a:endParaRPr lang="en-GB" sz="1000" dirty="0"/>
          </a:p>
        </p:txBody>
      </p:sp>
      <p:sp>
        <p:nvSpPr>
          <p:cNvPr id="3" name="Rectangle 2"/>
          <p:cNvSpPr/>
          <p:nvPr/>
        </p:nvSpPr>
        <p:spPr>
          <a:xfrm>
            <a:off x="1586295" y="3279279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normalDens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create a new record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tape.push_back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rec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result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normalDens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reference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 - 1;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populate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rec.numArg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rec.idx1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derivative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-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  <p:sp>
        <p:nvSpPr>
          <p:cNvPr id="5" name="Rectangle 4"/>
          <p:cNvSpPr/>
          <p:nvPr/>
        </p:nvSpPr>
        <p:spPr>
          <a:xfrm>
            <a:off x="5497524" y="3279278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normalCdf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create a new record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tape.push_back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rec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result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normalCdf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calling double overload in </a:t>
            </a:r>
            <a:r>
              <a:rPr lang="en-GB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gaussians.h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reference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 - 1;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populate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rec.numArg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rec.idx1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derivative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normalDens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479152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Avoiding code duplication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The code for all binary operators and for all unary functions is identical</a:t>
            </a:r>
          </a:p>
          <a:p>
            <a:endParaRPr lang="en-GB" sz="1600" dirty="0"/>
          </a:p>
          <a:p>
            <a:r>
              <a:rPr lang="en-GB" sz="1600" dirty="0"/>
              <a:t>Only values and derivatives are different</a:t>
            </a:r>
          </a:p>
          <a:p>
            <a:endParaRPr lang="en-GB" sz="1600" dirty="0"/>
          </a:p>
          <a:p>
            <a:r>
              <a:rPr lang="en-GB" sz="1600" dirty="0"/>
              <a:t>This is poor design:</a:t>
            </a:r>
            <a:br>
              <a:rPr lang="en-GB" sz="1600" dirty="0"/>
            </a:br>
            <a:r>
              <a:rPr lang="en-GB" sz="1600" dirty="0"/>
              <a:t>If we change something in the logic, we must consistently modify many different functions</a:t>
            </a:r>
          </a:p>
          <a:p>
            <a:endParaRPr lang="en-GB" sz="1600" dirty="0"/>
          </a:p>
          <a:p>
            <a:r>
              <a:rPr lang="en-GB" sz="1600" dirty="0"/>
              <a:t>In the professional code of chapters 10 and 15</a:t>
            </a:r>
            <a:br>
              <a:rPr lang="en-GB" sz="1600" dirty="0"/>
            </a:br>
            <a:r>
              <a:rPr lang="en-GB" sz="1600" dirty="0"/>
              <a:t>we structure code and apply “policy design” (</a:t>
            </a:r>
            <a:r>
              <a:rPr lang="en-GB" sz="1600" dirty="0" err="1"/>
              <a:t>Alexandresku</a:t>
            </a:r>
            <a:r>
              <a:rPr lang="en-GB" sz="1600" dirty="0"/>
              <a:t>, 2001) to avoid duplication without overhead</a:t>
            </a:r>
          </a:p>
          <a:p>
            <a:endParaRPr lang="en-GB" sz="1600" dirty="0"/>
          </a:p>
          <a:p>
            <a:r>
              <a:rPr lang="en-GB" sz="1600" dirty="0"/>
              <a:t>Here, we stick with duplicated code</a:t>
            </a:r>
          </a:p>
          <a:p>
            <a:endParaRPr lang="en-GB" sz="1600" dirty="0"/>
          </a:p>
          <a:p>
            <a:pPr lvl="1"/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00277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Comparison operator overloading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Our custom number must do everything a double does</a:t>
            </a:r>
          </a:p>
          <a:p>
            <a:endParaRPr lang="en-GB" sz="1600" dirty="0"/>
          </a:p>
          <a:p>
            <a:r>
              <a:rPr lang="en-GB" sz="1600" dirty="0"/>
              <a:t>In particular, we must be able to compare two Numbers</a:t>
            </a:r>
          </a:p>
          <a:p>
            <a:endParaRPr lang="en-GB" sz="1600" dirty="0"/>
          </a:p>
          <a:p>
            <a:r>
              <a:rPr lang="en-GB" sz="1600" dirty="0"/>
              <a:t>Hence, to complete our simple framework, we must also overload comparison operators:</a:t>
            </a:r>
          </a:p>
          <a:p>
            <a:pPr lvl="1"/>
            <a:endParaRPr lang="en-GB" sz="900" dirty="0"/>
          </a:p>
        </p:txBody>
      </p:sp>
      <p:sp>
        <p:nvSpPr>
          <p:cNvPr id="8" name="Rectangle 7"/>
          <p:cNvSpPr/>
          <p:nvPr/>
        </p:nvSpPr>
        <p:spPr>
          <a:xfrm>
            <a:off x="1452800" y="3831637"/>
            <a:ext cx="6776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operator==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operator!=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&gt;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operator&gt;=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operator&lt;=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&lt;=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18818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Applying the recording framework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Our simple recording framework is complete, see complete code in the GitHub repo, file </a:t>
            </a:r>
            <a:r>
              <a:rPr lang="en-GB" sz="1600" dirty="0" err="1"/>
              <a:t>toyCode.h</a:t>
            </a:r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We may use it to record calculations</a:t>
            </a:r>
          </a:p>
          <a:p>
            <a:endParaRPr lang="en-GB" sz="1600" dirty="0"/>
          </a:p>
          <a:p>
            <a:r>
              <a:rPr lang="en-GB" sz="1600" dirty="0"/>
              <a:t>Example: Black and Scholes</a:t>
            </a:r>
          </a:p>
          <a:p>
            <a:pPr lvl="1"/>
            <a:endParaRPr lang="en-GB" sz="1000" dirty="0"/>
          </a:p>
        </p:txBody>
      </p:sp>
      <p:sp>
        <p:nvSpPr>
          <p:cNvPr id="8" name="Rectangle 7"/>
          <p:cNvSpPr/>
          <p:nvPr/>
        </p:nvSpPr>
        <p:spPr>
          <a:xfrm>
            <a:off x="1452799" y="3798265"/>
            <a:ext cx="899939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inline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blackScholes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input layer 0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yield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1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(-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yield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*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2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d = log(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/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3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d1 = d + 0.5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d2 = d - 0.5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4 */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p1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normalCdf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(d1), p2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normalCdf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(d2);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output layer 5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p1 -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p2);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9094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How to achieve speed: cutting edge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46628" y="1825625"/>
            <a:ext cx="9178373" cy="4455036"/>
          </a:xfrm>
        </p:spPr>
        <p:txBody>
          <a:bodyPr>
            <a:normAutofit lnSpcReduction="10000"/>
          </a:bodyPr>
          <a:lstStyle/>
          <a:p>
            <a:pPr marL="342900" indent="-342900">
              <a:buAutoNum type="arabicPeriod" startAt="3"/>
            </a:pPr>
            <a:r>
              <a:rPr lang="en-GB" sz="1600" dirty="0" err="1"/>
              <a:t>Adjoint</a:t>
            </a:r>
            <a:r>
              <a:rPr lang="en-GB" sz="1600" dirty="0"/>
              <a:t> Differentiation (AD)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We compute differentials by bumping, repeatedly recalculating value</a:t>
            </a:r>
          </a:p>
          <a:p>
            <a:pPr lvl="1"/>
            <a:r>
              <a:rPr lang="en-GB" sz="1400" dirty="0"/>
              <a:t>What if we could compute value and </a:t>
            </a:r>
            <a:r>
              <a:rPr lang="en-GB" sz="1400" u="sng" dirty="0"/>
              <a:t>all</a:t>
            </a:r>
            <a:r>
              <a:rPr lang="en-GB" sz="1400" dirty="0"/>
              <a:t> differentials, at once, in a time </a:t>
            </a:r>
            <a:r>
              <a:rPr lang="en-GB" sz="1400" i="1" dirty="0"/>
              <a:t>independent of the number of differentials</a:t>
            </a:r>
            <a:r>
              <a:rPr lang="en-GB" sz="1400" dirty="0"/>
              <a:t>?</a:t>
            </a:r>
          </a:p>
          <a:p>
            <a:pPr lvl="1"/>
            <a:r>
              <a:rPr lang="en-GB" sz="1400" dirty="0"/>
              <a:t>We would get full risk for a time similar to </a:t>
            </a:r>
            <a:r>
              <a:rPr lang="en-GB" sz="1400" u="sng" dirty="0"/>
              <a:t>one</a:t>
            </a:r>
            <a:r>
              <a:rPr lang="en-GB" sz="1400" dirty="0"/>
              <a:t> computation of the value</a:t>
            </a:r>
          </a:p>
          <a:p>
            <a:pPr lvl="1"/>
            <a:r>
              <a:rPr lang="en-GB" sz="1400" dirty="0"/>
              <a:t>This is what AD and its automatic instance AAD offer: </a:t>
            </a:r>
            <a:br>
              <a:rPr lang="en-GB" sz="1400" dirty="0"/>
            </a:br>
            <a:r>
              <a:rPr lang="en-GB" sz="1400" dirty="0"/>
              <a:t>an </a:t>
            </a:r>
            <a:r>
              <a:rPr lang="en-GB" sz="1400" b="1" i="1" dirty="0"/>
              <a:t>order of magnitude</a:t>
            </a:r>
            <a:r>
              <a:rPr lang="en-GB" sz="1400" b="1" dirty="0"/>
              <a:t> </a:t>
            </a:r>
            <a:r>
              <a:rPr lang="en-GB" sz="1400" dirty="0"/>
              <a:t>improvement in speed, </a:t>
            </a:r>
            <a:br>
              <a:rPr lang="en-GB" sz="1400" dirty="0"/>
            </a:br>
            <a:r>
              <a:rPr lang="en-GB" sz="1400" dirty="0"/>
              <a:t>and the most prominent leap in computational finance since finite difference methods (FDM) in the 1990s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Recent addition to finance</a:t>
            </a:r>
          </a:p>
          <a:p>
            <a:pPr lvl="2"/>
            <a:r>
              <a:rPr lang="en-GB" sz="1200" u="sng" dirty="0"/>
              <a:t>Smoking </a:t>
            </a:r>
            <a:r>
              <a:rPr lang="en-GB" sz="1200" u="sng" dirty="0" err="1"/>
              <a:t>Adjoints</a:t>
            </a:r>
            <a:r>
              <a:rPr lang="en-GB" sz="1200" dirty="0"/>
              <a:t> paper by Giles &amp; </a:t>
            </a:r>
            <a:r>
              <a:rPr lang="en-GB" sz="1200" dirty="0" err="1"/>
              <a:t>Glasserman</a:t>
            </a:r>
            <a:r>
              <a:rPr lang="en-GB" sz="1200" dirty="0"/>
              <a:t>, 2006</a:t>
            </a:r>
          </a:p>
          <a:p>
            <a:pPr lvl="2"/>
            <a:r>
              <a:rPr lang="en-GB" sz="1200" dirty="0"/>
              <a:t>Award-winning Bank-wide implementation in Danske Bank, 2012-2015</a:t>
            </a:r>
          </a:p>
          <a:p>
            <a:pPr lvl="1"/>
            <a:r>
              <a:rPr lang="en-GB" sz="1400" dirty="0"/>
              <a:t>Not yet broadly understood or systematically taught in financial programs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Similar tech also powers machine learning (where it is called “back-prop”)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AD is the principal focus of this course</a:t>
            </a:r>
          </a:p>
          <a:p>
            <a:pPr lvl="1"/>
            <a:r>
              <a:rPr lang="en-GB" sz="1400" dirty="0"/>
              <a:t>and its curriculum </a:t>
            </a:r>
            <a:r>
              <a:rPr lang="en-GB" sz="1400" u="sng" dirty="0"/>
              <a:t>Modern Computational Finance</a:t>
            </a:r>
            <a:r>
              <a:rPr lang="en-GB" sz="1400" dirty="0"/>
              <a:t> book</a:t>
            </a:r>
          </a:p>
          <a:p>
            <a:pPr marL="0" indent="0">
              <a:buNone/>
            </a:pPr>
            <a:endParaRPr lang="en-GB" sz="1600" dirty="0"/>
          </a:p>
          <a:p>
            <a:endParaRPr lang="en-GB" sz="1600" dirty="0"/>
          </a:p>
          <a:p>
            <a:pPr marL="0" indent="0">
              <a:buNone/>
            </a:pPr>
            <a:endParaRPr lang="en-GB" sz="1400" dirty="0"/>
          </a:p>
          <a:p>
            <a:endParaRPr lang="en-GB" sz="1400" u="sng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</a:t>
            </a:fld>
            <a:endParaRPr lang="en-GB"/>
          </a:p>
        </p:txBody>
      </p:sp>
      <p:sp>
        <p:nvSpPr>
          <p:cNvPr id="5" name="Left Arrow 4"/>
          <p:cNvSpPr/>
          <p:nvPr/>
        </p:nvSpPr>
        <p:spPr>
          <a:xfrm rot="16200000">
            <a:off x="1236525" y="1871217"/>
            <a:ext cx="770738" cy="367095"/>
          </a:xfrm>
          <a:prstGeom prst="leftArrow">
            <a:avLst/>
          </a:prstGeom>
          <a:gradFill flip="none" rotWithShape="1">
            <a:gsLst>
              <a:gs pos="0">
                <a:srgbClr val="FF0000"/>
              </a:gs>
              <a:gs pos="99115">
                <a:srgbClr val="FFFF00"/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1134657" y="2489574"/>
            <a:ext cx="974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fastest</a:t>
            </a:r>
          </a:p>
        </p:txBody>
      </p:sp>
    </p:spTree>
    <p:extLst>
      <p:ext uri="{BB962C8B-B14F-4D97-AF65-F5344CB8AC3E}">
        <p14:creationId xmlns:p14="http://schemas.microsoft.com/office/powerpoint/2010/main" val="23992152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Instrumenting computation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To record a Black &amp; Scholes calculation, we must call it with our number type</a:t>
            </a:r>
          </a:p>
          <a:p>
            <a:endParaRPr lang="en-GB" sz="1600" dirty="0"/>
          </a:p>
          <a:p>
            <a:r>
              <a:rPr lang="en-GB" sz="1600" dirty="0"/>
              <a:t>This is called </a:t>
            </a:r>
            <a:r>
              <a:rPr lang="en-GB" sz="1600" i="1" dirty="0"/>
              <a:t>instrumentation</a:t>
            </a:r>
          </a:p>
          <a:p>
            <a:endParaRPr lang="en-GB" sz="1600" dirty="0"/>
          </a:p>
          <a:p>
            <a:r>
              <a:rPr lang="en-GB" sz="1600" dirty="0"/>
              <a:t>We can replace all doubles by Numbers:</a:t>
            </a:r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8" name="Rectangle 7"/>
          <p:cNvSpPr/>
          <p:nvPr/>
        </p:nvSpPr>
        <p:spPr>
          <a:xfrm>
            <a:off x="1452799" y="3838308"/>
            <a:ext cx="899939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inline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Number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blackScholes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input layer 0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Number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Number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Number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yield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Number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Number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Number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1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Number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(-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yield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*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2 */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Number d = log(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 /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3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Number d1 = d + 0.5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d2 = d - 0.5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4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Number p1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normalCdf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(d1), p2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normalCdf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(d2);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output layer 5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p1 -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p2);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234094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Instrumenting computation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Better solution: template code on number representation type</a:t>
            </a:r>
            <a:br>
              <a:rPr lang="en-GB" sz="1600" dirty="0"/>
            </a:br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Best practice: produce templated code in the first place</a:t>
            </a:r>
          </a:p>
          <a:p>
            <a:endParaRPr lang="en-GB" sz="1600" dirty="0"/>
          </a:p>
          <a:p>
            <a:r>
              <a:rPr lang="en-GB" sz="1600" dirty="0"/>
              <a:t>To evaluate only, call with doubles as arguments</a:t>
            </a:r>
          </a:p>
          <a:p>
            <a:endParaRPr lang="en-GB" sz="1600" dirty="0"/>
          </a:p>
          <a:p>
            <a:r>
              <a:rPr lang="en-GB" sz="1600" dirty="0"/>
              <a:t>To evaluate and record code, call with Numbers as arguments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1426101" y="2176562"/>
            <a:ext cx="899939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inline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blackScholes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input layer 0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yield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vol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1 */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(-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yield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 *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2 */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d = log(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 /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000" dirty="0">
                <a:solidFill>
                  <a:srgbClr val="008000"/>
                </a:solidFill>
                <a:latin typeface="Consolas" panose="020B0609020204030204" pitchFamily="49" charset="0"/>
              </a:rPr>
              <a:t>/* </a:t>
            </a:r>
            <a:r>
              <a:rPr lang="de-DE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layer</a:t>
            </a:r>
            <a:r>
              <a:rPr lang="de-DE" sz="1000" dirty="0">
                <a:solidFill>
                  <a:srgbClr val="008000"/>
                </a:solidFill>
                <a:latin typeface="Consolas" panose="020B0609020204030204" pitchFamily="49" charset="0"/>
              </a:rPr>
              <a:t> 3 */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e-DE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 d1 = d + 0.5 * </a:t>
            </a:r>
            <a:r>
              <a:rPr lang="de-DE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, d2 = d - 0.5 * </a:t>
            </a:r>
            <a:r>
              <a:rPr lang="de-DE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4 */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p1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normalCdf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(d1), p2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normalCdf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(d2);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output layer 5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p1 -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p2);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  <p:sp>
        <p:nvSpPr>
          <p:cNvPr id="8" name="Rectangle 7"/>
          <p:cNvSpPr/>
          <p:nvPr/>
        </p:nvSpPr>
        <p:spPr>
          <a:xfrm>
            <a:off x="1426101" y="5809486"/>
            <a:ext cx="89993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spot = 100, rate = 0.02, yield = 0.05,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0.2, strike = 110, mat = 2;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initializes and records inputs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auto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blackScholes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(spot, rate, yield,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strike, mat);      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evaluates and records operations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26100" y="5083116"/>
            <a:ext cx="89993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spot = 100, rate = 0.02, yield = 0.05,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0.2, strike = 110, mat = 2;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initializes inputs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auto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blackScholes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(spot, rate, yield,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strike, mat);      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evaluates operations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58162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Tape vs graph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Operator overloading gives us a tape of the mathematical operations involved in a calculation</a:t>
            </a:r>
          </a:p>
          <a:p>
            <a:r>
              <a:rPr lang="en-GB" sz="1600" dirty="0"/>
              <a:t>After execution of the templated code for Black &amp; Scholes, we get the following tape:</a:t>
            </a:r>
            <a:br>
              <a:rPr lang="en-GB" sz="1800" dirty="0"/>
            </a:b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r>
              <a:rPr lang="en-GB" sz="1600" dirty="0"/>
              <a:t>A tape is not exactly the same as an evaluation graph, where operations are neatly arranged by layer:</a:t>
            </a:r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132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3A6BFD-A967-4EA1-AE33-340699E4F7F1}"/>
              </a:ext>
            </a:extLst>
          </p:cNvPr>
          <p:cNvSpPr/>
          <p:nvPr/>
        </p:nvSpPr>
        <p:spPr>
          <a:xfrm>
            <a:off x="3104598" y="335565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811C25-6C37-4B9D-AE43-9D7596319DB1}"/>
              </a:ext>
            </a:extLst>
          </p:cNvPr>
          <p:cNvSpPr/>
          <p:nvPr/>
        </p:nvSpPr>
        <p:spPr>
          <a:xfrm>
            <a:off x="3320498" y="335565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B0DD60-10A0-49B2-9D33-40AA5BA9BF0E}"/>
              </a:ext>
            </a:extLst>
          </p:cNvPr>
          <p:cNvSpPr/>
          <p:nvPr/>
        </p:nvSpPr>
        <p:spPr>
          <a:xfrm>
            <a:off x="3523597" y="335565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E277AE-BA53-4B70-99CE-389574E78A7C}"/>
              </a:ext>
            </a:extLst>
          </p:cNvPr>
          <p:cNvSpPr/>
          <p:nvPr/>
        </p:nvSpPr>
        <p:spPr>
          <a:xfrm>
            <a:off x="3726696" y="335565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2B8C33-D114-4D6F-8122-8775C43B302F}"/>
              </a:ext>
            </a:extLst>
          </p:cNvPr>
          <p:cNvSpPr/>
          <p:nvPr/>
        </p:nvSpPr>
        <p:spPr>
          <a:xfrm>
            <a:off x="3942596" y="335565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496734-23FA-4C94-89CC-7E68905BEB26}"/>
              </a:ext>
            </a:extLst>
          </p:cNvPr>
          <p:cNvSpPr/>
          <p:nvPr/>
        </p:nvSpPr>
        <p:spPr>
          <a:xfrm>
            <a:off x="4158496" y="335565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534225-28D1-480E-96F3-76B9B10E25F9}"/>
              </a:ext>
            </a:extLst>
          </p:cNvPr>
          <p:cNvSpPr/>
          <p:nvPr/>
        </p:nvSpPr>
        <p:spPr>
          <a:xfrm>
            <a:off x="4797839" y="3355653"/>
            <a:ext cx="215900" cy="193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6FDE64F2-5A5E-4C02-9C5E-5BB6553D8E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87431" y="3374728"/>
          <a:ext cx="251044" cy="155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178" name="Equation" r:id="rId4" imgW="266400" imgH="164880" progId="Equation.DSMT4">
                  <p:embed/>
                </p:oleObj>
              </mc:Choice>
              <mc:Fallback>
                <p:oleObj name="Equation" r:id="rId4" imgW="266400" imgH="164880" progId="Equation.DSMT4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6FDE64F2-5A5E-4C02-9C5E-5BB6553D8E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87431" y="3374728"/>
                        <a:ext cx="251044" cy="1554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55A6B340-AA49-4AF9-B93D-9060A8FAF5D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25425" y="3363532"/>
          <a:ext cx="1524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179" name="Equation" r:id="rId6" imgW="152280" imgH="177480" progId="Equation.DSMT4">
                  <p:embed/>
                </p:oleObj>
              </mc:Choice>
              <mc:Fallback>
                <p:oleObj name="Equation" r:id="rId6" imgW="152280" imgH="177480" progId="Equation.DSMT4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55A6B340-AA49-4AF9-B93D-9060A8FAF5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25425" y="3363532"/>
                        <a:ext cx="1524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65A7855A-37ED-4DF9-AD8C-BA74EE49A2D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31906" y="3369882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180" name="Equation" r:id="rId8" imgW="164880" imgH="164880" progId="Equation.DSMT4">
                  <p:embed/>
                </p:oleObj>
              </mc:Choice>
              <mc:Fallback>
                <p:oleObj name="Equation" r:id="rId8" imgW="164880" imgH="164880" progId="Equation.DSMT4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65A7855A-37ED-4DF9-AD8C-BA74EE49A2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31906" y="3369882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3D22BB35-B00A-4038-9866-B5BE646580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19484" y="3370179"/>
          <a:ext cx="223260" cy="1645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181" name="Equation" r:id="rId10" imgW="241200" imgH="177480" progId="Equation.DSMT4">
                  <p:embed/>
                </p:oleObj>
              </mc:Choice>
              <mc:Fallback>
                <p:oleObj name="Equation" r:id="rId10" imgW="241200" imgH="177480" progId="Equation.DSMT4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3D22BB35-B00A-4038-9866-B5BE646580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519484" y="3370179"/>
                        <a:ext cx="223260" cy="1645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51713A18-906F-42A1-BFF7-BB99EBC0AE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63853" y="3363532"/>
          <a:ext cx="139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182" name="Equation" r:id="rId12" imgW="139680" imgH="177480" progId="Equation.DSMT4">
                  <p:embed/>
                </p:oleObj>
              </mc:Choice>
              <mc:Fallback>
                <p:oleObj name="Equation" r:id="rId12" imgW="139680" imgH="177480" progId="Equation.DSMT4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51713A18-906F-42A1-BFF7-BB99EBC0AE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763853" y="3363532"/>
                        <a:ext cx="1397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44FC969E-EC81-45F8-AF16-2F03F109478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3731" y="3338132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183" name="Equation" r:id="rId14" imgW="164880" imgH="228600" progId="Equation.DSMT4">
                  <p:embed/>
                </p:oleObj>
              </mc:Choice>
              <mc:Fallback>
                <p:oleObj name="Equation" r:id="rId14" imgW="164880" imgH="228600" progId="Equation.DSMT4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44FC969E-EC81-45F8-AF16-2F03F10947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963731" y="3338132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41DAEA92-7154-439B-A8F2-D6B358A04C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63756" y="3338132"/>
          <a:ext cx="177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184" name="Equation" r:id="rId16" imgW="177480" imgH="228600" progId="Equation.DSMT4">
                  <p:embed/>
                </p:oleObj>
              </mc:Choice>
              <mc:Fallback>
                <p:oleObj name="Equation" r:id="rId16" imgW="177480" imgH="228600" progId="Equation.DSMT4">
                  <p:embed/>
                  <p:pic>
                    <p:nvPicPr>
                      <p:cNvPr id="23" name="Object 22">
                        <a:extLst>
                          <a:ext uri="{FF2B5EF4-FFF2-40B4-BE49-F238E27FC236}">
                            <a16:creationId xmlns:a16="http://schemas.microsoft.com/office/drawing/2014/main" id="{41DAEA92-7154-439B-A8F2-D6B358A04C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163756" y="3338132"/>
                        <a:ext cx="177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5F2FDE02-F031-443D-B4CB-873FD2F56A2C}"/>
              </a:ext>
            </a:extLst>
          </p:cNvPr>
          <p:cNvSpPr/>
          <p:nvPr/>
        </p:nvSpPr>
        <p:spPr>
          <a:xfrm>
            <a:off x="1838047" y="3355653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E75005-E170-4D06-912F-8CC88AEBBF54}"/>
              </a:ext>
            </a:extLst>
          </p:cNvPr>
          <p:cNvSpPr/>
          <p:nvPr/>
        </p:nvSpPr>
        <p:spPr>
          <a:xfrm>
            <a:off x="2053947" y="3355653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FFCD06-7320-4C54-8D4C-BAA5796B4632}"/>
              </a:ext>
            </a:extLst>
          </p:cNvPr>
          <p:cNvSpPr/>
          <p:nvPr/>
        </p:nvSpPr>
        <p:spPr>
          <a:xfrm>
            <a:off x="2257046" y="3355653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5BB4C83-B7AE-49B2-82F9-B82FC8AE813B}"/>
              </a:ext>
            </a:extLst>
          </p:cNvPr>
          <p:cNvSpPr/>
          <p:nvPr/>
        </p:nvSpPr>
        <p:spPr>
          <a:xfrm>
            <a:off x="2460145" y="3355653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108B999-4B0A-4F52-9A27-2220D48FCE81}"/>
              </a:ext>
            </a:extLst>
          </p:cNvPr>
          <p:cNvSpPr/>
          <p:nvPr/>
        </p:nvSpPr>
        <p:spPr>
          <a:xfrm>
            <a:off x="2676045" y="3355653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6EFCCC-0358-4FBD-BD38-B33E92127476}"/>
              </a:ext>
            </a:extLst>
          </p:cNvPr>
          <p:cNvSpPr/>
          <p:nvPr/>
        </p:nvSpPr>
        <p:spPr>
          <a:xfrm>
            <a:off x="2891945" y="3355653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AC19320F-F98A-4E05-8F8F-8CB603BB18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84527" y="3363532"/>
          <a:ext cx="139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185" name="Equation" r:id="rId18" imgW="139680" imgH="177480" progId="Equation.DSMT4">
                  <p:embed/>
                </p:oleObj>
              </mc:Choice>
              <mc:Fallback>
                <p:oleObj name="Equation" r:id="rId18" imgW="139680" imgH="177480" progId="Equation.DSMT4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AC19320F-F98A-4E05-8F8F-8CB603BB18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884527" y="3363532"/>
                        <a:ext cx="1397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2AB06959-D0DA-4A04-92E8-2A18B462EA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90481" y="3388932"/>
          <a:ext cx="114300" cy="12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186" name="Equation" r:id="rId20" imgW="114120" imgH="126720" progId="Equation.DSMT4">
                  <p:embed/>
                </p:oleObj>
              </mc:Choice>
              <mc:Fallback>
                <p:oleObj name="Equation" r:id="rId20" imgW="114120" imgH="126720" progId="Equation.DSMT4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2AB06959-D0DA-4A04-92E8-2A18B462EA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090481" y="3388932"/>
                        <a:ext cx="114300" cy="12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9F176986-7B59-4E37-B30B-F7E5D7471C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4156" y="3369882"/>
          <a:ext cx="139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187" name="Equation" r:id="rId22" imgW="139680" imgH="164880" progId="Equation.DSMT4">
                  <p:embed/>
                </p:oleObj>
              </mc:Choice>
              <mc:Fallback>
                <p:oleObj name="Equation" r:id="rId22" imgW="139680" imgH="164880" progId="Equation.DSMT4">
                  <p:embed/>
                  <p:pic>
                    <p:nvPicPr>
                      <p:cNvPr id="32" name="Object 31">
                        <a:extLst>
                          <a:ext uri="{FF2B5EF4-FFF2-40B4-BE49-F238E27FC236}">
                            <a16:creationId xmlns:a16="http://schemas.microsoft.com/office/drawing/2014/main" id="{9F176986-7B59-4E37-B30B-F7E5D7471C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284156" y="3369882"/>
                        <a:ext cx="139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795E17A2-C703-41DF-B1DC-0487D48503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90531" y="3382582"/>
          <a:ext cx="1524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188" name="Equation" r:id="rId24" imgW="152280" imgH="139680" progId="Equation.DSMT4">
                  <p:embed/>
                </p:oleObj>
              </mc:Choice>
              <mc:Fallback>
                <p:oleObj name="Equation" r:id="rId24" imgW="152280" imgH="139680" progId="Equation.DSMT4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795E17A2-C703-41DF-B1DC-0487D48503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2490531" y="3382582"/>
                        <a:ext cx="1524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BB7C5176-3B46-4B24-8EC9-75909E55F8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96906" y="3369882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189" name="Equation" r:id="rId26" imgW="164880" imgH="164880" progId="Equation.DSMT4">
                  <p:embed/>
                </p:oleObj>
              </mc:Choice>
              <mc:Fallback>
                <p:oleObj name="Equation" r:id="rId26" imgW="164880" imgH="164880" progId="Equation.DSMT4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BB7C5176-3B46-4B24-8EC9-75909E55F8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2696906" y="3369882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>
            <a:extLst>
              <a:ext uri="{FF2B5EF4-FFF2-40B4-BE49-F238E27FC236}">
                <a16:creationId xmlns:a16="http://schemas.microsoft.com/office/drawing/2014/main" id="{E182193D-5D31-4998-83E1-21EBE470F6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15981" y="3369882"/>
          <a:ext cx="139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190" name="Equation" r:id="rId28" imgW="139680" imgH="164880" progId="Equation.DSMT4">
                  <p:embed/>
                </p:oleObj>
              </mc:Choice>
              <mc:Fallback>
                <p:oleObj name="Equation" r:id="rId28" imgW="139680" imgH="164880" progId="Equation.DSMT4">
                  <p:embed/>
                  <p:pic>
                    <p:nvPicPr>
                      <p:cNvPr id="35" name="Object 34">
                        <a:extLst>
                          <a:ext uri="{FF2B5EF4-FFF2-40B4-BE49-F238E27FC236}">
                            <a16:creationId xmlns:a16="http://schemas.microsoft.com/office/drawing/2014/main" id="{E182193D-5D31-4998-83E1-21EBE470F6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2915981" y="3369882"/>
                        <a:ext cx="139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Rectangle 47">
            <a:extLst>
              <a:ext uri="{FF2B5EF4-FFF2-40B4-BE49-F238E27FC236}">
                <a16:creationId xmlns:a16="http://schemas.microsoft.com/office/drawing/2014/main" id="{DE87041E-E9D0-4047-906F-58D644673F90}"/>
              </a:ext>
            </a:extLst>
          </p:cNvPr>
          <p:cNvSpPr/>
          <p:nvPr/>
        </p:nvSpPr>
        <p:spPr>
          <a:xfrm>
            <a:off x="4369972" y="335565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AC44DCC-A7B0-4E08-9615-CB67AFEAECA6}"/>
              </a:ext>
            </a:extLst>
          </p:cNvPr>
          <p:cNvSpPr/>
          <p:nvPr/>
        </p:nvSpPr>
        <p:spPr>
          <a:xfrm>
            <a:off x="4585872" y="335565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graphicFrame>
        <p:nvGraphicFramePr>
          <p:cNvPr id="54" name="Object 53">
            <a:extLst>
              <a:ext uri="{FF2B5EF4-FFF2-40B4-BE49-F238E27FC236}">
                <a16:creationId xmlns:a16="http://schemas.microsoft.com/office/drawing/2014/main" id="{A0E7BDD5-3701-4BE9-BD86-562D08CCA5F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09819" y="3338132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191" name="Equation" r:id="rId30" imgW="152280" imgH="228600" progId="Equation.DSMT4">
                  <p:embed/>
                </p:oleObj>
              </mc:Choice>
              <mc:Fallback>
                <p:oleObj name="Equation" r:id="rId30" imgW="152280" imgH="228600" progId="Equation.DSMT4">
                  <p:embed/>
                  <p:pic>
                    <p:nvPicPr>
                      <p:cNvPr id="54" name="Object 53">
                        <a:extLst>
                          <a:ext uri="{FF2B5EF4-FFF2-40B4-BE49-F238E27FC236}">
                            <a16:creationId xmlns:a16="http://schemas.microsoft.com/office/drawing/2014/main" id="{A0E7BDD5-3701-4BE9-BD86-562D08CCA5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4409819" y="3338132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>
            <a:extLst>
              <a:ext uri="{FF2B5EF4-FFF2-40B4-BE49-F238E27FC236}">
                <a16:creationId xmlns:a16="http://schemas.microsoft.com/office/drawing/2014/main" id="{17C0813E-5CF1-4B9C-874B-3F22A4ECC1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97144" y="3338132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192" name="Equation" r:id="rId32" imgW="164880" imgH="228600" progId="Equation.DSMT4">
                  <p:embed/>
                </p:oleObj>
              </mc:Choice>
              <mc:Fallback>
                <p:oleObj name="Equation" r:id="rId32" imgW="164880" imgH="228600" progId="Equation.DSMT4">
                  <p:embed/>
                  <p:pic>
                    <p:nvPicPr>
                      <p:cNvPr id="55" name="Object 54">
                        <a:extLst>
                          <a:ext uri="{FF2B5EF4-FFF2-40B4-BE49-F238E27FC236}">
                            <a16:creationId xmlns:a16="http://schemas.microsoft.com/office/drawing/2014/main" id="{17C0813E-5CF1-4B9C-874B-3F22A4ECC1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4597144" y="3338132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0" name="Group 59">
            <a:extLst>
              <a:ext uri="{FF2B5EF4-FFF2-40B4-BE49-F238E27FC236}">
                <a16:creationId xmlns:a16="http://schemas.microsoft.com/office/drawing/2014/main" id="{8FBB2900-664D-4033-AA3B-7F9BDEC1CEA0}"/>
              </a:ext>
            </a:extLst>
          </p:cNvPr>
          <p:cNvGrpSpPr/>
          <p:nvPr/>
        </p:nvGrpSpPr>
        <p:grpSpPr>
          <a:xfrm flipV="1">
            <a:off x="2159692" y="3224093"/>
            <a:ext cx="1076969" cy="713068"/>
            <a:chOff x="15242474" y="2662106"/>
            <a:chExt cx="427512" cy="321324"/>
          </a:xfrm>
        </p:grpSpPr>
        <p:sp>
          <p:nvSpPr>
            <p:cNvPr id="61" name="Arc 60">
              <a:extLst>
                <a:ext uri="{FF2B5EF4-FFF2-40B4-BE49-F238E27FC236}">
                  <a16:creationId xmlns:a16="http://schemas.microsoft.com/office/drawing/2014/main" id="{9B14CEC7-0B3D-48BB-8EAE-6D07AA15074F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D36B4AFA-295E-489E-A824-86B9EE424883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F85A54D-0B0D-4D34-B232-150482D27E7A}"/>
              </a:ext>
            </a:extLst>
          </p:cNvPr>
          <p:cNvGrpSpPr/>
          <p:nvPr/>
        </p:nvGrpSpPr>
        <p:grpSpPr>
          <a:xfrm flipV="1">
            <a:off x="2997690" y="3390769"/>
            <a:ext cx="237380" cy="386195"/>
            <a:chOff x="15242474" y="2662106"/>
            <a:chExt cx="427512" cy="321324"/>
          </a:xfrm>
        </p:grpSpPr>
        <p:sp>
          <p:nvSpPr>
            <p:cNvPr id="76" name="Arc 75">
              <a:extLst>
                <a:ext uri="{FF2B5EF4-FFF2-40B4-BE49-F238E27FC236}">
                  <a16:creationId xmlns:a16="http://schemas.microsoft.com/office/drawing/2014/main" id="{B65F5886-5FC1-409F-8DB4-6D2A67B7AFB6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Arc 76">
              <a:extLst>
                <a:ext uri="{FF2B5EF4-FFF2-40B4-BE49-F238E27FC236}">
                  <a16:creationId xmlns:a16="http://schemas.microsoft.com/office/drawing/2014/main" id="{98C9205B-23C5-44F7-B6F7-AD26D17C114F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FC7A027-1ADC-4499-893F-9CCF15AD17CA}"/>
              </a:ext>
            </a:extLst>
          </p:cNvPr>
          <p:cNvGrpSpPr/>
          <p:nvPr/>
        </p:nvGrpSpPr>
        <p:grpSpPr>
          <a:xfrm flipV="1">
            <a:off x="1969196" y="2855772"/>
            <a:ext cx="1448452" cy="933893"/>
            <a:chOff x="4248150" y="2676078"/>
            <a:chExt cx="1448452" cy="93389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9F1E4A5-19B6-429A-A143-25C96806EF94}"/>
                </a:ext>
              </a:extLst>
            </p:cNvPr>
            <p:cNvGrpSpPr/>
            <p:nvPr/>
          </p:nvGrpSpPr>
          <p:grpSpPr>
            <a:xfrm flipV="1">
              <a:off x="4664288" y="2823720"/>
              <a:ext cx="1032314" cy="614741"/>
              <a:chOff x="15242474" y="2662106"/>
              <a:chExt cx="427512" cy="321324"/>
            </a:xfrm>
          </p:grpSpPr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03905054-E24A-4782-A7CB-59B739CBB38D}"/>
                  </a:ext>
                </a:extLst>
              </p:cNvPr>
              <p:cNvSpPr/>
              <p:nvPr/>
            </p:nvSpPr>
            <p:spPr>
              <a:xfrm>
                <a:off x="15242474" y="2662106"/>
                <a:ext cx="427511" cy="321324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A9D2270A-5307-4F62-A699-5A2A8684AC5F}"/>
                  </a:ext>
                </a:extLst>
              </p:cNvPr>
              <p:cNvSpPr/>
              <p:nvPr/>
            </p:nvSpPr>
            <p:spPr>
              <a:xfrm flipH="1">
                <a:off x="15242475" y="2662106"/>
                <a:ext cx="427511" cy="321324"/>
              </a:xfrm>
              <a:prstGeom prst="arc">
                <a:avLst/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F8241C56-DF4A-4F18-AD1F-5070B6456424}"/>
                </a:ext>
              </a:extLst>
            </p:cNvPr>
            <p:cNvGrpSpPr/>
            <p:nvPr/>
          </p:nvGrpSpPr>
          <p:grpSpPr>
            <a:xfrm flipV="1">
              <a:off x="4248150" y="2676078"/>
              <a:ext cx="1448443" cy="933893"/>
              <a:chOff x="15242474" y="2662106"/>
              <a:chExt cx="427512" cy="321324"/>
            </a:xfrm>
          </p:grpSpPr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A5B41F47-988A-47E1-93AE-A44848C0B6B0}"/>
                  </a:ext>
                </a:extLst>
              </p:cNvPr>
              <p:cNvSpPr/>
              <p:nvPr/>
            </p:nvSpPr>
            <p:spPr>
              <a:xfrm>
                <a:off x="15242474" y="2662106"/>
                <a:ext cx="427511" cy="321324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8" name="Arc 67">
                <a:extLst>
                  <a:ext uri="{FF2B5EF4-FFF2-40B4-BE49-F238E27FC236}">
                    <a16:creationId xmlns:a16="http://schemas.microsoft.com/office/drawing/2014/main" id="{4BC72F0A-5D33-4D52-BE00-93514B17967C}"/>
                  </a:ext>
                </a:extLst>
              </p:cNvPr>
              <p:cNvSpPr/>
              <p:nvPr/>
            </p:nvSpPr>
            <p:spPr>
              <a:xfrm flipH="1">
                <a:off x="15242475" y="2662106"/>
                <a:ext cx="427511" cy="321324"/>
              </a:xfrm>
              <a:prstGeom prst="arc">
                <a:avLst/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47B898D-9465-43A3-99F4-60560D01C6C9}"/>
                </a:ext>
              </a:extLst>
            </p:cNvPr>
            <p:cNvGrpSpPr/>
            <p:nvPr/>
          </p:nvGrpSpPr>
          <p:grpSpPr>
            <a:xfrm flipV="1">
              <a:off x="4439093" y="2709416"/>
              <a:ext cx="1257003" cy="843415"/>
              <a:chOff x="15242474" y="2662106"/>
              <a:chExt cx="427512" cy="321324"/>
            </a:xfrm>
          </p:grpSpPr>
          <p:sp>
            <p:nvSpPr>
              <p:cNvPr id="73" name="Arc 72">
                <a:extLst>
                  <a:ext uri="{FF2B5EF4-FFF2-40B4-BE49-F238E27FC236}">
                    <a16:creationId xmlns:a16="http://schemas.microsoft.com/office/drawing/2014/main" id="{07F77C16-49E4-47D7-969C-9D17E264045B}"/>
                  </a:ext>
                </a:extLst>
              </p:cNvPr>
              <p:cNvSpPr/>
              <p:nvPr/>
            </p:nvSpPr>
            <p:spPr>
              <a:xfrm>
                <a:off x="15242474" y="2662106"/>
                <a:ext cx="427511" cy="321324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2280448A-FCEB-4EE7-8ADC-77BB263DB6B1}"/>
                  </a:ext>
                </a:extLst>
              </p:cNvPr>
              <p:cNvSpPr/>
              <p:nvPr/>
            </p:nvSpPr>
            <p:spPr>
              <a:xfrm flipH="1">
                <a:off x="15242475" y="2662106"/>
                <a:ext cx="427511" cy="321324"/>
              </a:xfrm>
              <a:prstGeom prst="arc">
                <a:avLst/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D316914-9086-4E6E-9A37-5A3D879767C9}"/>
                </a:ext>
              </a:extLst>
            </p:cNvPr>
            <p:cNvGrpSpPr/>
            <p:nvPr/>
          </p:nvGrpSpPr>
          <p:grpSpPr>
            <a:xfrm flipV="1">
              <a:off x="5269860" y="2941188"/>
              <a:ext cx="426733" cy="386195"/>
              <a:chOff x="15242474" y="2662106"/>
              <a:chExt cx="427512" cy="321324"/>
            </a:xfrm>
          </p:grpSpPr>
          <p:sp>
            <p:nvSpPr>
              <p:cNvPr id="79" name="Arc 78">
                <a:extLst>
                  <a:ext uri="{FF2B5EF4-FFF2-40B4-BE49-F238E27FC236}">
                    <a16:creationId xmlns:a16="http://schemas.microsoft.com/office/drawing/2014/main" id="{4CB4D573-D630-46DC-B4F0-D37E8F9F093D}"/>
                  </a:ext>
                </a:extLst>
              </p:cNvPr>
              <p:cNvSpPr/>
              <p:nvPr/>
            </p:nvSpPr>
            <p:spPr>
              <a:xfrm>
                <a:off x="15242474" y="2662106"/>
                <a:ext cx="427511" cy="321324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0" name="Arc 79">
                <a:extLst>
                  <a:ext uri="{FF2B5EF4-FFF2-40B4-BE49-F238E27FC236}">
                    <a16:creationId xmlns:a16="http://schemas.microsoft.com/office/drawing/2014/main" id="{C0BA73C4-1527-4719-92FA-EF5D3140BD4C}"/>
                  </a:ext>
                </a:extLst>
              </p:cNvPr>
              <p:cNvSpPr/>
              <p:nvPr/>
            </p:nvSpPr>
            <p:spPr>
              <a:xfrm flipH="1">
                <a:off x="15242475" y="2662106"/>
                <a:ext cx="427511" cy="321324"/>
              </a:xfrm>
              <a:prstGeom prst="arc">
                <a:avLst/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7829FE9-48EC-46F0-9CD4-26D393F7B752}"/>
              </a:ext>
            </a:extLst>
          </p:cNvPr>
          <p:cNvGrpSpPr/>
          <p:nvPr/>
        </p:nvGrpSpPr>
        <p:grpSpPr>
          <a:xfrm flipV="1">
            <a:off x="2544502" y="3224093"/>
            <a:ext cx="1076969" cy="713068"/>
            <a:chOff x="15242474" y="2662106"/>
            <a:chExt cx="427512" cy="321324"/>
          </a:xfrm>
        </p:grpSpPr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D82839E0-0DF3-46C1-B683-2678A0A5AA7B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93D91C6A-D7AE-47C3-A603-FB593D6180C9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DD89A61-DF5B-47EF-81D4-A140D747690C}"/>
              </a:ext>
            </a:extLst>
          </p:cNvPr>
          <p:cNvGrpSpPr/>
          <p:nvPr/>
        </p:nvGrpSpPr>
        <p:grpSpPr>
          <a:xfrm flipV="1">
            <a:off x="2985191" y="3390768"/>
            <a:ext cx="634689" cy="386195"/>
            <a:chOff x="15242474" y="2662106"/>
            <a:chExt cx="427512" cy="321324"/>
          </a:xfrm>
        </p:grpSpPr>
        <p:sp>
          <p:nvSpPr>
            <p:cNvPr id="85" name="Arc 84">
              <a:extLst>
                <a:ext uri="{FF2B5EF4-FFF2-40B4-BE49-F238E27FC236}">
                  <a16:creationId xmlns:a16="http://schemas.microsoft.com/office/drawing/2014/main" id="{D0F2EA84-3FFC-493A-BB87-E1237DF7892C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Arc 85">
              <a:extLst>
                <a:ext uri="{FF2B5EF4-FFF2-40B4-BE49-F238E27FC236}">
                  <a16:creationId xmlns:a16="http://schemas.microsoft.com/office/drawing/2014/main" id="{F3A71A77-99E8-4632-BE78-16F97C261E1C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24FB06A-C571-4572-99E8-39E0220580D6}"/>
              </a:ext>
            </a:extLst>
          </p:cNvPr>
          <p:cNvGrpSpPr/>
          <p:nvPr/>
        </p:nvGrpSpPr>
        <p:grpSpPr>
          <a:xfrm>
            <a:off x="2807585" y="2851962"/>
            <a:ext cx="1032964" cy="933893"/>
            <a:chOff x="15242474" y="2662106"/>
            <a:chExt cx="427512" cy="321324"/>
          </a:xfrm>
        </p:grpSpPr>
        <p:sp>
          <p:nvSpPr>
            <p:cNvPr id="102" name="Arc 101">
              <a:extLst>
                <a:ext uri="{FF2B5EF4-FFF2-40B4-BE49-F238E27FC236}">
                  <a16:creationId xmlns:a16="http://schemas.microsoft.com/office/drawing/2014/main" id="{525C1EF2-F314-4313-A8E6-5E3D12DA381A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Arc 102">
              <a:extLst>
                <a:ext uri="{FF2B5EF4-FFF2-40B4-BE49-F238E27FC236}">
                  <a16:creationId xmlns:a16="http://schemas.microsoft.com/office/drawing/2014/main" id="{A2ADD5DE-4124-4D47-AC03-378F7FCC0AB7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10EF308-F6D1-4431-81B2-5651B32B539E}"/>
              </a:ext>
            </a:extLst>
          </p:cNvPr>
          <p:cNvGrpSpPr/>
          <p:nvPr/>
        </p:nvGrpSpPr>
        <p:grpSpPr>
          <a:xfrm>
            <a:off x="1969197" y="2909102"/>
            <a:ext cx="1870856" cy="843415"/>
            <a:chOff x="15242474" y="2662106"/>
            <a:chExt cx="427512" cy="321324"/>
          </a:xfrm>
        </p:grpSpPr>
        <p:sp>
          <p:nvSpPr>
            <p:cNvPr id="100" name="Arc 99">
              <a:extLst>
                <a:ext uri="{FF2B5EF4-FFF2-40B4-BE49-F238E27FC236}">
                  <a16:creationId xmlns:a16="http://schemas.microsoft.com/office/drawing/2014/main" id="{5A9656BF-E296-4870-8F81-880CCB70DF61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Arc 100">
              <a:extLst>
                <a:ext uri="{FF2B5EF4-FFF2-40B4-BE49-F238E27FC236}">
                  <a16:creationId xmlns:a16="http://schemas.microsoft.com/office/drawing/2014/main" id="{CDE432DE-7281-4BCE-B207-7DEF8954B0DA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21DF2C5-5091-468E-B6F4-5A32876ECCF9}"/>
              </a:ext>
            </a:extLst>
          </p:cNvPr>
          <p:cNvGrpSpPr/>
          <p:nvPr/>
        </p:nvGrpSpPr>
        <p:grpSpPr>
          <a:xfrm>
            <a:off x="3623992" y="3134550"/>
            <a:ext cx="216557" cy="386195"/>
            <a:chOff x="15242474" y="2662106"/>
            <a:chExt cx="427512" cy="321324"/>
          </a:xfrm>
        </p:grpSpPr>
        <p:sp>
          <p:nvSpPr>
            <p:cNvPr id="98" name="Arc 97">
              <a:extLst>
                <a:ext uri="{FF2B5EF4-FFF2-40B4-BE49-F238E27FC236}">
                  <a16:creationId xmlns:a16="http://schemas.microsoft.com/office/drawing/2014/main" id="{0754119F-0C46-4AD0-A667-73480E4793EB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Arc 98">
              <a:extLst>
                <a:ext uri="{FF2B5EF4-FFF2-40B4-BE49-F238E27FC236}">
                  <a16:creationId xmlns:a16="http://schemas.microsoft.com/office/drawing/2014/main" id="{79745C21-6842-421F-8B4A-8D580BE9D2FE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5F96116-652D-4265-A3DC-A4FAB186871B}"/>
              </a:ext>
            </a:extLst>
          </p:cNvPr>
          <p:cNvGrpSpPr/>
          <p:nvPr/>
        </p:nvGrpSpPr>
        <p:grpSpPr>
          <a:xfrm flipV="1">
            <a:off x="3685648" y="3224093"/>
            <a:ext cx="378237" cy="713068"/>
            <a:chOff x="15242474" y="2662106"/>
            <a:chExt cx="427512" cy="321324"/>
          </a:xfrm>
        </p:grpSpPr>
        <p:sp>
          <p:nvSpPr>
            <p:cNvPr id="107" name="Arc 106">
              <a:extLst>
                <a:ext uri="{FF2B5EF4-FFF2-40B4-BE49-F238E27FC236}">
                  <a16:creationId xmlns:a16="http://schemas.microsoft.com/office/drawing/2014/main" id="{D509BB33-EE97-47FE-84B9-A5C3E1F405A7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Arc 107">
              <a:extLst>
                <a:ext uri="{FF2B5EF4-FFF2-40B4-BE49-F238E27FC236}">
                  <a16:creationId xmlns:a16="http://schemas.microsoft.com/office/drawing/2014/main" id="{1F755BB4-8639-4385-BCCA-F3719583269C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201E7C14-6327-466C-A975-ED157CC6E6A2}"/>
              </a:ext>
            </a:extLst>
          </p:cNvPr>
          <p:cNvGrpSpPr/>
          <p:nvPr/>
        </p:nvGrpSpPr>
        <p:grpSpPr>
          <a:xfrm flipV="1">
            <a:off x="3839388" y="3390767"/>
            <a:ext cx="222906" cy="386195"/>
            <a:chOff x="15242474" y="2662106"/>
            <a:chExt cx="427512" cy="321324"/>
          </a:xfrm>
        </p:grpSpPr>
        <p:sp>
          <p:nvSpPr>
            <p:cNvPr id="110" name="Arc 109">
              <a:extLst>
                <a:ext uri="{FF2B5EF4-FFF2-40B4-BE49-F238E27FC236}">
                  <a16:creationId xmlns:a16="http://schemas.microsoft.com/office/drawing/2014/main" id="{BF93C0B4-0D18-4940-A5AB-CBFDF22C5C81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Arc 110">
              <a:extLst>
                <a:ext uri="{FF2B5EF4-FFF2-40B4-BE49-F238E27FC236}">
                  <a16:creationId xmlns:a16="http://schemas.microsoft.com/office/drawing/2014/main" id="{6ACB2C7E-1DC1-466F-83AA-8BD8F9825485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EE68B74-1DF5-4252-87A3-DB7BB72E9E2E}"/>
              </a:ext>
            </a:extLst>
          </p:cNvPr>
          <p:cNvGrpSpPr/>
          <p:nvPr/>
        </p:nvGrpSpPr>
        <p:grpSpPr>
          <a:xfrm flipV="1">
            <a:off x="3700390" y="3224093"/>
            <a:ext cx="573721" cy="713068"/>
            <a:chOff x="15242474" y="2662106"/>
            <a:chExt cx="427512" cy="321324"/>
          </a:xfrm>
        </p:grpSpPr>
        <p:sp>
          <p:nvSpPr>
            <p:cNvPr id="113" name="Arc 112">
              <a:extLst>
                <a:ext uri="{FF2B5EF4-FFF2-40B4-BE49-F238E27FC236}">
                  <a16:creationId xmlns:a16="http://schemas.microsoft.com/office/drawing/2014/main" id="{AE0FB18E-FEBE-4E93-9361-03F6C74E9454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Arc 113">
              <a:extLst>
                <a:ext uri="{FF2B5EF4-FFF2-40B4-BE49-F238E27FC236}">
                  <a16:creationId xmlns:a16="http://schemas.microsoft.com/office/drawing/2014/main" id="{8F4D40BD-80BC-43F6-93D0-6B7DA8A68FD7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333D9DF-A3A9-4D9F-B047-9AB517863E59}"/>
              </a:ext>
            </a:extLst>
          </p:cNvPr>
          <p:cNvGrpSpPr/>
          <p:nvPr/>
        </p:nvGrpSpPr>
        <p:grpSpPr>
          <a:xfrm flipV="1">
            <a:off x="3837798" y="3390765"/>
            <a:ext cx="434722" cy="386195"/>
            <a:chOff x="15242474" y="2662106"/>
            <a:chExt cx="427512" cy="321324"/>
          </a:xfrm>
        </p:grpSpPr>
        <p:sp>
          <p:nvSpPr>
            <p:cNvPr id="116" name="Arc 115">
              <a:extLst>
                <a:ext uri="{FF2B5EF4-FFF2-40B4-BE49-F238E27FC236}">
                  <a16:creationId xmlns:a16="http://schemas.microsoft.com/office/drawing/2014/main" id="{7A4C525B-A9F9-41D7-9520-FFB45903FF6C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Arc 116">
              <a:extLst>
                <a:ext uri="{FF2B5EF4-FFF2-40B4-BE49-F238E27FC236}">
                  <a16:creationId xmlns:a16="http://schemas.microsoft.com/office/drawing/2014/main" id="{46DC083D-28C1-45D2-BE19-E19B526B0373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A8E26A0-9A13-4A5E-BA26-6C93441F583E}"/>
              </a:ext>
            </a:extLst>
          </p:cNvPr>
          <p:cNvGrpSpPr/>
          <p:nvPr/>
        </p:nvGrpSpPr>
        <p:grpSpPr>
          <a:xfrm>
            <a:off x="4062292" y="3124065"/>
            <a:ext cx="423587" cy="386195"/>
            <a:chOff x="15242474" y="2662106"/>
            <a:chExt cx="427512" cy="321324"/>
          </a:xfrm>
        </p:grpSpPr>
        <p:sp>
          <p:nvSpPr>
            <p:cNvPr id="122" name="Arc 121">
              <a:extLst>
                <a:ext uri="{FF2B5EF4-FFF2-40B4-BE49-F238E27FC236}">
                  <a16:creationId xmlns:a16="http://schemas.microsoft.com/office/drawing/2014/main" id="{A083EA84-B3E6-4A9F-BCE9-389B3AE9134A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Arc 122">
              <a:extLst>
                <a:ext uri="{FF2B5EF4-FFF2-40B4-BE49-F238E27FC236}">
                  <a16:creationId xmlns:a16="http://schemas.microsoft.com/office/drawing/2014/main" id="{F9A08257-48F1-46F0-939C-8F71DF17C1F6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B83C661-D53F-4B0B-80AE-03B8D8D6A58C}"/>
              </a:ext>
            </a:extLst>
          </p:cNvPr>
          <p:cNvGrpSpPr/>
          <p:nvPr/>
        </p:nvGrpSpPr>
        <p:grpSpPr>
          <a:xfrm>
            <a:off x="4246627" y="3131418"/>
            <a:ext cx="423587" cy="386195"/>
            <a:chOff x="15242474" y="2662106"/>
            <a:chExt cx="427512" cy="321324"/>
          </a:xfrm>
        </p:grpSpPr>
        <p:sp>
          <p:nvSpPr>
            <p:cNvPr id="125" name="Arc 124">
              <a:extLst>
                <a:ext uri="{FF2B5EF4-FFF2-40B4-BE49-F238E27FC236}">
                  <a16:creationId xmlns:a16="http://schemas.microsoft.com/office/drawing/2014/main" id="{EA4E06FF-B5FF-44F2-8A67-B9FE28BA0579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Arc 125">
              <a:extLst>
                <a:ext uri="{FF2B5EF4-FFF2-40B4-BE49-F238E27FC236}">
                  <a16:creationId xmlns:a16="http://schemas.microsoft.com/office/drawing/2014/main" id="{AD5B6B30-4AF1-4317-9A9B-5C21785E0519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72D6F4A-7821-4F24-9302-AF81E5BD7234}"/>
              </a:ext>
            </a:extLst>
          </p:cNvPr>
          <p:cNvGrpSpPr/>
          <p:nvPr/>
        </p:nvGrpSpPr>
        <p:grpSpPr>
          <a:xfrm>
            <a:off x="3416963" y="2851962"/>
            <a:ext cx="423586" cy="933893"/>
            <a:chOff x="15242474" y="2662106"/>
            <a:chExt cx="427512" cy="321324"/>
          </a:xfrm>
        </p:grpSpPr>
        <p:sp>
          <p:nvSpPr>
            <p:cNvPr id="128" name="Arc 127">
              <a:extLst>
                <a:ext uri="{FF2B5EF4-FFF2-40B4-BE49-F238E27FC236}">
                  <a16:creationId xmlns:a16="http://schemas.microsoft.com/office/drawing/2014/main" id="{4CC25EE6-0B74-492A-A37B-443B3F4D2F48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Arc 128">
              <a:extLst>
                <a:ext uri="{FF2B5EF4-FFF2-40B4-BE49-F238E27FC236}">
                  <a16:creationId xmlns:a16="http://schemas.microsoft.com/office/drawing/2014/main" id="{F3F2A4DC-4DBA-4C0C-AFA8-3A1F651AC761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D54135F-684B-4EB1-B42F-3266F216DA57}"/>
              </a:ext>
            </a:extLst>
          </p:cNvPr>
          <p:cNvGrpSpPr/>
          <p:nvPr/>
        </p:nvGrpSpPr>
        <p:grpSpPr>
          <a:xfrm>
            <a:off x="4485878" y="3019662"/>
            <a:ext cx="396844" cy="614741"/>
            <a:chOff x="15242474" y="2662106"/>
            <a:chExt cx="427512" cy="321324"/>
          </a:xfrm>
        </p:grpSpPr>
        <p:sp>
          <p:nvSpPr>
            <p:cNvPr id="144" name="Arc 143">
              <a:extLst>
                <a:ext uri="{FF2B5EF4-FFF2-40B4-BE49-F238E27FC236}">
                  <a16:creationId xmlns:a16="http://schemas.microsoft.com/office/drawing/2014/main" id="{F8FA0FB9-BADC-46C9-BD8B-D2A7EA161B24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Arc 144">
              <a:extLst>
                <a:ext uri="{FF2B5EF4-FFF2-40B4-BE49-F238E27FC236}">
                  <a16:creationId xmlns:a16="http://schemas.microsoft.com/office/drawing/2014/main" id="{6661829F-14B7-443E-88DE-DDBC5391CB0E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1D6DEDF-DDE5-4DD9-A36C-8B4876EF15A5}"/>
              </a:ext>
            </a:extLst>
          </p:cNvPr>
          <p:cNvGrpSpPr/>
          <p:nvPr/>
        </p:nvGrpSpPr>
        <p:grpSpPr>
          <a:xfrm>
            <a:off x="2802098" y="2848152"/>
            <a:ext cx="2080616" cy="933893"/>
            <a:chOff x="15242474" y="2662106"/>
            <a:chExt cx="427512" cy="321324"/>
          </a:xfrm>
        </p:grpSpPr>
        <p:sp>
          <p:nvSpPr>
            <p:cNvPr id="142" name="Arc 141">
              <a:extLst>
                <a:ext uri="{FF2B5EF4-FFF2-40B4-BE49-F238E27FC236}">
                  <a16:creationId xmlns:a16="http://schemas.microsoft.com/office/drawing/2014/main" id="{D9B43696-5E1E-4826-8488-46647BF169B6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Arc 142">
              <a:extLst>
                <a:ext uri="{FF2B5EF4-FFF2-40B4-BE49-F238E27FC236}">
                  <a16:creationId xmlns:a16="http://schemas.microsoft.com/office/drawing/2014/main" id="{539CDC60-94C8-4CBC-9E15-B6ED40F9A309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9DD47B1-EE05-4E34-B201-84E181831670}"/>
              </a:ext>
            </a:extLst>
          </p:cNvPr>
          <p:cNvGrpSpPr/>
          <p:nvPr/>
        </p:nvGrpSpPr>
        <p:grpSpPr>
          <a:xfrm>
            <a:off x="3404335" y="2905292"/>
            <a:ext cx="1477881" cy="843415"/>
            <a:chOff x="15242474" y="2662106"/>
            <a:chExt cx="427512" cy="321324"/>
          </a:xfrm>
        </p:grpSpPr>
        <p:sp>
          <p:nvSpPr>
            <p:cNvPr id="140" name="Arc 139">
              <a:extLst>
                <a:ext uri="{FF2B5EF4-FFF2-40B4-BE49-F238E27FC236}">
                  <a16:creationId xmlns:a16="http://schemas.microsoft.com/office/drawing/2014/main" id="{26AE8B3E-A4B6-499A-817C-0116F7D1DF15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Arc 140">
              <a:extLst>
                <a:ext uri="{FF2B5EF4-FFF2-40B4-BE49-F238E27FC236}">
                  <a16:creationId xmlns:a16="http://schemas.microsoft.com/office/drawing/2014/main" id="{B1BF8054-8E1B-4A5F-8BC1-DD91C04E1F1A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2C3C5BB1-81E2-4222-8A9B-D7B94A53D59E}"/>
              </a:ext>
            </a:extLst>
          </p:cNvPr>
          <p:cNvGrpSpPr/>
          <p:nvPr/>
        </p:nvGrpSpPr>
        <p:grpSpPr>
          <a:xfrm>
            <a:off x="4654135" y="3130740"/>
            <a:ext cx="228578" cy="386195"/>
            <a:chOff x="15242474" y="2662106"/>
            <a:chExt cx="427512" cy="321324"/>
          </a:xfrm>
        </p:grpSpPr>
        <p:sp>
          <p:nvSpPr>
            <p:cNvPr id="138" name="Arc 137">
              <a:extLst>
                <a:ext uri="{FF2B5EF4-FFF2-40B4-BE49-F238E27FC236}">
                  <a16:creationId xmlns:a16="http://schemas.microsoft.com/office/drawing/2014/main" id="{9F14DF39-5B14-42D0-B240-EE5854F45FFF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Arc 138">
              <a:extLst>
                <a:ext uri="{FF2B5EF4-FFF2-40B4-BE49-F238E27FC236}">
                  <a16:creationId xmlns:a16="http://schemas.microsoft.com/office/drawing/2014/main" id="{B7D415B8-A071-4382-B3CD-277AB9E9DF26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43" name="Picture 242">
            <a:extLst>
              <a:ext uri="{FF2B5EF4-FFF2-40B4-BE49-F238E27FC236}">
                <a16:creationId xmlns:a16="http://schemas.microsoft.com/office/drawing/2014/main" id="{8812DDEE-623C-4B2F-A274-4BEF14B90691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677482" y="4830006"/>
            <a:ext cx="4574240" cy="1487898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628971FC-B62C-41D2-AA0D-4198C8D0A182}"/>
              </a:ext>
            </a:extLst>
          </p:cNvPr>
          <p:cNvSpPr txBox="1"/>
          <p:nvPr/>
        </p:nvSpPr>
        <p:spPr>
          <a:xfrm>
            <a:off x="5383238" y="2785400"/>
            <a:ext cx="58927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Where we recall that operator overloading also gave us: 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operations from ancestors </a:t>
            </a:r>
            <a:r>
              <a:rPr lang="en-US" sz="1400" i="1" dirty="0"/>
              <a:t>A </a:t>
            </a:r>
            <a:r>
              <a:rPr lang="en-US" sz="1400" dirty="0"/>
              <a:t>(arguments) to successors </a:t>
            </a:r>
            <a:r>
              <a:rPr lang="en-US" sz="1400" i="1" dirty="0"/>
              <a:t>S </a:t>
            </a:r>
            <a:r>
              <a:rPr lang="en-US" sz="1400" dirty="0"/>
              <a:t>(results)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And their derivatives</a:t>
            </a:r>
          </a:p>
        </p:txBody>
      </p:sp>
      <p:graphicFrame>
        <p:nvGraphicFramePr>
          <p:cNvPr id="247" name="Object 246">
            <a:extLst>
              <a:ext uri="{FF2B5EF4-FFF2-40B4-BE49-F238E27FC236}">
                <a16:creationId xmlns:a16="http://schemas.microsoft.com/office/drawing/2014/main" id="{0E490CAA-A694-48F8-8071-DFFA0B2D32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34543" y="3604077"/>
          <a:ext cx="228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193" name="Equation" r:id="rId35" imgW="228600" imgH="393480" progId="Equation.DSMT4">
                  <p:embed/>
                </p:oleObj>
              </mc:Choice>
              <mc:Fallback>
                <p:oleObj name="Equation" r:id="rId35" imgW="228600" imgH="393480" progId="Equation.DSMT4">
                  <p:embed/>
                  <p:pic>
                    <p:nvPicPr>
                      <p:cNvPr id="247" name="Object 246">
                        <a:extLst>
                          <a:ext uri="{FF2B5EF4-FFF2-40B4-BE49-F238E27FC236}">
                            <a16:creationId xmlns:a16="http://schemas.microsoft.com/office/drawing/2014/main" id="{0E490CAA-A694-48F8-8071-DFFA0B2D32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7334543" y="3604077"/>
                        <a:ext cx="2286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183446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Tape vs graph (2)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The tape and the graph express the exact same information, differently</a:t>
            </a:r>
          </a:p>
          <a:p>
            <a:r>
              <a:rPr lang="en-GB" sz="1600" dirty="0"/>
              <a:t>We can always turn a tape into a graph or vice-versa</a:t>
            </a:r>
          </a:p>
          <a:p>
            <a:r>
              <a:rPr lang="en-GB" sz="1600" dirty="0"/>
              <a:t>If we had a graph, we could run back-prop to compute all derivatives in constant time and be done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We could turn our tape into a graph, but this would be a waste of precious computational resources</a:t>
            </a:r>
          </a:p>
          <a:p>
            <a:r>
              <a:rPr lang="en-GB" sz="1600" dirty="0"/>
              <a:t>Instead, we work with a slightly different version of the back-prop/AD algorithm</a:t>
            </a:r>
          </a:p>
          <a:p>
            <a:r>
              <a:rPr lang="en-GB" sz="1600" dirty="0"/>
              <a:t>So we can back-propagate adjoints directly through the tape (although it is </a:t>
            </a:r>
            <a:r>
              <a:rPr lang="en-GB" sz="1600" u="sng" dirty="0"/>
              <a:t>not</a:t>
            </a:r>
            <a:r>
              <a:rPr lang="en-GB" sz="1600" dirty="0"/>
              <a:t> arranged in layers)</a:t>
            </a:r>
          </a:p>
          <a:p>
            <a:r>
              <a:rPr lang="en-GB" sz="1600" dirty="0"/>
              <a:t>Using the notions of </a:t>
            </a:r>
            <a:r>
              <a:rPr lang="en-GB" sz="1600" i="1" dirty="0"/>
              <a:t>ancestor </a:t>
            </a:r>
            <a:r>
              <a:rPr lang="en-GB" sz="1600" dirty="0"/>
              <a:t>(argument to an operation) and </a:t>
            </a:r>
            <a:r>
              <a:rPr lang="en-GB" sz="1600" i="1" dirty="0"/>
              <a:t>successor</a:t>
            </a:r>
            <a:r>
              <a:rPr lang="en-GB" sz="1600" dirty="0"/>
              <a:t> (result of an operation)</a:t>
            </a:r>
          </a:p>
          <a:p>
            <a:r>
              <a:rPr lang="en-GB" sz="1600" dirty="0"/>
              <a:t>AAD is the sum of a </a:t>
            </a:r>
            <a:r>
              <a:rPr lang="en-GB" sz="1600" i="1" dirty="0"/>
              <a:t>recording framework </a:t>
            </a:r>
            <a:r>
              <a:rPr lang="en-GB" sz="1600" dirty="0"/>
              <a:t>(e.g. operator overloading) and back-propagation through the tape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4026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52" y="2975915"/>
            <a:ext cx="8696696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AAD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27099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Ancestors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call the instrumented instance of our code:</a:t>
            </a:r>
          </a:p>
          <a:p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Which evaluates the calculation and records all operations on tape</a:t>
            </a:r>
          </a:p>
          <a:p>
            <a:pPr lvl="1"/>
            <a:r>
              <a:rPr lang="en-GB" sz="1400" dirty="0"/>
              <a:t>Denote     the operation number </a:t>
            </a:r>
            <a:r>
              <a:rPr lang="en-GB" sz="1400" i="1" dirty="0" err="1"/>
              <a:t>i</a:t>
            </a:r>
            <a:r>
              <a:rPr lang="en-GB" sz="1400" dirty="0"/>
              <a:t>, this is a function of 0, 1 or 2 arguments</a:t>
            </a:r>
          </a:p>
          <a:p>
            <a:pPr lvl="1"/>
            <a:r>
              <a:rPr lang="en-GB" sz="1400" dirty="0"/>
              <a:t>The arguments must also be on tape, with indices </a:t>
            </a:r>
            <a:r>
              <a:rPr lang="en-GB" sz="1400" i="1" dirty="0"/>
              <a:t>&lt; </a:t>
            </a:r>
            <a:r>
              <a:rPr lang="en-GB" sz="1400" i="1" dirty="0" err="1"/>
              <a:t>i</a:t>
            </a:r>
            <a:endParaRPr lang="en-GB" sz="1400" i="1" dirty="0"/>
          </a:p>
          <a:p>
            <a:pPr lvl="1"/>
            <a:r>
              <a:rPr lang="en-GB" sz="1400" dirty="0"/>
              <a:t>Denote     the set of indices of the ancestors (arguments) to     - this is a set of 0, 1 or 2 indices, all </a:t>
            </a:r>
            <a:r>
              <a:rPr lang="en-GB" sz="1400" i="1" dirty="0"/>
              <a:t>&lt; </a:t>
            </a:r>
            <a:r>
              <a:rPr lang="en-GB" sz="1400" i="1" dirty="0" err="1"/>
              <a:t>i</a:t>
            </a:r>
            <a:endParaRPr lang="en-GB" sz="1400" i="1" dirty="0"/>
          </a:p>
          <a:p>
            <a:pPr lvl="1"/>
            <a:r>
              <a:rPr lang="en-GB" sz="1400" dirty="0"/>
              <a:t>Denote </a:t>
            </a:r>
            <a:r>
              <a:rPr lang="en-GB" sz="1400" i="1" dirty="0"/>
              <a:t>n </a:t>
            </a:r>
            <a:r>
              <a:rPr lang="en-GB" sz="1400" dirty="0"/>
              <a:t>the number of inputs and </a:t>
            </a:r>
            <a:r>
              <a:rPr lang="en-GB" sz="1400" i="1" dirty="0"/>
              <a:t>N</a:t>
            </a:r>
            <a:r>
              <a:rPr lang="en-GB" sz="1400" dirty="0"/>
              <a:t> the number of operations on tape, including inputs</a:t>
            </a:r>
          </a:p>
          <a:p>
            <a:pPr lvl="1"/>
            <a:r>
              <a:rPr lang="en-GB" sz="1400" dirty="0"/>
              <a:t>Denote     the result of operation </a:t>
            </a:r>
            <a:r>
              <a:rPr lang="en-GB" sz="1400" i="1" dirty="0" err="1"/>
              <a:t>i</a:t>
            </a:r>
            <a:r>
              <a:rPr lang="en-GB" sz="1400" dirty="0"/>
              <a:t> and             the final result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Note that all the local derivatives                            have been computed and recorded on tape, on evaluation, by our operators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1600" dirty="0"/>
              <a:t>Our tape therefore looks like:</a:t>
            </a:r>
          </a:p>
          <a:p>
            <a:endParaRPr lang="en-GB" sz="1800" dirty="0"/>
          </a:p>
        </p:txBody>
      </p:sp>
      <p:sp>
        <p:nvSpPr>
          <p:cNvPr id="8" name="Rectangle 7"/>
          <p:cNvSpPr/>
          <p:nvPr/>
        </p:nvSpPr>
        <p:spPr>
          <a:xfrm>
            <a:off x="1452799" y="2169701"/>
            <a:ext cx="899939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spot = 100, rate = 0.02, yield = 0.05,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0.2, strike = 110, mat = 2;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initializes and records inputs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auto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blackScholes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(spot, rate, yield,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strike, mat);      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evaluates and records operations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5.03705</a:t>
            </a:r>
            <a:endParaRPr lang="en-GB" sz="10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7536219"/>
              </p:ext>
            </p:extLst>
          </p:nvPr>
        </p:nvGraphicFramePr>
        <p:xfrm>
          <a:off x="2165675" y="3145695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169" name="Equation" r:id="rId4" imgW="152280" imgH="228600" progId="Equation.DSMT4">
                  <p:embed/>
                </p:oleObj>
              </mc:Choice>
              <mc:Fallback>
                <p:oleObj name="Equation" r:id="rId4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5675" y="3145695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5519705"/>
              </p:ext>
            </p:extLst>
          </p:nvPr>
        </p:nvGraphicFramePr>
        <p:xfrm>
          <a:off x="5915980" y="3659879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170" name="Equation" r:id="rId6" imgW="152280" imgH="228600" progId="Equation.DSMT4">
                  <p:embed/>
                </p:oleObj>
              </mc:Choice>
              <mc:Fallback>
                <p:oleObj name="Equation" r:id="rId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15980" y="3659879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4040748"/>
              </p:ext>
            </p:extLst>
          </p:nvPr>
        </p:nvGraphicFramePr>
        <p:xfrm>
          <a:off x="2159000" y="3674757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171" name="Equation" r:id="rId8" imgW="164880" imgH="228600" progId="Equation.DSMT4">
                  <p:embed/>
                </p:oleObj>
              </mc:Choice>
              <mc:Fallback>
                <p:oleObj name="Equation" r:id="rId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59000" y="3674757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0778164"/>
              </p:ext>
            </p:extLst>
          </p:nvPr>
        </p:nvGraphicFramePr>
        <p:xfrm>
          <a:off x="2165675" y="4183462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172" name="Equation" r:id="rId10" imgW="152280" imgH="228600" progId="Equation.DSMT4">
                  <p:embed/>
                </p:oleObj>
              </mc:Choice>
              <mc:Fallback>
                <p:oleObj name="Equation" r:id="rId10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65675" y="4183462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0731932"/>
              </p:ext>
            </p:extLst>
          </p:nvPr>
        </p:nvGraphicFramePr>
        <p:xfrm>
          <a:off x="4414649" y="4177434"/>
          <a:ext cx="431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173" name="Equation" r:id="rId12" imgW="431640" imgH="228600" progId="Equation.DSMT4">
                  <p:embed/>
                </p:oleObj>
              </mc:Choice>
              <mc:Fallback>
                <p:oleObj name="Equation" r:id="rId12" imgW="431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414649" y="4177434"/>
                        <a:ext cx="431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476519"/>
              </p:ext>
            </p:extLst>
          </p:nvPr>
        </p:nvGraphicFramePr>
        <p:xfrm>
          <a:off x="4033960" y="4618001"/>
          <a:ext cx="1041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174" name="Equation" r:id="rId14" imgW="1041120" imgH="444240" progId="Equation.DSMT4">
                  <p:embed/>
                </p:oleObj>
              </mc:Choice>
              <mc:Fallback>
                <p:oleObj name="Equation" r:id="rId14" imgW="10411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033960" y="4618001"/>
                        <a:ext cx="10414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4444338" y="5580532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4660238" y="5580532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5079237" y="5580531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5282336" y="5580530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5498236" y="5580530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5714136" y="5580530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133135" y="5580529"/>
            <a:ext cx="215900" cy="193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349035" y="5580529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564935" y="5580529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768034" y="5580528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/>
        </p:nvSpPr>
        <p:spPr>
          <a:xfrm>
            <a:off x="6971133" y="5580527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187033" y="5580527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402933" y="5580527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606032" y="5580526"/>
            <a:ext cx="215900" cy="193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/>
          <p:cNvSpPr/>
          <p:nvPr/>
        </p:nvSpPr>
        <p:spPr>
          <a:xfrm>
            <a:off x="4863337" y="5580526"/>
            <a:ext cx="215900" cy="193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…</a:t>
            </a:r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7137337"/>
              </p:ext>
            </p:extLst>
          </p:nvPr>
        </p:nvGraphicFramePr>
        <p:xfrm>
          <a:off x="4482627" y="5546086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175" name="Equation" r:id="rId16" imgW="152280" imgH="228600" progId="Equation.DSMT4">
                  <p:embed/>
                </p:oleObj>
              </mc:Choice>
              <mc:Fallback>
                <p:oleObj name="Equation" r:id="rId1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482627" y="5546086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667002"/>
              </p:ext>
            </p:extLst>
          </p:nvPr>
        </p:nvGraphicFramePr>
        <p:xfrm>
          <a:off x="4685827" y="5546086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176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685827" y="5546086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4130184"/>
              </p:ext>
            </p:extLst>
          </p:nvPr>
        </p:nvGraphicFramePr>
        <p:xfrm>
          <a:off x="5114238" y="554548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177" name="Equation" r:id="rId20" imgW="164880" imgH="228600" progId="Equation.DSMT4">
                  <p:embed/>
                </p:oleObj>
              </mc:Choice>
              <mc:Fallback>
                <p:oleObj name="Equation" r:id="rId2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114238" y="554548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5416461"/>
              </p:ext>
            </p:extLst>
          </p:nvPr>
        </p:nvGraphicFramePr>
        <p:xfrm>
          <a:off x="5292899" y="5585529"/>
          <a:ext cx="190350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178" name="Equation" r:id="rId22" imgW="253800" imgH="228600" progId="Equation.DSMT4">
                  <p:embed/>
                </p:oleObj>
              </mc:Choice>
              <mc:Fallback>
                <p:oleObj name="Equation" r:id="rId22" imgW="2538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292899" y="5585529"/>
                        <a:ext cx="190350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1879194"/>
              </p:ext>
            </p:extLst>
          </p:nvPr>
        </p:nvGraphicFramePr>
        <p:xfrm>
          <a:off x="5514502" y="5585584"/>
          <a:ext cx="20002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179" name="Equation" r:id="rId24" imgW="266400" imgH="228600" progId="Equation.DSMT4">
                  <p:embed/>
                </p:oleObj>
              </mc:Choice>
              <mc:Fallback>
                <p:oleObj name="Equation" r:id="rId24" imgW="266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514502" y="5585584"/>
                        <a:ext cx="200025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8167536"/>
              </p:ext>
            </p:extLst>
          </p:nvPr>
        </p:nvGraphicFramePr>
        <p:xfrm>
          <a:off x="6806727" y="5545897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180" name="Equation" r:id="rId26" imgW="152280" imgH="228600" progId="Equation.DSMT4">
                  <p:embed/>
                </p:oleObj>
              </mc:Choice>
              <mc:Fallback>
                <p:oleObj name="Equation" r:id="rId2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806727" y="5545897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3591209"/>
              </p:ext>
            </p:extLst>
          </p:nvPr>
        </p:nvGraphicFramePr>
        <p:xfrm>
          <a:off x="7617939" y="5545897"/>
          <a:ext cx="190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181" name="Equation" r:id="rId28" imgW="190440" imgH="228600" progId="Equation.DSMT4">
                  <p:embed/>
                </p:oleObj>
              </mc:Choice>
              <mc:Fallback>
                <p:oleObj name="Equation" r:id="rId28" imgW="1904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617939" y="5545897"/>
                        <a:ext cx="190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1" name="Straight Arrow Connector 40"/>
          <p:cNvCxnSpPr/>
          <p:nvPr/>
        </p:nvCxnSpPr>
        <p:spPr>
          <a:xfrm flipH="1">
            <a:off x="7872171" y="5671254"/>
            <a:ext cx="2870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Left Brace 41"/>
          <p:cNvSpPr/>
          <p:nvPr/>
        </p:nvSpPr>
        <p:spPr>
          <a:xfrm rot="5400000">
            <a:off x="4775288" y="5027470"/>
            <a:ext cx="149578" cy="88564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Left Brace 42"/>
          <p:cNvSpPr/>
          <p:nvPr/>
        </p:nvSpPr>
        <p:spPr>
          <a:xfrm rot="5400000">
            <a:off x="6479653" y="4207932"/>
            <a:ext cx="142029" cy="251554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/>
          <p:cNvSpPr txBox="1"/>
          <p:nvPr/>
        </p:nvSpPr>
        <p:spPr>
          <a:xfrm>
            <a:off x="3887586" y="5181266"/>
            <a:ext cx="19139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inputs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596266" y="5148056"/>
            <a:ext cx="19139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operations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431198" y="5535903"/>
            <a:ext cx="19139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result</a:t>
            </a:r>
          </a:p>
        </p:txBody>
      </p:sp>
      <p:grpSp>
        <p:nvGrpSpPr>
          <p:cNvPr id="47" name="Group 46"/>
          <p:cNvGrpSpPr/>
          <p:nvPr/>
        </p:nvGrpSpPr>
        <p:grpSpPr>
          <a:xfrm flipV="1">
            <a:off x="6050993" y="5592350"/>
            <a:ext cx="827678" cy="344643"/>
            <a:chOff x="15242474" y="2662106"/>
            <a:chExt cx="427512" cy="321324"/>
          </a:xfrm>
        </p:grpSpPr>
        <p:sp>
          <p:nvSpPr>
            <p:cNvPr id="48" name="Arc 47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Arc 48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0" name="Group 49"/>
          <p:cNvGrpSpPr/>
          <p:nvPr/>
        </p:nvGrpSpPr>
        <p:grpSpPr>
          <a:xfrm flipV="1">
            <a:off x="5361783" y="5424379"/>
            <a:ext cx="1522452" cy="713068"/>
            <a:chOff x="15242474" y="2662106"/>
            <a:chExt cx="427512" cy="321324"/>
          </a:xfrm>
        </p:grpSpPr>
        <p:sp>
          <p:nvSpPr>
            <p:cNvPr id="51" name="Arc 50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Arc 51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2626305"/>
              </p:ext>
            </p:extLst>
          </p:nvPr>
        </p:nvGraphicFramePr>
        <p:xfrm>
          <a:off x="6628927" y="5903273"/>
          <a:ext cx="33274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182" name="Equation" r:id="rId30" imgW="3327120" imgH="469800" progId="Equation.DSMT4">
                  <p:embed/>
                </p:oleObj>
              </mc:Choice>
              <mc:Fallback>
                <p:oleObj name="Equation" r:id="rId30" imgW="332712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6628927" y="5903273"/>
                        <a:ext cx="33274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Rectangle 53"/>
          <p:cNvSpPr/>
          <p:nvPr/>
        </p:nvSpPr>
        <p:spPr>
          <a:xfrm>
            <a:off x="5932617" y="5580935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6540142"/>
              </p:ext>
            </p:extLst>
          </p:nvPr>
        </p:nvGraphicFramePr>
        <p:xfrm>
          <a:off x="5965352" y="5538148"/>
          <a:ext cx="165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183" name="Equation" r:id="rId32" imgW="164880" imgH="241200" progId="Equation.DSMT4">
                  <p:embed/>
                </p:oleObj>
              </mc:Choice>
              <mc:Fallback>
                <p:oleObj name="Equation" r:id="rId32" imgW="164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5965352" y="5538148"/>
                        <a:ext cx="165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74075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Successors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GB" sz="1600" dirty="0"/>
              <a:t>Successors: </a:t>
            </a:r>
            <a:r>
              <a:rPr lang="en-GB" sz="1600" i="1" dirty="0"/>
              <a:t>j </a:t>
            </a:r>
            <a:r>
              <a:rPr lang="en-GB" sz="1600" dirty="0"/>
              <a:t>is a successor to </a:t>
            </a:r>
            <a:r>
              <a:rPr lang="en-GB" sz="1600" i="1" dirty="0" err="1"/>
              <a:t>i</a:t>
            </a:r>
            <a:r>
              <a:rPr lang="en-GB" sz="1600" i="1" dirty="0"/>
              <a:t> </a:t>
            </a:r>
            <a:r>
              <a:rPr lang="en-GB" sz="1600" dirty="0"/>
              <a:t>if </a:t>
            </a:r>
            <a:r>
              <a:rPr lang="en-GB" sz="1600" i="1" dirty="0" err="1"/>
              <a:t>i</a:t>
            </a:r>
            <a:r>
              <a:rPr lang="en-GB" sz="1600" i="1" dirty="0"/>
              <a:t> </a:t>
            </a:r>
            <a:r>
              <a:rPr lang="en-GB" sz="1600" dirty="0"/>
              <a:t>is an ancestor to </a:t>
            </a:r>
            <a:r>
              <a:rPr lang="en-GB" sz="1600" i="1" dirty="0"/>
              <a:t>j</a:t>
            </a:r>
            <a:endParaRPr lang="en-GB" sz="1800" i="1" dirty="0"/>
          </a:p>
          <a:p>
            <a:pPr lvl="1"/>
            <a:r>
              <a:rPr lang="en-GB" sz="1400" dirty="0"/>
              <a:t>Denote     the set of indices of the </a:t>
            </a:r>
            <a:r>
              <a:rPr lang="en-GB" sz="1400" i="1" dirty="0"/>
              <a:t>successors</a:t>
            </a:r>
            <a:r>
              <a:rPr lang="en-GB" sz="1400" dirty="0"/>
              <a:t> of      on tape</a:t>
            </a:r>
          </a:p>
          <a:p>
            <a:pPr lvl="1"/>
            <a:r>
              <a:rPr lang="en-GB" sz="1400" dirty="0"/>
              <a:t>These are the indices </a:t>
            </a:r>
            <a:r>
              <a:rPr lang="en-GB" sz="1400" i="1" dirty="0"/>
              <a:t>i </a:t>
            </a:r>
            <a:r>
              <a:rPr lang="en-GB" sz="1400" dirty="0"/>
              <a:t>of all functions     , calculated </a:t>
            </a:r>
            <a:r>
              <a:rPr lang="en-GB" sz="1400" b="1" dirty="0">
                <a:solidFill>
                  <a:srgbClr val="FF0000"/>
                </a:solidFill>
              </a:rPr>
              <a:t>after</a:t>
            </a:r>
            <a:r>
              <a:rPr lang="en-GB" sz="1400" dirty="0"/>
              <a:t>     that use     as an argument</a:t>
            </a:r>
          </a:p>
          <a:p>
            <a:pPr lvl="1"/>
            <a:r>
              <a:rPr lang="en-GB" sz="1400" dirty="0"/>
              <a:t>Formally:</a:t>
            </a:r>
          </a:p>
          <a:p>
            <a:pPr lvl="1"/>
            <a:r>
              <a:rPr lang="en-GB" sz="1400" dirty="0"/>
              <a:t>Note that      may contain many indices, although the size of        is 2 or less</a:t>
            </a:r>
          </a:p>
          <a:p>
            <a:pPr lvl="1"/>
            <a:r>
              <a:rPr lang="en-GB" sz="1400" dirty="0"/>
              <a:t>Whereas an empty      reveals an unused input or intermediate result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1600" dirty="0" err="1"/>
              <a:t>Adjoint</a:t>
            </a:r>
            <a:r>
              <a:rPr lang="en-GB" sz="1600" dirty="0"/>
              <a:t> equation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Denote                          the </a:t>
            </a:r>
            <a:r>
              <a:rPr lang="en-GB" sz="1400" dirty="0" err="1"/>
              <a:t>adjoint</a:t>
            </a:r>
            <a:r>
              <a:rPr lang="en-GB" sz="1400" dirty="0"/>
              <a:t> of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Then (evidently):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And in a direct application of the chain rule:                       because                            and we recall that all the           are all on tape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5584191"/>
              </p:ext>
            </p:extLst>
          </p:nvPr>
        </p:nvGraphicFramePr>
        <p:xfrm>
          <a:off x="4343134" y="2384486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352" name="Equation" r:id="rId4" imgW="152280" imgH="228600" progId="Equation.DSMT4">
                  <p:embed/>
                </p:oleObj>
              </mc:Choice>
              <mc:Fallback>
                <p:oleObj name="Equation" r:id="rId4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43134" y="2384486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0416157"/>
              </p:ext>
            </p:extLst>
          </p:nvPr>
        </p:nvGraphicFramePr>
        <p:xfrm>
          <a:off x="5081588" y="2164114"/>
          <a:ext cx="165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353" name="Equation" r:id="rId6" imgW="164880" imgH="241200" progId="Equation.DSMT4">
                  <p:embed/>
                </p:oleObj>
              </mc:Choice>
              <mc:Fallback>
                <p:oleObj name="Equation" r:id="rId6" imgW="164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81588" y="2164114"/>
                        <a:ext cx="165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0281034"/>
              </p:ext>
            </p:extLst>
          </p:nvPr>
        </p:nvGraphicFramePr>
        <p:xfrm>
          <a:off x="2152650" y="2146712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354" name="Equation" r:id="rId8" imgW="177480" imgH="241200" progId="Equation.DSMT4">
                  <p:embed/>
                </p:oleObj>
              </mc:Choice>
              <mc:Fallback>
                <p:oleObj name="Equation" r:id="rId8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52650" y="2146712"/>
                        <a:ext cx="1778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5471872"/>
              </p:ext>
            </p:extLst>
          </p:nvPr>
        </p:nvGraphicFramePr>
        <p:xfrm>
          <a:off x="2343150" y="2638486"/>
          <a:ext cx="1155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355" name="Equation" r:id="rId10" imgW="1155600" imgH="253800" progId="Equation.DSMT4">
                  <p:embed/>
                </p:oleObj>
              </mc:Choice>
              <mc:Fallback>
                <p:oleObj name="Equation" r:id="rId10" imgW="11556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43150" y="2638486"/>
                        <a:ext cx="1155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242118"/>
              </p:ext>
            </p:extLst>
          </p:nvPr>
        </p:nvGraphicFramePr>
        <p:xfrm>
          <a:off x="2338023" y="2915566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356" name="Equation" r:id="rId12" imgW="177480" imgH="241200" progId="Equation.DSMT4">
                  <p:embed/>
                </p:oleObj>
              </mc:Choice>
              <mc:Fallback>
                <p:oleObj name="Equation" r:id="rId12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38023" y="2915566"/>
                        <a:ext cx="1778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3882165"/>
              </p:ext>
            </p:extLst>
          </p:nvPr>
        </p:nvGraphicFramePr>
        <p:xfrm>
          <a:off x="3018449" y="316969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357" name="Equation" r:id="rId14" imgW="177480" imgH="241200" progId="Equation.DSMT4">
                  <p:embed/>
                </p:oleObj>
              </mc:Choice>
              <mc:Fallback>
                <p:oleObj name="Equation" r:id="rId14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018449" y="3169690"/>
                        <a:ext cx="1778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Rectangle 57"/>
          <p:cNvSpPr/>
          <p:nvPr/>
        </p:nvSpPr>
        <p:spPr>
          <a:xfrm>
            <a:off x="7894801" y="2811636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 58"/>
          <p:cNvSpPr/>
          <p:nvPr/>
        </p:nvSpPr>
        <p:spPr>
          <a:xfrm>
            <a:off x="8110701" y="2811636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Rectangle 64"/>
          <p:cNvSpPr/>
          <p:nvPr/>
        </p:nvSpPr>
        <p:spPr>
          <a:xfrm>
            <a:off x="9576924" y="2811633"/>
            <a:ext cx="215900" cy="193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6" name="Rectangle 65"/>
          <p:cNvSpPr/>
          <p:nvPr/>
        </p:nvSpPr>
        <p:spPr>
          <a:xfrm>
            <a:off x="9799498" y="281163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7" name="Rectangle 66"/>
          <p:cNvSpPr/>
          <p:nvPr/>
        </p:nvSpPr>
        <p:spPr>
          <a:xfrm>
            <a:off x="10015398" y="281163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0218497" y="2811632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/>
          <p:cNvSpPr/>
          <p:nvPr/>
        </p:nvSpPr>
        <p:spPr>
          <a:xfrm>
            <a:off x="10421596" y="2811631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0637496" y="2811631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71" name="Rectangle 70"/>
          <p:cNvSpPr/>
          <p:nvPr/>
        </p:nvSpPr>
        <p:spPr>
          <a:xfrm>
            <a:off x="10853396" y="2811631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1056495" y="2811630"/>
            <a:ext cx="215900" cy="193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ectangle 72"/>
          <p:cNvSpPr/>
          <p:nvPr/>
        </p:nvSpPr>
        <p:spPr>
          <a:xfrm>
            <a:off x="8313800" y="2811630"/>
            <a:ext cx="215900" cy="193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…</a:t>
            </a:r>
          </a:p>
        </p:txBody>
      </p:sp>
      <p:graphicFrame>
        <p:nvGraphicFramePr>
          <p:cNvPr id="74" name="Object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9411720"/>
              </p:ext>
            </p:extLst>
          </p:nvPr>
        </p:nvGraphicFramePr>
        <p:xfrm>
          <a:off x="7932738" y="277653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358" name="Equation" r:id="rId16" imgW="152280" imgH="228600" progId="Equation.DSMT4">
                  <p:embed/>
                </p:oleObj>
              </mc:Choice>
              <mc:Fallback>
                <p:oleObj name="Equation" r:id="rId1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932738" y="2776538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8760105"/>
              </p:ext>
            </p:extLst>
          </p:nvPr>
        </p:nvGraphicFramePr>
        <p:xfrm>
          <a:off x="8135938" y="277653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359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135938" y="277653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970308"/>
              </p:ext>
            </p:extLst>
          </p:nvPr>
        </p:nvGraphicFramePr>
        <p:xfrm>
          <a:off x="10257190" y="2777001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360" name="Equation" r:id="rId20" imgW="152280" imgH="228600" progId="Equation.DSMT4">
                  <p:embed/>
                </p:oleObj>
              </mc:Choice>
              <mc:Fallback>
                <p:oleObj name="Equation" r:id="rId20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0257190" y="2777001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348479"/>
              </p:ext>
            </p:extLst>
          </p:nvPr>
        </p:nvGraphicFramePr>
        <p:xfrm>
          <a:off x="11068402" y="2777001"/>
          <a:ext cx="190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361" name="Equation" r:id="rId22" imgW="190440" imgH="228600" progId="Equation.DSMT4">
                  <p:embed/>
                </p:oleObj>
              </mc:Choice>
              <mc:Fallback>
                <p:oleObj name="Equation" r:id="rId22" imgW="1904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1068402" y="2777001"/>
                        <a:ext cx="190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6" name="Group 85"/>
          <p:cNvGrpSpPr/>
          <p:nvPr/>
        </p:nvGrpSpPr>
        <p:grpSpPr>
          <a:xfrm flipV="1">
            <a:off x="9501456" y="2823454"/>
            <a:ext cx="827678" cy="344643"/>
            <a:chOff x="15242474" y="2662106"/>
            <a:chExt cx="427512" cy="321324"/>
          </a:xfrm>
        </p:grpSpPr>
        <p:sp>
          <p:nvSpPr>
            <p:cNvPr id="87" name="Arc 86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Arc 87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9" name="Group 88"/>
          <p:cNvGrpSpPr/>
          <p:nvPr/>
        </p:nvGrpSpPr>
        <p:grpSpPr>
          <a:xfrm flipV="1">
            <a:off x="8812246" y="2655483"/>
            <a:ext cx="1522452" cy="713068"/>
            <a:chOff x="15242474" y="2662106"/>
            <a:chExt cx="427512" cy="321324"/>
          </a:xfrm>
        </p:grpSpPr>
        <p:sp>
          <p:nvSpPr>
            <p:cNvPr id="90" name="Arc 89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Arc 90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3" name="Rectangle 92"/>
          <p:cNvSpPr/>
          <p:nvPr/>
        </p:nvSpPr>
        <p:spPr>
          <a:xfrm>
            <a:off x="8529698" y="2811627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/>
          <p:cNvSpPr/>
          <p:nvPr/>
        </p:nvSpPr>
        <p:spPr>
          <a:xfrm>
            <a:off x="8732797" y="2811626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/>
          <p:cNvSpPr/>
          <p:nvPr/>
        </p:nvSpPr>
        <p:spPr>
          <a:xfrm>
            <a:off x="8948697" y="2811626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/>
          <p:cNvSpPr/>
          <p:nvPr/>
        </p:nvSpPr>
        <p:spPr>
          <a:xfrm>
            <a:off x="9164597" y="2811626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graphicFrame>
        <p:nvGraphicFramePr>
          <p:cNvPr id="97" name="Object 9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1217003"/>
              </p:ext>
            </p:extLst>
          </p:nvPr>
        </p:nvGraphicFramePr>
        <p:xfrm>
          <a:off x="8564699" y="277658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362" name="Equation" r:id="rId24" imgW="164880" imgH="228600" progId="Equation.DSMT4">
                  <p:embed/>
                </p:oleObj>
              </mc:Choice>
              <mc:Fallback>
                <p:oleObj name="Equation" r:id="rId2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8564699" y="277658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Object 9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542619"/>
              </p:ext>
            </p:extLst>
          </p:nvPr>
        </p:nvGraphicFramePr>
        <p:xfrm>
          <a:off x="8743360" y="2816625"/>
          <a:ext cx="190350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363" name="Equation" r:id="rId26" imgW="253800" imgH="228600" progId="Equation.DSMT4">
                  <p:embed/>
                </p:oleObj>
              </mc:Choice>
              <mc:Fallback>
                <p:oleObj name="Equation" r:id="rId26" imgW="2538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8743360" y="2816625"/>
                        <a:ext cx="190350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8081445"/>
              </p:ext>
            </p:extLst>
          </p:nvPr>
        </p:nvGraphicFramePr>
        <p:xfrm>
          <a:off x="8964963" y="2816680"/>
          <a:ext cx="20002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364" name="Equation" r:id="rId28" imgW="266400" imgH="228600" progId="Equation.DSMT4">
                  <p:embed/>
                </p:oleObj>
              </mc:Choice>
              <mc:Fallback>
                <p:oleObj name="Equation" r:id="rId28" imgW="266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8964963" y="2816680"/>
                        <a:ext cx="200025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Rectangle 99"/>
          <p:cNvSpPr/>
          <p:nvPr/>
        </p:nvSpPr>
        <p:spPr>
          <a:xfrm>
            <a:off x="9376404" y="2816457"/>
            <a:ext cx="215900" cy="18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01" name="Object 10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474278"/>
              </p:ext>
            </p:extLst>
          </p:nvPr>
        </p:nvGraphicFramePr>
        <p:xfrm>
          <a:off x="9409139" y="2769244"/>
          <a:ext cx="165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365" name="Equation" r:id="rId30" imgW="164880" imgH="241200" progId="Equation.DSMT4">
                  <p:embed/>
                </p:oleObj>
              </mc:Choice>
              <mc:Fallback>
                <p:oleObj name="Equation" r:id="rId30" imgW="164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9409139" y="2769244"/>
                        <a:ext cx="165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2" name="Group 101"/>
          <p:cNvGrpSpPr/>
          <p:nvPr/>
        </p:nvGrpSpPr>
        <p:grpSpPr>
          <a:xfrm flipH="1">
            <a:off x="9500346" y="2520546"/>
            <a:ext cx="827678" cy="571421"/>
            <a:chOff x="15242474" y="2662106"/>
            <a:chExt cx="427512" cy="321324"/>
          </a:xfrm>
        </p:grpSpPr>
        <p:sp>
          <p:nvSpPr>
            <p:cNvPr id="103" name="Arc 102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Arc 103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5" name="Group 104"/>
          <p:cNvGrpSpPr/>
          <p:nvPr/>
        </p:nvGrpSpPr>
        <p:grpSpPr>
          <a:xfrm flipH="1">
            <a:off x="9485888" y="2634351"/>
            <a:ext cx="423137" cy="344643"/>
            <a:chOff x="15242474" y="2662106"/>
            <a:chExt cx="427512" cy="321324"/>
          </a:xfrm>
        </p:grpSpPr>
        <p:sp>
          <p:nvSpPr>
            <p:cNvPr id="106" name="Arc 105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Arc 106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8" name="Group 107"/>
          <p:cNvGrpSpPr/>
          <p:nvPr/>
        </p:nvGrpSpPr>
        <p:grpSpPr>
          <a:xfrm flipH="1">
            <a:off x="9498128" y="2428331"/>
            <a:ext cx="1255564" cy="739766"/>
            <a:chOff x="15242474" y="2662106"/>
            <a:chExt cx="427512" cy="321324"/>
          </a:xfrm>
        </p:grpSpPr>
        <p:sp>
          <p:nvSpPr>
            <p:cNvPr id="109" name="Arc 108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Arc 109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1" name="Group 110"/>
          <p:cNvGrpSpPr/>
          <p:nvPr/>
        </p:nvGrpSpPr>
        <p:grpSpPr>
          <a:xfrm flipH="1">
            <a:off x="9503690" y="2210941"/>
            <a:ext cx="1652077" cy="1214750"/>
            <a:chOff x="15242474" y="2662106"/>
            <a:chExt cx="427512" cy="321324"/>
          </a:xfrm>
        </p:grpSpPr>
        <p:sp>
          <p:nvSpPr>
            <p:cNvPr id="112" name="Arc 111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Arc 112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4468476"/>
              </p:ext>
            </p:extLst>
          </p:nvPr>
        </p:nvGraphicFramePr>
        <p:xfrm>
          <a:off x="10264383" y="3044477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366" name="Equation" r:id="rId32" imgW="164880" imgH="228600" progId="Equation.DSMT4">
                  <p:embed/>
                </p:oleObj>
              </mc:Choice>
              <mc:Fallback>
                <p:oleObj name="Equation" r:id="rId3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0264383" y="3044477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Object 1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0170981"/>
              </p:ext>
            </p:extLst>
          </p:nvPr>
        </p:nvGraphicFramePr>
        <p:xfrm>
          <a:off x="9589347" y="2143652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367" name="Equation" r:id="rId34" imgW="177480" imgH="241200" progId="Equation.DSMT4">
                  <p:embed/>
                </p:oleObj>
              </mc:Choice>
              <mc:Fallback>
                <p:oleObj name="Equation" r:id="rId34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9589347" y="2143652"/>
                        <a:ext cx="1778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Object 1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149465"/>
              </p:ext>
            </p:extLst>
          </p:nvPr>
        </p:nvGraphicFramePr>
        <p:xfrm>
          <a:off x="5754769" y="2393187"/>
          <a:ext cx="165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368" name="Equation" r:id="rId36" imgW="164880" imgH="241200" progId="Equation.DSMT4">
                  <p:embed/>
                </p:oleObj>
              </mc:Choice>
              <mc:Fallback>
                <p:oleObj name="Equation" r:id="rId36" imgW="164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5754769" y="2393187"/>
                        <a:ext cx="165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" name="Object 1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1041388"/>
              </p:ext>
            </p:extLst>
          </p:nvPr>
        </p:nvGraphicFramePr>
        <p:xfrm>
          <a:off x="6549256" y="2387661"/>
          <a:ext cx="165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369" name="Equation" r:id="rId38" imgW="164880" imgH="241200" progId="Equation.DSMT4">
                  <p:embed/>
                </p:oleObj>
              </mc:Choice>
              <mc:Fallback>
                <p:oleObj name="Equation" r:id="rId38" imgW="164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6549256" y="2387661"/>
                        <a:ext cx="165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" name="Object 1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3350961"/>
              </p:ext>
            </p:extLst>
          </p:nvPr>
        </p:nvGraphicFramePr>
        <p:xfrm>
          <a:off x="2198486" y="4303465"/>
          <a:ext cx="927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370" name="Equation" r:id="rId40" imgW="927000" imgH="431640" progId="Equation.DSMT4">
                  <p:embed/>
                </p:oleObj>
              </mc:Choice>
              <mc:Fallback>
                <p:oleObj name="Equation" r:id="rId40" imgW="9270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2198486" y="4303465"/>
                        <a:ext cx="9271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" name="Object 1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4589098"/>
              </p:ext>
            </p:extLst>
          </p:nvPr>
        </p:nvGraphicFramePr>
        <p:xfrm>
          <a:off x="4232891" y="4387885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371" name="Equation" r:id="rId42" imgW="152280" imgH="228600" progId="Equation.DSMT4">
                  <p:embed/>
                </p:oleObj>
              </mc:Choice>
              <mc:Fallback>
                <p:oleObj name="Equation" r:id="rId42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4232891" y="4387885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" name="Object 1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979646"/>
              </p:ext>
            </p:extLst>
          </p:nvPr>
        </p:nvGraphicFramePr>
        <p:xfrm>
          <a:off x="2878839" y="4894026"/>
          <a:ext cx="406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372" name="Equation" r:id="rId44" imgW="406080" imgH="228600" progId="Equation.DSMT4">
                  <p:embed/>
                </p:oleObj>
              </mc:Choice>
              <mc:Fallback>
                <p:oleObj name="Equation" r:id="rId44" imgW="4060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2878839" y="4894026"/>
                        <a:ext cx="406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" name="Object 1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9672767"/>
              </p:ext>
            </p:extLst>
          </p:nvPr>
        </p:nvGraphicFramePr>
        <p:xfrm>
          <a:off x="4797425" y="5322245"/>
          <a:ext cx="838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373" name="Equation" r:id="rId46" imgW="838080" imgH="457200" progId="Equation.DSMT4">
                  <p:embed/>
                </p:oleObj>
              </mc:Choice>
              <mc:Fallback>
                <p:oleObj name="Equation" r:id="rId46" imgW="83808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4797425" y="5322245"/>
                        <a:ext cx="8382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1" name="Group 120"/>
          <p:cNvGrpSpPr/>
          <p:nvPr/>
        </p:nvGrpSpPr>
        <p:grpSpPr>
          <a:xfrm flipV="1">
            <a:off x="9499414" y="2848443"/>
            <a:ext cx="414792" cy="291472"/>
            <a:chOff x="15242474" y="2662106"/>
            <a:chExt cx="427512" cy="321324"/>
          </a:xfrm>
        </p:grpSpPr>
        <p:sp>
          <p:nvSpPr>
            <p:cNvPr id="122" name="Arc 121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Arc 122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6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4" name="Group 123"/>
          <p:cNvGrpSpPr/>
          <p:nvPr/>
        </p:nvGrpSpPr>
        <p:grpSpPr>
          <a:xfrm flipV="1">
            <a:off x="9519525" y="2602342"/>
            <a:ext cx="1247888" cy="785034"/>
            <a:chOff x="15242474" y="2662106"/>
            <a:chExt cx="427512" cy="321324"/>
          </a:xfrm>
        </p:grpSpPr>
        <p:sp>
          <p:nvSpPr>
            <p:cNvPr id="125" name="Arc 124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Arc 125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6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7" name="Group 126"/>
          <p:cNvGrpSpPr/>
          <p:nvPr/>
        </p:nvGrpSpPr>
        <p:grpSpPr>
          <a:xfrm flipV="1">
            <a:off x="9512851" y="2384952"/>
            <a:ext cx="1653916" cy="1258129"/>
            <a:chOff x="15242474" y="2662106"/>
            <a:chExt cx="427512" cy="321324"/>
          </a:xfrm>
        </p:grpSpPr>
        <p:sp>
          <p:nvSpPr>
            <p:cNvPr id="128" name="Arc 127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Arc 128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6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aphicFrame>
        <p:nvGraphicFramePr>
          <p:cNvPr id="130" name="Object 1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3042953"/>
              </p:ext>
            </p:extLst>
          </p:nvPr>
        </p:nvGraphicFramePr>
        <p:xfrm>
          <a:off x="6311317" y="5322245"/>
          <a:ext cx="1066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374" name="Equation" r:id="rId48" imgW="1066680" imgH="457200" progId="Equation.DSMT4">
                  <p:embed/>
                </p:oleObj>
              </mc:Choice>
              <mc:Fallback>
                <p:oleObj name="Equation" r:id="rId48" imgW="106668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6311317" y="5322245"/>
                        <a:ext cx="10668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" name="Object 1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3964645"/>
              </p:ext>
            </p:extLst>
          </p:nvPr>
        </p:nvGraphicFramePr>
        <p:xfrm>
          <a:off x="9254412" y="5334945"/>
          <a:ext cx="266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375" name="Equation" r:id="rId50" imgW="266400" imgH="444240" progId="Equation.DSMT4">
                  <p:embed/>
                </p:oleObj>
              </mc:Choice>
              <mc:Fallback>
                <p:oleObj name="Equation" r:id="rId50" imgW="2664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9254412" y="5334945"/>
                        <a:ext cx="2667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136</a:t>
            </a:fld>
            <a:endParaRPr lang="en-GB"/>
          </a:p>
        </p:txBody>
      </p:sp>
      <p:graphicFrame>
        <p:nvGraphicFramePr>
          <p:cNvPr id="76" name="Object 75">
            <a:extLst>
              <a:ext uri="{FF2B5EF4-FFF2-40B4-BE49-F238E27FC236}">
                <a16:creationId xmlns:a16="http://schemas.microsoft.com/office/drawing/2014/main" id="{E19328B9-3E19-4CF8-B7B9-0E9A94BA19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1132753"/>
              </p:ext>
            </p:extLst>
          </p:nvPr>
        </p:nvGraphicFramePr>
        <p:xfrm>
          <a:off x="5992813" y="2900423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376" name="Equation" r:id="rId52" imgW="164880" imgH="228600" progId="Equation.DSMT4">
                  <p:embed/>
                </p:oleObj>
              </mc:Choice>
              <mc:Fallback>
                <p:oleObj name="Equation" r:id="rId52" imgW="164880" imgH="228600" progId="Equation.DSMT4">
                  <p:embed/>
                  <p:pic>
                    <p:nvPicPr>
                      <p:cNvPr id="57" name="Object 56"/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5992813" y="2900423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803516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Adjoint accumulation V1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4725"/>
          </a:xfrm>
        </p:spPr>
        <p:txBody>
          <a:bodyPr>
            <a:noAutofit/>
          </a:bodyPr>
          <a:lstStyle/>
          <a:p>
            <a:r>
              <a:rPr lang="en-GB" sz="1600" dirty="0" err="1"/>
              <a:t>Adjoints</a:t>
            </a:r>
            <a:r>
              <a:rPr lang="en-GB" sz="1600" dirty="0"/>
              <a:t> therefore satisfy a backward recursion</a:t>
            </a:r>
            <a:endParaRPr lang="en-GB" sz="1800" dirty="0"/>
          </a:p>
          <a:p>
            <a:pPr marL="457200" lvl="1" indent="0">
              <a:buNone/>
            </a:pPr>
            <a:r>
              <a:rPr lang="en-GB" sz="1400" dirty="0"/>
              <a:t>      </a:t>
            </a:r>
          </a:p>
          <a:p>
            <a:pPr lvl="1"/>
            <a:r>
              <a:rPr lang="en-GB" sz="1400" dirty="0"/>
              <a:t>The last </a:t>
            </a:r>
            <a:r>
              <a:rPr lang="en-GB" sz="1400" dirty="0" err="1"/>
              <a:t>adjoint</a:t>
            </a:r>
            <a:r>
              <a:rPr lang="en-GB" sz="1400" dirty="0"/>
              <a:t>             is given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All other adjoints are a weighted sum  of future adjoints: for all</a:t>
            </a:r>
            <a:r>
              <a:rPr lang="en-GB" sz="1400" i="1" dirty="0"/>
              <a:t> j 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1600" dirty="0"/>
              <a:t>Hence, the following (flawed) algorithm:</a:t>
            </a:r>
          </a:p>
          <a:p>
            <a:endParaRPr lang="en-GB" sz="1400" dirty="0"/>
          </a:p>
          <a:p>
            <a:pPr marL="457200" lvl="1" indent="0">
              <a:buNone/>
            </a:pPr>
            <a:r>
              <a:rPr lang="en-GB" sz="1400" dirty="0"/>
              <a:t>Starting with            , compute for every </a:t>
            </a:r>
            <a:r>
              <a:rPr lang="en-GB" sz="1400" i="1" dirty="0"/>
              <a:t>j</a:t>
            </a:r>
            <a:r>
              <a:rPr lang="en-GB" sz="1400" dirty="0"/>
              <a:t>, in the reverse order, from </a:t>
            </a:r>
            <a:r>
              <a:rPr lang="en-GB" sz="1400" i="1" dirty="0"/>
              <a:t>N-1 </a:t>
            </a:r>
            <a:r>
              <a:rPr lang="en-GB" sz="1400" dirty="0"/>
              <a:t>to </a:t>
            </a:r>
            <a:r>
              <a:rPr lang="en-GB" sz="1400" i="1" dirty="0"/>
              <a:t>1</a:t>
            </a:r>
            <a:r>
              <a:rPr lang="en-GB" sz="1400" dirty="0"/>
              <a:t>: </a:t>
            </a:r>
          </a:p>
          <a:p>
            <a:pPr lvl="1"/>
            <a:endParaRPr lang="en-GB" sz="1400" dirty="0"/>
          </a:p>
          <a:p>
            <a:pPr marL="457200" lvl="1" indent="0">
              <a:buNone/>
            </a:pPr>
            <a:r>
              <a:rPr lang="en-GB" sz="1400" dirty="0"/>
              <a:t>				Summing over the successors of </a:t>
            </a:r>
            <a:r>
              <a:rPr lang="en-GB" sz="1400" i="1" dirty="0" err="1"/>
              <a:t>xj</a:t>
            </a:r>
            <a:r>
              <a:rPr lang="en-GB" sz="1400" dirty="0"/>
              <a:t>:</a:t>
            </a:r>
          </a:p>
          <a:p>
            <a:endParaRPr lang="en-GB" sz="1800" dirty="0"/>
          </a:p>
          <a:p>
            <a:r>
              <a:rPr lang="en-GB" sz="1600" dirty="0"/>
              <a:t>Problems:</a:t>
            </a:r>
          </a:p>
          <a:p>
            <a:pPr lvl="1"/>
            <a:r>
              <a:rPr lang="en-GB" sz="1400" dirty="0"/>
              <a:t>Complexity: a node may have many successors to sum over</a:t>
            </a:r>
          </a:p>
          <a:p>
            <a:pPr lvl="1"/>
            <a:r>
              <a:rPr lang="en-GB" sz="1400" dirty="0"/>
              <a:t>Impracticality: ancestors don’t store their successors, it is the successors who store their (up to 2) ancestors and partial derivatives</a:t>
            </a:r>
          </a:p>
          <a:p>
            <a:pPr marL="0" indent="0">
              <a:buNone/>
            </a:pPr>
            <a:endParaRPr lang="en-GB" sz="18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</p:txBody>
      </p:sp>
      <p:graphicFrame>
        <p:nvGraphicFramePr>
          <p:cNvPr id="7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1694894"/>
              </p:ext>
            </p:extLst>
          </p:nvPr>
        </p:nvGraphicFramePr>
        <p:xfrm>
          <a:off x="2772042" y="2383688"/>
          <a:ext cx="406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01" name="Equation" r:id="rId4" imgW="406080" imgH="228600" progId="Equation.DSMT4">
                  <p:embed/>
                </p:oleObj>
              </mc:Choice>
              <mc:Fallback>
                <p:oleObj name="Equation" r:id="rId4" imgW="4060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72042" y="2383688"/>
                        <a:ext cx="406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137</a:t>
            </a:fld>
            <a:endParaRPr lang="en-GB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D6833237-6ADB-45F8-BFC6-78D2550E0E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361071"/>
              </p:ext>
            </p:extLst>
          </p:nvPr>
        </p:nvGraphicFramePr>
        <p:xfrm>
          <a:off x="6421437" y="2798814"/>
          <a:ext cx="838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02" name="Equation" r:id="rId6" imgW="838080" imgH="457200" progId="Equation.DSMT4">
                  <p:embed/>
                </p:oleObj>
              </mc:Choice>
              <mc:Fallback>
                <p:oleObj name="Equation" r:id="rId6" imgW="838080" imgH="457200" progId="Equation.DSMT4">
                  <p:embed/>
                  <p:pic>
                    <p:nvPicPr>
                      <p:cNvPr id="120" name="Object 1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21437" y="2798814"/>
                        <a:ext cx="8382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47FF2B06-E03E-48F9-BD26-9AF094C616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2216075"/>
              </p:ext>
            </p:extLst>
          </p:nvPr>
        </p:nvGraphicFramePr>
        <p:xfrm>
          <a:off x="2367225" y="4191087"/>
          <a:ext cx="406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03" name="Equation" r:id="rId8" imgW="406080" imgH="228600" progId="Equation.DSMT4">
                  <p:embed/>
                </p:oleObj>
              </mc:Choice>
              <mc:Fallback>
                <p:oleObj name="Equation" r:id="rId8" imgW="406080" imgH="228600" progId="Equation.DSMT4">
                  <p:embed/>
                  <p:pic>
                    <p:nvPicPr>
                      <p:cNvPr id="76" name="Object 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67225" y="4191087"/>
                        <a:ext cx="406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04610D9F-ABEB-4D59-92A7-709FB07521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378861"/>
              </p:ext>
            </p:extLst>
          </p:nvPr>
        </p:nvGraphicFramePr>
        <p:xfrm>
          <a:off x="7007578" y="4105859"/>
          <a:ext cx="838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04" name="Equation" r:id="rId9" imgW="838080" imgH="457200" progId="Equation.DSMT4">
                  <p:embed/>
                </p:oleObj>
              </mc:Choice>
              <mc:Fallback>
                <p:oleObj name="Equation" r:id="rId9" imgW="838080" imgH="457200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D6833237-6ADB-45F8-BFC6-78D2550E0E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07578" y="4105859"/>
                        <a:ext cx="8382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96636AAF-0D61-4D11-8777-7565829DDADB}"/>
              </a:ext>
            </a:extLst>
          </p:cNvPr>
          <p:cNvSpPr/>
          <p:nvPr/>
        </p:nvSpPr>
        <p:spPr>
          <a:xfrm>
            <a:off x="7342351" y="4764261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0BDE54-1E1C-4BBF-94CB-4396439101DF}"/>
              </a:ext>
            </a:extLst>
          </p:cNvPr>
          <p:cNvSpPr/>
          <p:nvPr/>
        </p:nvSpPr>
        <p:spPr>
          <a:xfrm>
            <a:off x="7558251" y="4764261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D1DFB0-E4B2-428E-B7ED-93C961A90C42}"/>
              </a:ext>
            </a:extLst>
          </p:cNvPr>
          <p:cNvSpPr/>
          <p:nvPr/>
        </p:nvSpPr>
        <p:spPr>
          <a:xfrm>
            <a:off x="9024474" y="4764258"/>
            <a:ext cx="215900" cy="193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CA1A67-280F-44F7-8164-467FAC80E08B}"/>
              </a:ext>
            </a:extLst>
          </p:cNvPr>
          <p:cNvSpPr/>
          <p:nvPr/>
        </p:nvSpPr>
        <p:spPr>
          <a:xfrm>
            <a:off x="9247048" y="4764258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B4723F-1831-4EB7-BB48-973CEE9A3A46}"/>
              </a:ext>
            </a:extLst>
          </p:cNvPr>
          <p:cNvSpPr/>
          <p:nvPr/>
        </p:nvSpPr>
        <p:spPr>
          <a:xfrm>
            <a:off x="9462948" y="4764258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3A1C20-0C33-4C0F-B33D-043AF492453A}"/>
              </a:ext>
            </a:extLst>
          </p:cNvPr>
          <p:cNvSpPr/>
          <p:nvPr/>
        </p:nvSpPr>
        <p:spPr>
          <a:xfrm>
            <a:off x="9666047" y="4764257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86243D-883E-43EB-8875-0787D3F3A263}"/>
              </a:ext>
            </a:extLst>
          </p:cNvPr>
          <p:cNvSpPr/>
          <p:nvPr/>
        </p:nvSpPr>
        <p:spPr>
          <a:xfrm>
            <a:off x="9869146" y="4764256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F216B0-559A-4581-9210-6EC8B4FD35D9}"/>
              </a:ext>
            </a:extLst>
          </p:cNvPr>
          <p:cNvSpPr/>
          <p:nvPr/>
        </p:nvSpPr>
        <p:spPr>
          <a:xfrm>
            <a:off x="10085046" y="4764256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72F849-C8BB-4414-8671-EA7C9E51EDB2}"/>
              </a:ext>
            </a:extLst>
          </p:cNvPr>
          <p:cNvSpPr/>
          <p:nvPr/>
        </p:nvSpPr>
        <p:spPr>
          <a:xfrm>
            <a:off x="10300946" y="4764256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24F5053-E148-4457-A7A1-24E2BAA90E09}"/>
              </a:ext>
            </a:extLst>
          </p:cNvPr>
          <p:cNvSpPr/>
          <p:nvPr/>
        </p:nvSpPr>
        <p:spPr>
          <a:xfrm>
            <a:off x="10504045" y="4764255"/>
            <a:ext cx="215900" cy="193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45A3EFD-6C6A-4A23-A8D1-23B2131C6CFD}"/>
              </a:ext>
            </a:extLst>
          </p:cNvPr>
          <p:cNvSpPr/>
          <p:nvPr/>
        </p:nvSpPr>
        <p:spPr>
          <a:xfrm>
            <a:off x="7761350" y="4764255"/>
            <a:ext cx="215900" cy="193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…</a:t>
            </a:r>
          </a:p>
        </p:txBody>
      </p: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F800FC9D-3421-437A-A539-BB4916B0A2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6236453"/>
              </p:ext>
            </p:extLst>
          </p:nvPr>
        </p:nvGraphicFramePr>
        <p:xfrm>
          <a:off x="7380288" y="4729163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05" name="Equation" r:id="rId10" imgW="152280" imgH="228600" progId="Equation.DSMT4">
                  <p:embed/>
                </p:oleObj>
              </mc:Choice>
              <mc:Fallback>
                <p:oleObj name="Equation" r:id="rId10" imgW="152280" imgH="228600" progId="Equation.DSMT4">
                  <p:embed/>
                  <p:pic>
                    <p:nvPicPr>
                      <p:cNvPr id="74" name="Object 7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380288" y="4729163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C291D78C-A65B-4B54-B709-5D11FDF42D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2895255"/>
              </p:ext>
            </p:extLst>
          </p:nvPr>
        </p:nvGraphicFramePr>
        <p:xfrm>
          <a:off x="7583488" y="4729163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06" name="Equation" r:id="rId12" imgW="164880" imgH="228600" progId="Equation.DSMT4">
                  <p:embed/>
                </p:oleObj>
              </mc:Choice>
              <mc:Fallback>
                <p:oleObj name="Equation" r:id="rId12" imgW="164880" imgH="228600" progId="Equation.DSMT4">
                  <p:embed/>
                  <p:pic>
                    <p:nvPicPr>
                      <p:cNvPr id="75" name="Object 74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583488" y="4729163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AD8A62F6-86E2-44B3-AC1E-8BECC5254B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9715494"/>
              </p:ext>
            </p:extLst>
          </p:nvPr>
        </p:nvGraphicFramePr>
        <p:xfrm>
          <a:off x="9704740" y="4729626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07" name="Equation" r:id="rId14" imgW="152280" imgH="228600" progId="Equation.DSMT4">
                  <p:embed/>
                </p:oleObj>
              </mc:Choice>
              <mc:Fallback>
                <p:oleObj name="Equation" r:id="rId14" imgW="152280" imgH="228600" progId="Equation.DSMT4">
                  <p:embed/>
                  <p:pic>
                    <p:nvPicPr>
                      <p:cNvPr id="79" name="Object 78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704740" y="4729626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DE0A8E41-CC67-45CB-AF02-E4B38B91E8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2611590"/>
              </p:ext>
            </p:extLst>
          </p:nvPr>
        </p:nvGraphicFramePr>
        <p:xfrm>
          <a:off x="10515952" y="4729626"/>
          <a:ext cx="190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08" name="Equation" r:id="rId16" imgW="190440" imgH="228600" progId="Equation.DSMT4">
                  <p:embed/>
                </p:oleObj>
              </mc:Choice>
              <mc:Fallback>
                <p:oleObj name="Equation" r:id="rId16" imgW="190440" imgH="228600" progId="Equation.DSMT4">
                  <p:embed/>
                  <p:pic>
                    <p:nvPicPr>
                      <p:cNvPr id="80" name="Object 79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0515952" y="4729626"/>
                        <a:ext cx="190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Rectangle 35">
            <a:extLst>
              <a:ext uri="{FF2B5EF4-FFF2-40B4-BE49-F238E27FC236}">
                <a16:creationId xmlns:a16="http://schemas.microsoft.com/office/drawing/2014/main" id="{3CAD2AF3-763B-4EC3-A01D-F97BF7B2274D}"/>
              </a:ext>
            </a:extLst>
          </p:cNvPr>
          <p:cNvSpPr/>
          <p:nvPr/>
        </p:nvSpPr>
        <p:spPr>
          <a:xfrm>
            <a:off x="7977248" y="4764252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7425E36-0DF4-4587-84A9-234331928FCC}"/>
              </a:ext>
            </a:extLst>
          </p:cNvPr>
          <p:cNvSpPr/>
          <p:nvPr/>
        </p:nvSpPr>
        <p:spPr>
          <a:xfrm>
            <a:off x="8180347" y="4764251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89AF7F8-C458-4657-A935-FB3B3ABC7AE1}"/>
              </a:ext>
            </a:extLst>
          </p:cNvPr>
          <p:cNvSpPr/>
          <p:nvPr/>
        </p:nvSpPr>
        <p:spPr>
          <a:xfrm>
            <a:off x="8396247" y="4764251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18B604-33B6-44CC-9B19-0B2A5619D6F8}"/>
              </a:ext>
            </a:extLst>
          </p:cNvPr>
          <p:cNvSpPr/>
          <p:nvPr/>
        </p:nvSpPr>
        <p:spPr>
          <a:xfrm>
            <a:off x="8612147" y="4764251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F33CFA9E-1DBB-4C57-BFC2-A3A4D2C22F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9163847"/>
              </p:ext>
            </p:extLst>
          </p:nvPr>
        </p:nvGraphicFramePr>
        <p:xfrm>
          <a:off x="8012249" y="4729206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09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97" name="Object 96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012249" y="4729206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>
            <a:extLst>
              <a:ext uri="{FF2B5EF4-FFF2-40B4-BE49-F238E27FC236}">
                <a16:creationId xmlns:a16="http://schemas.microsoft.com/office/drawing/2014/main" id="{50398D63-E31F-44BB-B3F6-00CF399B33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8258350"/>
              </p:ext>
            </p:extLst>
          </p:nvPr>
        </p:nvGraphicFramePr>
        <p:xfrm>
          <a:off x="8190910" y="4769250"/>
          <a:ext cx="190350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10" name="Equation" r:id="rId20" imgW="253800" imgH="228600" progId="Equation.DSMT4">
                  <p:embed/>
                </p:oleObj>
              </mc:Choice>
              <mc:Fallback>
                <p:oleObj name="Equation" r:id="rId20" imgW="253800" imgH="228600" progId="Equation.DSMT4">
                  <p:embed/>
                  <p:pic>
                    <p:nvPicPr>
                      <p:cNvPr id="98" name="Object 97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190910" y="4769250"/>
                        <a:ext cx="190350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A2DFB9C0-D058-4CF3-9D2A-5093AA330A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1575394"/>
              </p:ext>
            </p:extLst>
          </p:nvPr>
        </p:nvGraphicFramePr>
        <p:xfrm>
          <a:off x="8412513" y="4769305"/>
          <a:ext cx="20002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11" name="Equation" r:id="rId22" imgW="266400" imgH="228600" progId="Equation.DSMT4">
                  <p:embed/>
                </p:oleObj>
              </mc:Choice>
              <mc:Fallback>
                <p:oleObj name="Equation" r:id="rId22" imgW="266400" imgH="228600" progId="Equation.DSMT4">
                  <p:embed/>
                  <p:pic>
                    <p:nvPicPr>
                      <p:cNvPr id="99" name="Object 98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8412513" y="4769305"/>
                        <a:ext cx="200025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Rectangle 42">
            <a:extLst>
              <a:ext uri="{FF2B5EF4-FFF2-40B4-BE49-F238E27FC236}">
                <a16:creationId xmlns:a16="http://schemas.microsoft.com/office/drawing/2014/main" id="{02B42252-2A4A-4A50-B43C-39037F11A521}"/>
              </a:ext>
            </a:extLst>
          </p:cNvPr>
          <p:cNvSpPr/>
          <p:nvPr/>
        </p:nvSpPr>
        <p:spPr>
          <a:xfrm>
            <a:off x="8823954" y="4769082"/>
            <a:ext cx="215900" cy="18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4" name="Object 43">
            <a:extLst>
              <a:ext uri="{FF2B5EF4-FFF2-40B4-BE49-F238E27FC236}">
                <a16:creationId xmlns:a16="http://schemas.microsoft.com/office/drawing/2014/main" id="{F4F08F8E-BB06-490C-9D1D-D2607334AF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552688"/>
              </p:ext>
            </p:extLst>
          </p:nvPr>
        </p:nvGraphicFramePr>
        <p:xfrm>
          <a:off x="8856689" y="4721869"/>
          <a:ext cx="165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12" name="Equation" r:id="rId24" imgW="164880" imgH="241200" progId="Equation.DSMT4">
                  <p:embed/>
                </p:oleObj>
              </mc:Choice>
              <mc:Fallback>
                <p:oleObj name="Equation" r:id="rId24" imgW="164880" imgH="241200" progId="Equation.DSMT4">
                  <p:embed/>
                  <p:pic>
                    <p:nvPicPr>
                      <p:cNvPr id="101" name="Object 100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8856689" y="4721869"/>
                        <a:ext cx="165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5" name="Group 44">
            <a:extLst>
              <a:ext uri="{FF2B5EF4-FFF2-40B4-BE49-F238E27FC236}">
                <a16:creationId xmlns:a16="http://schemas.microsoft.com/office/drawing/2014/main" id="{9185F6B0-8B35-4B18-B00B-415F9FF81B74}"/>
              </a:ext>
            </a:extLst>
          </p:cNvPr>
          <p:cNvGrpSpPr/>
          <p:nvPr/>
        </p:nvGrpSpPr>
        <p:grpSpPr>
          <a:xfrm flipH="1">
            <a:off x="8947896" y="4473171"/>
            <a:ext cx="827678" cy="571421"/>
            <a:chOff x="15242474" y="2662106"/>
            <a:chExt cx="427512" cy="321324"/>
          </a:xfrm>
        </p:grpSpPr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B287C786-D9C1-433A-B228-9C277DDDDCD7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312FC532-8A64-43C6-9C5A-ED59D4BD6460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638BDD0-515D-4863-B7EE-4535C1188722}"/>
              </a:ext>
            </a:extLst>
          </p:cNvPr>
          <p:cNvGrpSpPr/>
          <p:nvPr/>
        </p:nvGrpSpPr>
        <p:grpSpPr>
          <a:xfrm flipH="1">
            <a:off x="8933438" y="4586976"/>
            <a:ext cx="423137" cy="344643"/>
            <a:chOff x="15242474" y="2662106"/>
            <a:chExt cx="427512" cy="321324"/>
          </a:xfrm>
        </p:grpSpPr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3BD6AEC7-62E7-4562-9F90-7DC964391815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7D731CBC-7812-428D-9C95-11B72EFA56D8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A950502-680C-4730-8613-481FED82C869}"/>
              </a:ext>
            </a:extLst>
          </p:cNvPr>
          <p:cNvGrpSpPr/>
          <p:nvPr/>
        </p:nvGrpSpPr>
        <p:grpSpPr>
          <a:xfrm flipH="1">
            <a:off x="8945678" y="4380956"/>
            <a:ext cx="1255564" cy="739766"/>
            <a:chOff x="15242474" y="2662106"/>
            <a:chExt cx="427512" cy="321324"/>
          </a:xfrm>
        </p:grpSpPr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83ABA82E-7ED9-4F66-AD0B-C078C817F81A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4B43FADC-E3C6-4F93-9A5E-34686E0B8218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85E6567-00CA-4F7E-8179-6455CDC6BC36}"/>
              </a:ext>
            </a:extLst>
          </p:cNvPr>
          <p:cNvGrpSpPr/>
          <p:nvPr/>
        </p:nvGrpSpPr>
        <p:grpSpPr>
          <a:xfrm flipH="1">
            <a:off x="8951240" y="4163566"/>
            <a:ext cx="1652077" cy="1214750"/>
            <a:chOff x="15242474" y="2662106"/>
            <a:chExt cx="427512" cy="321324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4071C3F3-E81C-47E7-B39E-A4F4D99FD182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B088AA0E-CFC3-4A2B-884B-FDB985DB9153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aphicFrame>
        <p:nvGraphicFramePr>
          <p:cNvPr id="58" name="Object 57">
            <a:extLst>
              <a:ext uri="{FF2B5EF4-FFF2-40B4-BE49-F238E27FC236}">
                <a16:creationId xmlns:a16="http://schemas.microsoft.com/office/drawing/2014/main" id="{2EAF6F03-BB5D-46AA-AC34-D83ECE5CC6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7142471"/>
              </p:ext>
            </p:extLst>
          </p:nvPr>
        </p:nvGraphicFramePr>
        <p:xfrm>
          <a:off x="10491967" y="4162036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13" name="Equation" r:id="rId26" imgW="177480" imgH="241200" progId="Equation.DSMT4">
                  <p:embed/>
                </p:oleObj>
              </mc:Choice>
              <mc:Fallback>
                <p:oleObj name="Equation" r:id="rId26" imgW="177480" imgH="241200" progId="Equation.DSMT4">
                  <p:embed/>
                  <p:pic>
                    <p:nvPicPr>
                      <p:cNvPr id="114" name="Object 113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0491967" y="4162036"/>
                        <a:ext cx="1778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0C1192CC-67D2-4CF0-8AC5-01C385FD94F3}"/>
              </a:ext>
            </a:extLst>
          </p:cNvPr>
          <p:cNvGrpSpPr/>
          <p:nvPr/>
        </p:nvGrpSpPr>
        <p:grpSpPr>
          <a:xfrm>
            <a:off x="8973243" y="4387901"/>
            <a:ext cx="1669879" cy="1214750"/>
            <a:chOff x="9085838" y="4315966"/>
            <a:chExt cx="1669879" cy="121475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3E1260D-AC7D-4407-93A0-D8C98E6958A0}"/>
                </a:ext>
              </a:extLst>
            </p:cNvPr>
            <p:cNvGrpSpPr/>
            <p:nvPr/>
          </p:nvGrpSpPr>
          <p:grpSpPr>
            <a:xfrm flipV="1">
              <a:off x="9100296" y="4625571"/>
              <a:ext cx="827678" cy="571421"/>
              <a:chOff x="15242474" y="2662106"/>
              <a:chExt cx="427512" cy="321324"/>
            </a:xfrm>
          </p:grpSpPr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24EB9B15-E83B-4330-95D4-67E3DB2A3F25}"/>
                  </a:ext>
                </a:extLst>
              </p:cNvPr>
              <p:cNvSpPr/>
              <p:nvPr/>
            </p:nvSpPr>
            <p:spPr>
              <a:xfrm>
                <a:off x="15242474" y="2662106"/>
                <a:ext cx="427511" cy="321324"/>
              </a:xfrm>
              <a:prstGeom prst="arc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1" name="Arc 70">
                <a:extLst>
                  <a:ext uri="{FF2B5EF4-FFF2-40B4-BE49-F238E27FC236}">
                    <a16:creationId xmlns:a16="http://schemas.microsoft.com/office/drawing/2014/main" id="{C6AB493D-B988-4EA4-BA64-9215FC658F29}"/>
                  </a:ext>
                </a:extLst>
              </p:cNvPr>
              <p:cNvSpPr/>
              <p:nvPr/>
            </p:nvSpPr>
            <p:spPr>
              <a:xfrm flipH="1">
                <a:off x="15242475" y="2662106"/>
                <a:ext cx="427511" cy="321324"/>
              </a:xfrm>
              <a:prstGeom prst="arc">
                <a:avLst/>
              </a:prstGeom>
              <a:ln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BECBE454-9F59-4137-A6DE-62B8C01A4394}"/>
                </a:ext>
              </a:extLst>
            </p:cNvPr>
            <p:cNvGrpSpPr/>
            <p:nvPr/>
          </p:nvGrpSpPr>
          <p:grpSpPr>
            <a:xfrm flipV="1">
              <a:off x="9085838" y="4739376"/>
              <a:ext cx="423137" cy="344643"/>
              <a:chOff x="15242474" y="2662106"/>
              <a:chExt cx="427512" cy="321324"/>
            </a:xfrm>
          </p:grpSpPr>
          <p:sp>
            <p:nvSpPr>
              <p:cNvPr id="73" name="Arc 72">
                <a:extLst>
                  <a:ext uri="{FF2B5EF4-FFF2-40B4-BE49-F238E27FC236}">
                    <a16:creationId xmlns:a16="http://schemas.microsoft.com/office/drawing/2014/main" id="{0D5CB892-F263-4F4C-8243-B5048D4190AE}"/>
                  </a:ext>
                </a:extLst>
              </p:cNvPr>
              <p:cNvSpPr/>
              <p:nvPr/>
            </p:nvSpPr>
            <p:spPr>
              <a:xfrm>
                <a:off x="15242474" y="2662106"/>
                <a:ext cx="427511" cy="321324"/>
              </a:xfrm>
              <a:prstGeom prst="arc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9D28A87C-F3F8-4A86-9A41-5309EE4DF6E7}"/>
                  </a:ext>
                </a:extLst>
              </p:cNvPr>
              <p:cNvSpPr/>
              <p:nvPr/>
            </p:nvSpPr>
            <p:spPr>
              <a:xfrm flipH="1">
                <a:off x="15242475" y="2662106"/>
                <a:ext cx="427511" cy="321324"/>
              </a:xfrm>
              <a:prstGeom prst="arc">
                <a:avLst/>
              </a:prstGeom>
              <a:ln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8DEDD0C3-20E6-466A-9647-0EE7A38D75D6}"/>
                </a:ext>
              </a:extLst>
            </p:cNvPr>
            <p:cNvGrpSpPr/>
            <p:nvPr/>
          </p:nvGrpSpPr>
          <p:grpSpPr>
            <a:xfrm flipV="1">
              <a:off x="9098078" y="4533356"/>
              <a:ext cx="1255564" cy="739766"/>
              <a:chOff x="15242474" y="2662106"/>
              <a:chExt cx="427512" cy="321324"/>
            </a:xfrm>
          </p:grpSpPr>
          <p:sp>
            <p:nvSpPr>
              <p:cNvPr id="79" name="Arc 78">
                <a:extLst>
                  <a:ext uri="{FF2B5EF4-FFF2-40B4-BE49-F238E27FC236}">
                    <a16:creationId xmlns:a16="http://schemas.microsoft.com/office/drawing/2014/main" id="{8DD9CDD3-5660-47A0-B719-EE3B09C744A2}"/>
                  </a:ext>
                </a:extLst>
              </p:cNvPr>
              <p:cNvSpPr/>
              <p:nvPr/>
            </p:nvSpPr>
            <p:spPr>
              <a:xfrm>
                <a:off x="15242474" y="2662106"/>
                <a:ext cx="427511" cy="321324"/>
              </a:xfrm>
              <a:prstGeom prst="arc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0" name="Arc 79">
                <a:extLst>
                  <a:ext uri="{FF2B5EF4-FFF2-40B4-BE49-F238E27FC236}">
                    <a16:creationId xmlns:a16="http://schemas.microsoft.com/office/drawing/2014/main" id="{C97DA2FB-F61A-4749-9CE0-AD6655FB3935}"/>
                  </a:ext>
                </a:extLst>
              </p:cNvPr>
              <p:cNvSpPr/>
              <p:nvPr/>
            </p:nvSpPr>
            <p:spPr>
              <a:xfrm flipH="1">
                <a:off x="15242475" y="2662106"/>
                <a:ext cx="427511" cy="321324"/>
              </a:xfrm>
              <a:prstGeom prst="arc">
                <a:avLst/>
              </a:prstGeom>
              <a:ln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6D206870-1395-47B9-B175-4B6D6FD37D02}"/>
                </a:ext>
              </a:extLst>
            </p:cNvPr>
            <p:cNvGrpSpPr/>
            <p:nvPr/>
          </p:nvGrpSpPr>
          <p:grpSpPr>
            <a:xfrm flipV="1">
              <a:off x="9103640" y="4315966"/>
              <a:ext cx="1652077" cy="1214750"/>
              <a:chOff x="15242474" y="2662106"/>
              <a:chExt cx="427512" cy="321324"/>
            </a:xfrm>
          </p:grpSpPr>
          <p:sp>
            <p:nvSpPr>
              <p:cNvPr id="83" name="Arc 82">
                <a:extLst>
                  <a:ext uri="{FF2B5EF4-FFF2-40B4-BE49-F238E27FC236}">
                    <a16:creationId xmlns:a16="http://schemas.microsoft.com/office/drawing/2014/main" id="{6252548A-B115-4AB4-BAF5-D3451745BFCD}"/>
                  </a:ext>
                </a:extLst>
              </p:cNvPr>
              <p:cNvSpPr/>
              <p:nvPr/>
            </p:nvSpPr>
            <p:spPr>
              <a:xfrm>
                <a:off x="15242474" y="2662106"/>
                <a:ext cx="427511" cy="321324"/>
              </a:xfrm>
              <a:prstGeom prst="arc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437A627D-D7E3-4B52-88F8-4084E8343489}"/>
                  </a:ext>
                </a:extLst>
              </p:cNvPr>
              <p:cNvSpPr/>
              <p:nvPr/>
            </p:nvSpPr>
            <p:spPr>
              <a:xfrm flipH="1">
                <a:off x="15242475" y="2662106"/>
                <a:ext cx="427511" cy="321324"/>
              </a:xfrm>
              <a:prstGeom prst="arc">
                <a:avLst/>
              </a:prstGeom>
              <a:ln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aphicFrame>
        <p:nvGraphicFramePr>
          <p:cNvPr id="85" name="Object 84">
            <a:extLst>
              <a:ext uri="{FF2B5EF4-FFF2-40B4-BE49-F238E27FC236}">
                <a16:creationId xmlns:a16="http://schemas.microsoft.com/office/drawing/2014/main" id="{A3B4315B-F6C9-4B19-8F7C-CB75117C06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1621094"/>
              </p:ext>
            </p:extLst>
          </p:nvPr>
        </p:nvGraphicFramePr>
        <p:xfrm>
          <a:off x="8155459" y="5158244"/>
          <a:ext cx="838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14" name="Equation" r:id="rId28" imgW="838080" imgH="457200" progId="Equation.DSMT4">
                  <p:embed/>
                </p:oleObj>
              </mc:Choice>
              <mc:Fallback>
                <p:oleObj name="Equation" r:id="rId28" imgW="838080" imgH="457200" progId="Equation.DSMT4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04610D9F-ABEB-4D59-92A7-709FB07521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155459" y="5158244"/>
                        <a:ext cx="8382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Arrow: Down 9">
            <a:extLst>
              <a:ext uri="{FF2B5EF4-FFF2-40B4-BE49-F238E27FC236}">
                <a16:creationId xmlns:a16="http://schemas.microsoft.com/office/drawing/2014/main" id="{F052A947-7B57-4571-B98F-924F185E941E}"/>
              </a:ext>
            </a:extLst>
          </p:cNvPr>
          <p:cNvSpPr/>
          <p:nvPr/>
        </p:nvSpPr>
        <p:spPr>
          <a:xfrm>
            <a:off x="8838243" y="4337577"/>
            <a:ext cx="120595" cy="3185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F18706-2D39-4DBB-8869-673E6A49D35F}"/>
              </a:ext>
            </a:extLst>
          </p:cNvPr>
          <p:cNvSpPr txBox="1"/>
          <p:nvPr/>
        </p:nvSpPr>
        <p:spPr>
          <a:xfrm>
            <a:off x="8129392" y="4090969"/>
            <a:ext cx="1510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1"/>
                </a:solidFill>
              </a:rPr>
              <a:t>current j</a:t>
            </a:r>
          </a:p>
        </p:txBody>
      </p:sp>
    </p:spTree>
    <p:extLst>
      <p:ext uri="{BB962C8B-B14F-4D97-AF65-F5344CB8AC3E}">
        <p14:creationId xmlns:p14="http://schemas.microsoft.com/office/powerpoint/2010/main" val="201716001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Adjoint accumulation V2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4725"/>
          </a:xfrm>
        </p:spPr>
        <p:txBody>
          <a:bodyPr>
            <a:noAutofit/>
          </a:bodyPr>
          <a:lstStyle/>
          <a:p>
            <a:r>
              <a:rPr lang="en-GB" sz="1600" dirty="0"/>
              <a:t>A more efficient/practical means of computing the same numbers:</a:t>
            </a:r>
          </a:p>
          <a:p>
            <a:pPr marL="457200" lvl="1" indent="0">
              <a:buNone/>
            </a:pPr>
            <a:r>
              <a:rPr lang="en-GB" sz="1400" dirty="0"/>
              <a:t>      </a:t>
            </a:r>
          </a:p>
          <a:p>
            <a:pPr lvl="1"/>
            <a:r>
              <a:rPr lang="en-GB" sz="1400" dirty="0"/>
              <a:t>The last adjoint             is still given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Initialize all other adjoints to 0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Traverse tape in the reverse order, as previously, accumulating the sum                          </a:t>
            </a:r>
            <a:r>
              <a:rPr lang="en-GB" sz="1400" b="1" dirty="0"/>
              <a:t>from successors</a:t>
            </a:r>
            <a:endParaRPr lang="en-GB" sz="1400" b="1" i="1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r>
              <a:rPr lang="en-GB" sz="1600" dirty="0"/>
              <a:t>Problems resolved:</a:t>
            </a:r>
          </a:p>
          <a:p>
            <a:pPr lvl="1"/>
            <a:r>
              <a:rPr lang="en-GB" sz="1400" dirty="0"/>
              <a:t>Max complexity 2: a node may have up to 2 ancestors</a:t>
            </a:r>
          </a:p>
          <a:p>
            <a:pPr lvl="1"/>
            <a:r>
              <a:rPr lang="en-GB" sz="1400" dirty="0"/>
              <a:t>Successors who store their ancestors and partial derivatives</a:t>
            </a:r>
          </a:p>
          <a:p>
            <a:pPr marL="0" indent="0">
              <a:buNone/>
            </a:pPr>
            <a:endParaRPr lang="en-GB" sz="18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</p:txBody>
      </p:sp>
      <p:graphicFrame>
        <p:nvGraphicFramePr>
          <p:cNvPr id="7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4368947"/>
              </p:ext>
            </p:extLst>
          </p:nvPr>
        </p:nvGraphicFramePr>
        <p:xfrm>
          <a:off x="2772042" y="2395564"/>
          <a:ext cx="406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954" name="Equation" r:id="rId4" imgW="406080" imgH="228600" progId="Equation.DSMT4">
                  <p:embed/>
                </p:oleObj>
              </mc:Choice>
              <mc:Fallback>
                <p:oleObj name="Equation" r:id="rId4" imgW="406080" imgH="228600" progId="Equation.DSMT4">
                  <p:embed/>
                  <p:pic>
                    <p:nvPicPr>
                      <p:cNvPr id="76" name="Object 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72042" y="2395564"/>
                        <a:ext cx="406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138</a:t>
            </a:fld>
            <a:endParaRPr lang="en-GB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04610D9F-ABEB-4D59-92A7-709FB07521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2081013"/>
              </p:ext>
            </p:extLst>
          </p:nvPr>
        </p:nvGraphicFramePr>
        <p:xfrm>
          <a:off x="6827838" y="3319986"/>
          <a:ext cx="838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955" name="Equation" r:id="rId6" imgW="838080" imgH="457200" progId="Equation.DSMT4">
                  <p:embed/>
                </p:oleObj>
              </mc:Choice>
              <mc:Fallback>
                <p:oleObj name="Equation" r:id="rId6" imgW="838080" imgH="457200" progId="Equation.DSMT4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04610D9F-ABEB-4D59-92A7-709FB07521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27838" y="3319986"/>
                        <a:ext cx="8382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96636AAF-0D61-4D11-8777-7565829DDADB}"/>
              </a:ext>
            </a:extLst>
          </p:cNvPr>
          <p:cNvSpPr/>
          <p:nvPr/>
        </p:nvSpPr>
        <p:spPr>
          <a:xfrm>
            <a:off x="3360893" y="4630909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0BDE54-1E1C-4BBF-94CB-4396439101DF}"/>
              </a:ext>
            </a:extLst>
          </p:cNvPr>
          <p:cNvSpPr/>
          <p:nvPr/>
        </p:nvSpPr>
        <p:spPr>
          <a:xfrm>
            <a:off x="3576793" y="4630909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D1DFB0-E4B2-428E-B7ED-93C961A90C42}"/>
              </a:ext>
            </a:extLst>
          </p:cNvPr>
          <p:cNvSpPr/>
          <p:nvPr/>
        </p:nvSpPr>
        <p:spPr>
          <a:xfrm>
            <a:off x="5043016" y="4630906"/>
            <a:ext cx="215900" cy="193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CA1A67-280F-44F7-8164-467FAC80E08B}"/>
              </a:ext>
            </a:extLst>
          </p:cNvPr>
          <p:cNvSpPr/>
          <p:nvPr/>
        </p:nvSpPr>
        <p:spPr>
          <a:xfrm>
            <a:off x="5265590" y="4630906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B4723F-1831-4EB7-BB48-973CEE9A3A46}"/>
              </a:ext>
            </a:extLst>
          </p:cNvPr>
          <p:cNvSpPr/>
          <p:nvPr/>
        </p:nvSpPr>
        <p:spPr>
          <a:xfrm>
            <a:off x="5481490" y="4630906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3A1C20-0C33-4C0F-B33D-043AF492453A}"/>
              </a:ext>
            </a:extLst>
          </p:cNvPr>
          <p:cNvSpPr/>
          <p:nvPr/>
        </p:nvSpPr>
        <p:spPr>
          <a:xfrm>
            <a:off x="5684589" y="4630905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86243D-883E-43EB-8875-0787D3F3A263}"/>
              </a:ext>
            </a:extLst>
          </p:cNvPr>
          <p:cNvSpPr/>
          <p:nvPr/>
        </p:nvSpPr>
        <p:spPr>
          <a:xfrm>
            <a:off x="5887688" y="4630904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F216B0-559A-4581-9210-6EC8B4FD35D9}"/>
              </a:ext>
            </a:extLst>
          </p:cNvPr>
          <p:cNvSpPr/>
          <p:nvPr/>
        </p:nvSpPr>
        <p:spPr>
          <a:xfrm>
            <a:off x="6103588" y="4630904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72F849-C8BB-4414-8671-EA7C9E51EDB2}"/>
              </a:ext>
            </a:extLst>
          </p:cNvPr>
          <p:cNvSpPr/>
          <p:nvPr/>
        </p:nvSpPr>
        <p:spPr>
          <a:xfrm>
            <a:off x="6319488" y="4630904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24F5053-E148-4457-A7A1-24E2BAA90E09}"/>
              </a:ext>
            </a:extLst>
          </p:cNvPr>
          <p:cNvSpPr/>
          <p:nvPr/>
        </p:nvSpPr>
        <p:spPr>
          <a:xfrm>
            <a:off x="6522587" y="4630903"/>
            <a:ext cx="215900" cy="193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45A3EFD-6C6A-4A23-A8D1-23B2131C6CFD}"/>
              </a:ext>
            </a:extLst>
          </p:cNvPr>
          <p:cNvSpPr/>
          <p:nvPr/>
        </p:nvSpPr>
        <p:spPr>
          <a:xfrm>
            <a:off x="3779892" y="4630903"/>
            <a:ext cx="215900" cy="193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…</a:t>
            </a:r>
          </a:p>
        </p:txBody>
      </p: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F800FC9D-3421-437A-A539-BB4916B0A2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1296015"/>
              </p:ext>
            </p:extLst>
          </p:nvPr>
        </p:nvGraphicFramePr>
        <p:xfrm>
          <a:off x="3398830" y="4595811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956" name="Equation" r:id="rId8" imgW="152280" imgH="228600" progId="Equation.DSMT4">
                  <p:embed/>
                </p:oleObj>
              </mc:Choice>
              <mc:Fallback>
                <p:oleObj name="Equation" r:id="rId8" imgW="152280" imgH="228600" progId="Equation.DSMT4">
                  <p:embed/>
                  <p:pic>
                    <p:nvPicPr>
                      <p:cNvPr id="26" name="Object 25">
                        <a:extLst>
                          <a:ext uri="{FF2B5EF4-FFF2-40B4-BE49-F238E27FC236}">
                            <a16:creationId xmlns:a16="http://schemas.microsoft.com/office/drawing/2014/main" id="{F800FC9D-3421-437A-A539-BB4916B0A2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98830" y="4595811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C291D78C-A65B-4B54-B709-5D11FDF42D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3394375"/>
              </p:ext>
            </p:extLst>
          </p:nvPr>
        </p:nvGraphicFramePr>
        <p:xfrm>
          <a:off x="3602030" y="459581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957" name="Equation" r:id="rId10" imgW="164880" imgH="228600" progId="Equation.DSMT4">
                  <p:embed/>
                </p:oleObj>
              </mc:Choice>
              <mc:Fallback>
                <p:oleObj name="Equation" r:id="rId10" imgW="164880" imgH="228600" progId="Equation.DSMT4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C291D78C-A65B-4B54-B709-5D11FDF42D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602030" y="459581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AD8A62F6-86E2-44B3-AC1E-8BECC5254B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3136294"/>
              </p:ext>
            </p:extLst>
          </p:nvPr>
        </p:nvGraphicFramePr>
        <p:xfrm>
          <a:off x="5723282" y="4596274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958" name="Equation" r:id="rId12" imgW="152280" imgH="228600" progId="Equation.DSMT4">
                  <p:embed/>
                </p:oleObj>
              </mc:Choice>
              <mc:Fallback>
                <p:oleObj name="Equation" r:id="rId12" imgW="152280" imgH="228600" progId="Equation.DSMT4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AD8A62F6-86E2-44B3-AC1E-8BECC5254B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723282" y="4596274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DE0A8E41-CC67-45CB-AF02-E4B38B91E8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260521"/>
              </p:ext>
            </p:extLst>
          </p:nvPr>
        </p:nvGraphicFramePr>
        <p:xfrm>
          <a:off x="6534494" y="4596274"/>
          <a:ext cx="190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959" name="Equation" r:id="rId14" imgW="190440" imgH="228600" progId="Equation.DSMT4">
                  <p:embed/>
                </p:oleObj>
              </mc:Choice>
              <mc:Fallback>
                <p:oleObj name="Equation" r:id="rId14" imgW="190440" imgH="228600" progId="Equation.DSMT4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DE0A8E41-CC67-45CB-AF02-E4B38B91E8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534494" y="4596274"/>
                        <a:ext cx="190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Rectangle 35">
            <a:extLst>
              <a:ext uri="{FF2B5EF4-FFF2-40B4-BE49-F238E27FC236}">
                <a16:creationId xmlns:a16="http://schemas.microsoft.com/office/drawing/2014/main" id="{3CAD2AF3-763B-4EC3-A01D-F97BF7B2274D}"/>
              </a:ext>
            </a:extLst>
          </p:cNvPr>
          <p:cNvSpPr/>
          <p:nvPr/>
        </p:nvSpPr>
        <p:spPr>
          <a:xfrm>
            <a:off x="3995790" y="4630900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7425E36-0DF4-4587-84A9-234331928FCC}"/>
              </a:ext>
            </a:extLst>
          </p:cNvPr>
          <p:cNvSpPr/>
          <p:nvPr/>
        </p:nvSpPr>
        <p:spPr>
          <a:xfrm>
            <a:off x="4198889" y="4630899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89AF7F8-C458-4657-A935-FB3B3ABC7AE1}"/>
              </a:ext>
            </a:extLst>
          </p:cNvPr>
          <p:cNvSpPr/>
          <p:nvPr/>
        </p:nvSpPr>
        <p:spPr>
          <a:xfrm>
            <a:off x="4414789" y="4630899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18B604-33B6-44CC-9B19-0B2A5619D6F8}"/>
              </a:ext>
            </a:extLst>
          </p:cNvPr>
          <p:cNvSpPr/>
          <p:nvPr/>
        </p:nvSpPr>
        <p:spPr>
          <a:xfrm>
            <a:off x="4630689" y="4630899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F33CFA9E-1DBB-4C57-BFC2-A3A4D2C22F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8537541"/>
              </p:ext>
            </p:extLst>
          </p:nvPr>
        </p:nvGraphicFramePr>
        <p:xfrm>
          <a:off x="4030791" y="4595854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960" name="Equation" r:id="rId16" imgW="164880" imgH="228600" progId="Equation.DSMT4">
                  <p:embed/>
                </p:oleObj>
              </mc:Choice>
              <mc:Fallback>
                <p:oleObj name="Equation" r:id="rId16" imgW="164880" imgH="228600" progId="Equation.DSMT4">
                  <p:embed/>
                  <p:pic>
                    <p:nvPicPr>
                      <p:cNvPr id="40" name="Object 39">
                        <a:extLst>
                          <a:ext uri="{FF2B5EF4-FFF2-40B4-BE49-F238E27FC236}">
                            <a16:creationId xmlns:a16="http://schemas.microsoft.com/office/drawing/2014/main" id="{F33CFA9E-1DBB-4C57-BFC2-A3A4D2C22F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030791" y="4595854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>
            <a:extLst>
              <a:ext uri="{FF2B5EF4-FFF2-40B4-BE49-F238E27FC236}">
                <a16:creationId xmlns:a16="http://schemas.microsoft.com/office/drawing/2014/main" id="{50398D63-E31F-44BB-B3F6-00CF399B33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9731576"/>
              </p:ext>
            </p:extLst>
          </p:nvPr>
        </p:nvGraphicFramePr>
        <p:xfrm>
          <a:off x="4209452" y="4635898"/>
          <a:ext cx="190350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961" name="Equation" r:id="rId18" imgW="253800" imgH="228600" progId="Equation.DSMT4">
                  <p:embed/>
                </p:oleObj>
              </mc:Choice>
              <mc:Fallback>
                <p:oleObj name="Equation" r:id="rId18" imgW="253800" imgH="228600" progId="Equation.DSMT4">
                  <p:embed/>
                  <p:pic>
                    <p:nvPicPr>
                      <p:cNvPr id="41" name="Object 40">
                        <a:extLst>
                          <a:ext uri="{FF2B5EF4-FFF2-40B4-BE49-F238E27FC236}">
                            <a16:creationId xmlns:a16="http://schemas.microsoft.com/office/drawing/2014/main" id="{50398D63-E31F-44BB-B3F6-00CF399B33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209452" y="4635898"/>
                        <a:ext cx="190350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A2DFB9C0-D058-4CF3-9D2A-5093AA330A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3405494"/>
              </p:ext>
            </p:extLst>
          </p:nvPr>
        </p:nvGraphicFramePr>
        <p:xfrm>
          <a:off x="4431055" y="4635953"/>
          <a:ext cx="20002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962" name="Equation" r:id="rId20" imgW="266400" imgH="228600" progId="Equation.DSMT4">
                  <p:embed/>
                </p:oleObj>
              </mc:Choice>
              <mc:Fallback>
                <p:oleObj name="Equation" r:id="rId20" imgW="266400" imgH="228600" progId="Equation.DSMT4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A2DFB9C0-D058-4CF3-9D2A-5093AA330A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431055" y="4635953"/>
                        <a:ext cx="200025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Rectangle 42">
            <a:extLst>
              <a:ext uri="{FF2B5EF4-FFF2-40B4-BE49-F238E27FC236}">
                <a16:creationId xmlns:a16="http://schemas.microsoft.com/office/drawing/2014/main" id="{02B42252-2A4A-4A50-B43C-39037F11A521}"/>
              </a:ext>
            </a:extLst>
          </p:cNvPr>
          <p:cNvSpPr/>
          <p:nvPr/>
        </p:nvSpPr>
        <p:spPr>
          <a:xfrm>
            <a:off x="4842496" y="4635730"/>
            <a:ext cx="215900" cy="18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4" name="Object 43">
            <a:extLst>
              <a:ext uri="{FF2B5EF4-FFF2-40B4-BE49-F238E27FC236}">
                <a16:creationId xmlns:a16="http://schemas.microsoft.com/office/drawing/2014/main" id="{F4F08F8E-BB06-490C-9D1D-D2607334AF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9352761"/>
              </p:ext>
            </p:extLst>
          </p:nvPr>
        </p:nvGraphicFramePr>
        <p:xfrm>
          <a:off x="4875231" y="4588517"/>
          <a:ext cx="165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963" name="Equation" r:id="rId22" imgW="164880" imgH="241200" progId="Equation.DSMT4">
                  <p:embed/>
                </p:oleObj>
              </mc:Choice>
              <mc:Fallback>
                <p:oleObj name="Equation" r:id="rId22" imgW="164880" imgH="241200" progId="Equation.DSMT4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F4F08F8E-BB06-490C-9D1D-D2607334AF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4875231" y="4588517"/>
                        <a:ext cx="165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7">
            <a:extLst>
              <a:ext uri="{FF2B5EF4-FFF2-40B4-BE49-F238E27FC236}">
                <a16:creationId xmlns:a16="http://schemas.microsoft.com/office/drawing/2014/main" id="{2EAF6F03-BB5D-46AA-AC34-D83ECE5CC6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2393237"/>
              </p:ext>
            </p:extLst>
          </p:nvPr>
        </p:nvGraphicFramePr>
        <p:xfrm>
          <a:off x="4640089" y="3971646"/>
          <a:ext cx="850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964" name="Equation" r:id="rId24" imgW="850680" imgH="253800" progId="Equation.DSMT4">
                  <p:embed/>
                </p:oleObj>
              </mc:Choice>
              <mc:Fallback>
                <p:oleObj name="Equation" r:id="rId24" imgW="850680" imgH="253800" progId="Equation.DSMT4">
                  <p:embed/>
                  <p:pic>
                    <p:nvPicPr>
                      <p:cNvPr id="58" name="Object 57">
                        <a:extLst>
                          <a:ext uri="{FF2B5EF4-FFF2-40B4-BE49-F238E27FC236}">
                            <a16:creationId xmlns:a16="http://schemas.microsoft.com/office/drawing/2014/main" id="{2EAF6F03-BB5D-46AA-AC34-D83ECE5CC6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640089" y="3971646"/>
                        <a:ext cx="850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>
            <a:extLst>
              <a:ext uri="{FF2B5EF4-FFF2-40B4-BE49-F238E27FC236}">
                <a16:creationId xmlns:a16="http://schemas.microsoft.com/office/drawing/2014/main" id="{4B4363AA-BC95-4FA7-850D-00F8C53359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2976056"/>
              </p:ext>
            </p:extLst>
          </p:nvPr>
        </p:nvGraphicFramePr>
        <p:xfrm>
          <a:off x="5693120" y="5044335"/>
          <a:ext cx="25146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965" name="Equation" r:id="rId26" imgW="2514600" imgH="444240" progId="Equation.DSMT4">
                  <p:embed/>
                </p:oleObj>
              </mc:Choice>
              <mc:Fallback>
                <p:oleObj name="Equation" r:id="rId26" imgW="2514600" imgH="444240" progId="Equation.DSMT4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04610D9F-ABEB-4D59-92A7-709FB07521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5693120" y="5044335"/>
                        <a:ext cx="25146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6" name="Group 65">
            <a:extLst>
              <a:ext uri="{FF2B5EF4-FFF2-40B4-BE49-F238E27FC236}">
                <a16:creationId xmlns:a16="http://schemas.microsoft.com/office/drawing/2014/main" id="{BFB68729-4D53-4761-8201-BBFC89DBBAEA}"/>
              </a:ext>
            </a:extLst>
          </p:cNvPr>
          <p:cNvGrpSpPr/>
          <p:nvPr/>
        </p:nvGrpSpPr>
        <p:grpSpPr>
          <a:xfrm flipV="1">
            <a:off x="4968315" y="4676197"/>
            <a:ext cx="827678" cy="344643"/>
            <a:chOff x="15242474" y="2662106"/>
            <a:chExt cx="427512" cy="321324"/>
          </a:xfrm>
        </p:grpSpPr>
        <p:sp>
          <p:nvSpPr>
            <p:cNvPr id="67" name="Arc 66">
              <a:extLst>
                <a:ext uri="{FF2B5EF4-FFF2-40B4-BE49-F238E27FC236}">
                  <a16:creationId xmlns:a16="http://schemas.microsoft.com/office/drawing/2014/main" id="{0F779323-D211-4423-A2BA-9DAB68A72D53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95373C3C-79B1-48F0-ADF1-99DF890E58CB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6F67A00-980E-4CC6-9151-C7280AE1B58B}"/>
              </a:ext>
            </a:extLst>
          </p:cNvPr>
          <p:cNvGrpSpPr/>
          <p:nvPr/>
        </p:nvGrpSpPr>
        <p:grpSpPr>
          <a:xfrm flipV="1">
            <a:off x="4279105" y="4508226"/>
            <a:ext cx="1522452" cy="713068"/>
            <a:chOff x="15242474" y="2662106"/>
            <a:chExt cx="427512" cy="321324"/>
          </a:xfrm>
        </p:grpSpPr>
        <p:sp>
          <p:nvSpPr>
            <p:cNvPr id="78" name="Arc 77">
              <a:extLst>
                <a:ext uri="{FF2B5EF4-FFF2-40B4-BE49-F238E27FC236}">
                  <a16:creationId xmlns:a16="http://schemas.microsoft.com/office/drawing/2014/main" id="{757A6D57-9730-413D-B7F7-270A2629935A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3AD7C181-69E1-43FF-82AE-D920048FA103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BEC6749-F3E8-46E6-A9BF-51CA7E9B14B5}"/>
              </a:ext>
            </a:extLst>
          </p:cNvPr>
          <p:cNvGrpSpPr/>
          <p:nvPr/>
        </p:nvGrpSpPr>
        <p:grpSpPr>
          <a:xfrm>
            <a:off x="4968313" y="4431820"/>
            <a:ext cx="827678" cy="344643"/>
            <a:chOff x="15242474" y="2662106"/>
            <a:chExt cx="427512" cy="321324"/>
          </a:xfrm>
        </p:grpSpPr>
        <p:sp>
          <p:nvSpPr>
            <p:cNvPr id="87" name="Arc 86">
              <a:extLst>
                <a:ext uri="{FF2B5EF4-FFF2-40B4-BE49-F238E27FC236}">
                  <a16:creationId xmlns:a16="http://schemas.microsoft.com/office/drawing/2014/main" id="{5FF38B3C-B0CF-4FC9-B977-2E6A703F753A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AEAFFE62-1298-410D-96A9-609381D028A2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204B129-B190-4F57-8208-A7DDE0D6382B}"/>
              </a:ext>
            </a:extLst>
          </p:cNvPr>
          <p:cNvGrpSpPr/>
          <p:nvPr/>
        </p:nvGrpSpPr>
        <p:grpSpPr>
          <a:xfrm>
            <a:off x="4279103" y="4263849"/>
            <a:ext cx="1522452" cy="713068"/>
            <a:chOff x="15242474" y="2662106"/>
            <a:chExt cx="427512" cy="321324"/>
          </a:xfrm>
        </p:grpSpPr>
        <p:sp>
          <p:nvSpPr>
            <p:cNvPr id="90" name="Arc 89">
              <a:extLst>
                <a:ext uri="{FF2B5EF4-FFF2-40B4-BE49-F238E27FC236}">
                  <a16:creationId xmlns:a16="http://schemas.microsoft.com/office/drawing/2014/main" id="{7405B3CC-594B-4675-9DF4-6AE6FB0BDA97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Arc 90">
              <a:extLst>
                <a:ext uri="{FF2B5EF4-FFF2-40B4-BE49-F238E27FC236}">
                  <a16:creationId xmlns:a16="http://schemas.microsoft.com/office/drawing/2014/main" id="{A58C45B7-5BDA-4A67-B57F-673D7485C6F7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6" name="Arrow: Down 45">
            <a:extLst>
              <a:ext uri="{FF2B5EF4-FFF2-40B4-BE49-F238E27FC236}">
                <a16:creationId xmlns:a16="http://schemas.microsoft.com/office/drawing/2014/main" id="{B5F7A093-BD32-470D-9541-88D99DCFF3A4}"/>
              </a:ext>
            </a:extLst>
          </p:cNvPr>
          <p:cNvSpPr/>
          <p:nvPr/>
        </p:nvSpPr>
        <p:spPr>
          <a:xfrm>
            <a:off x="5733316" y="4176164"/>
            <a:ext cx="120595" cy="3185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31CC5F1-9BFF-4724-961A-96C237CB39CA}"/>
              </a:ext>
            </a:extLst>
          </p:cNvPr>
          <p:cNvSpPr txBox="1"/>
          <p:nvPr/>
        </p:nvSpPr>
        <p:spPr>
          <a:xfrm>
            <a:off x="5024465" y="3929556"/>
            <a:ext cx="1510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1"/>
                </a:solidFill>
              </a:rPr>
              <a:t>current </a:t>
            </a:r>
            <a:r>
              <a:rPr lang="en-US" sz="1200" b="1" dirty="0" err="1">
                <a:solidFill>
                  <a:schemeClr val="accent1"/>
                </a:solidFill>
              </a:rPr>
              <a:t>i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15292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Adjoint accumulation algorithm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dirty="0"/>
              <a:t>Initialize all adjoints to 0 and the last adjoint to 1 (this is called </a:t>
            </a:r>
            <a:r>
              <a:rPr lang="en-GB" sz="1600" i="1" dirty="0"/>
              <a:t>seeding </a:t>
            </a:r>
            <a:r>
              <a:rPr lang="en-GB" sz="1600" dirty="0"/>
              <a:t>the tape): 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Repeat for </a:t>
            </a:r>
            <a:r>
              <a:rPr lang="en-GB" sz="1600" i="1" dirty="0"/>
              <a:t>i </a:t>
            </a:r>
            <a:r>
              <a:rPr lang="en-GB" sz="1600" dirty="0"/>
              <a:t>iterating backwards from </a:t>
            </a:r>
            <a:r>
              <a:rPr lang="en-GB" sz="1600" i="1" dirty="0"/>
              <a:t>N </a:t>
            </a:r>
            <a:r>
              <a:rPr lang="en-GB" sz="1600" dirty="0"/>
              <a:t>to </a:t>
            </a:r>
            <a:r>
              <a:rPr lang="en-GB" sz="1600" i="1" dirty="0"/>
              <a:t>0: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The differentials of the calculation to its inputs                    are, by definition,</a:t>
            </a:r>
          </a:p>
          <a:p>
            <a:endParaRPr lang="en-GB" sz="1600" dirty="0"/>
          </a:p>
          <a:p>
            <a:r>
              <a:rPr lang="en-GB" sz="1600" dirty="0"/>
              <a:t>This algorithm is called (reverse) </a:t>
            </a:r>
            <a:r>
              <a:rPr lang="en-GB" sz="1600" dirty="0" err="1"/>
              <a:t>adjoint</a:t>
            </a:r>
            <a:r>
              <a:rPr lang="en-GB" sz="1600" dirty="0"/>
              <a:t> propagation</a:t>
            </a:r>
          </a:p>
          <a:p>
            <a:endParaRPr lang="en-GB" sz="1600" dirty="0"/>
          </a:p>
          <a:p>
            <a:r>
              <a:rPr lang="en-GB" sz="1600" dirty="0"/>
              <a:t>AAD is the sum of a recording framework and an implementation of adjoint propagation</a:t>
            </a:r>
          </a:p>
          <a:p>
            <a:pPr marL="0" indent="0">
              <a:buNone/>
            </a:pPr>
            <a:endParaRPr lang="en-GB" sz="18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6198440"/>
              </p:ext>
            </p:extLst>
          </p:nvPr>
        </p:nvGraphicFramePr>
        <p:xfrm>
          <a:off x="8046612" y="1864470"/>
          <a:ext cx="584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628" name="Equation" r:id="rId4" imgW="583920" imgH="241200" progId="Equation.DSMT4">
                  <p:embed/>
                </p:oleObj>
              </mc:Choice>
              <mc:Fallback>
                <p:oleObj name="Equation" r:id="rId4" imgW="583920" imgH="24120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46612" y="1864470"/>
                        <a:ext cx="5842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5820775"/>
              </p:ext>
            </p:extLst>
          </p:nvPr>
        </p:nvGraphicFramePr>
        <p:xfrm>
          <a:off x="5063772" y="2483167"/>
          <a:ext cx="18288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629" name="Equation" r:id="rId6" imgW="1828800" imgH="444240" progId="Equation.DSMT4">
                  <p:embed/>
                </p:oleObj>
              </mc:Choice>
              <mc:Fallback>
                <p:oleObj name="Equation" r:id="rId6" imgW="1828800" imgH="444240" progId="Equation.DSMT4">
                  <p:embed/>
                  <p:pic>
                    <p:nvPicPr>
                      <p:cNvPr id="78" name="Object 7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63772" y="2483167"/>
                        <a:ext cx="18288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967775"/>
              </p:ext>
            </p:extLst>
          </p:nvPr>
        </p:nvGraphicFramePr>
        <p:xfrm>
          <a:off x="5196546" y="3253013"/>
          <a:ext cx="698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630" name="Equation" r:id="rId8" imgW="698400" imgH="228600" progId="Equation.DSMT4">
                  <p:embed/>
                </p:oleObj>
              </mc:Choice>
              <mc:Fallback>
                <p:oleObj name="Equation" r:id="rId8" imgW="698400" imgH="2286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96546" y="3253013"/>
                        <a:ext cx="698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7019798"/>
              </p:ext>
            </p:extLst>
          </p:nvPr>
        </p:nvGraphicFramePr>
        <p:xfrm>
          <a:off x="7640212" y="3249952"/>
          <a:ext cx="698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631" name="Equation" r:id="rId10" imgW="698400" imgH="228600" progId="Equation.DSMT4">
                  <p:embed/>
                </p:oleObj>
              </mc:Choice>
              <mc:Fallback>
                <p:oleObj name="Equation" r:id="rId10" imgW="698400" imgH="228600" progId="Equation.DSMT4">
                  <p:embed/>
                  <p:pic>
                    <p:nvPicPr>
                      <p:cNvPr id="81" name="Object 8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640212" y="3249952"/>
                        <a:ext cx="698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087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How to achieve speed: future tech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46628" y="1825625"/>
            <a:ext cx="9178373" cy="4455036"/>
          </a:xfrm>
        </p:spPr>
        <p:txBody>
          <a:bodyPr>
            <a:normAutofit lnSpcReduction="10000"/>
          </a:bodyPr>
          <a:lstStyle/>
          <a:p>
            <a:pPr marL="342900" indent="-342900">
              <a:buAutoNum type="arabicPeriod" startAt="4"/>
            </a:pPr>
            <a:r>
              <a:rPr lang="en-GB" sz="1600" dirty="0"/>
              <a:t>Rise of Machine Learning</a:t>
            </a:r>
          </a:p>
          <a:p>
            <a:pPr marL="457200" lvl="1" indent="0">
              <a:buNone/>
            </a:pPr>
            <a:endParaRPr lang="en-GB" sz="1400" dirty="0"/>
          </a:p>
          <a:p>
            <a:pPr lvl="1"/>
            <a:r>
              <a:rPr lang="en-GB" sz="1400" dirty="0"/>
              <a:t>Values and risks of trading books are (very complicated) functions of the state (market + path-dependencies)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In principle, this function can be taught to machines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In a way similar to how your phone identifies people by “looking at” them:</a:t>
            </a:r>
            <a:br>
              <a:rPr lang="en-GB" sz="1400" dirty="0"/>
            </a:br>
            <a:r>
              <a:rPr lang="en-GB" sz="1400" dirty="0"/>
              <a:t>target (identity) is a (learned) function of state (pixels on camera)</a:t>
            </a:r>
          </a:p>
          <a:p>
            <a:pPr marL="457200" lvl="1" indent="0">
              <a:buNone/>
            </a:pPr>
            <a:endParaRPr lang="en-GB" sz="1400" dirty="0"/>
          </a:p>
          <a:p>
            <a:pPr lvl="1"/>
            <a:r>
              <a:rPr lang="en-GB" sz="1400" dirty="0"/>
              <a:t>Many ideas from the Machine Learning (mainly Deep Learning) are being applied in finance</a:t>
            </a:r>
            <a:br>
              <a:rPr lang="en-GB" sz="1400" dirty="0"/>
            </a:br>
            <a:r>
              <a:rPr lang="en-GB" sz="1400" dirty="0"/>
              <a:t>as a very current, very active area of research &amp; development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May lead to another leap in computational speed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See first public milestones (all from 2018-2019):</a:t>
            </a:r>
          </a:p>
          <a:p>
            <a:pPr lvl="2"/>
            <a:r>
              <a:rPr lang="en-GB" sz="1200" dirty="0"/>
              <a:t>Horvath, </a:t>
            </a:r>
            <a:r>
              <a:rPr lang="en-GB" sz="1200" u="sng" dirty="0"/>
              <a:t>Deep Learning Volatility</a:t>
            </a:r>
          </a:p>
          <a:p>
            <a:pPr lvl="2"/>
            <a:r>
              <a:rPr lang="en-GB" sz="1200" dirty="0"/>
              <a:t>Mc Ghee, </a:t>
            </a:r>
            <a:r>
              <a:rPr lang="en-GB" sz="1200" u="sng" dirty="0"/>
              <a:t>An Artificial Neural Network Representation of the SABR Stochastic Volatility Model</a:t>
            </a:r>
          </a:p>
          <a:p>
            <a:pPr lvl="2"/>
            <a:r>
              <a:rPr lang="en-GB" sz="1200" dirty="0"/>
              <a:t>Huge &amp; Savine, </a:t>
            </a:r>
            <a:r>
              <a:rPr lang="en-GB" sz="1200" u="sng" dirty="0"/>
              <a:t>Deep Analytics</a:t>
            </a:r>
          </a:p>
          <a:p>
            <a:pPr marL="0" indent="0">
              <a:buNone/>
            </a:pPr>
            <a:endParaRPr lang="en-GB" sz="1600" dirty="0"/>
          </a:p>
          <a:p>
            <a:endParaRPr lang="en-GB" sz="1600" dirty="0"/>
          </a:p>
          <a:p>
            <a:pPr marL="0" indent="0">
              <a:buNone/>
            </a:pPr>
            <a:endParaRPr lang="en-GB" sz="1400" dirty="0"/>
          </a:p>
          <a:p>
            <a:endParaRPr lang="en-GB" sz="1400" u="sng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</a:t>
            </a:fld>
            <a:endParaRPr lang="en-GB"/>
          </a:p>
        </p:txBody>
      </p:sp>
      <p:sp>
        <p:nvSpPr>
          <p:cNvPr id="5" name="Left Arrow 4"/>
          <p:cNvSpPr/>
          <p:nvPr/>
        </p:nvSpPr>
        <p:spPr>
          <a:xfrm rot="16200000">
            <a:off x="1236525" y="1871217"/>
            <a:ext cx="770738" cy="367095"/>
          </a:xfrm>
          <a:prstGeom prst="leftArrow">
            <a:avLst/>
          </a:prstGeom>
          <a:gradFill flip="none" rotWithShape="1">
            <a:gsLst>
              <a:gs pos="0">
                <a:srgbClr val="FF0000"/>
              </a:gs>
              <a:gs pos="99115">
                <a:srgbClr val="FFFF00"/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1134657" y="2489574"/>
            <a:ext cx="974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even faster?</a:t>
            </a:r>
          </a:p>
        </p:txBody>
      </p:sp>
    </p:spTree>
    <p:extLst>
      <p:ext uri="{BB962C8B-B14F-4D97-AF65-F5344CB8AC3E}">
        <p14:creationId xmlns:p14="http://schemas.microsoft.com/office/powerpoint/2010/main" val="127790788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Adjoint accumulation code</a:t>
            </a:r>
          </a:p>
        </p:txBody>
      </p:sp>
      <p:sp>
        <p:nvSpPr>
          <p:cNvPr id="6" name="Rectangle 5"/>
          <p:cNvSpPr/>
          <p:nvPr/>
        </p:nvSpPr>
        <p:spPr>
          <a:xfrm>
            <a:off x="1182584" y="1658438"/>
            <a:ext cx="8305801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vector&lt;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calculateAdjoints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result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initialization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vector&lt;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(), 0.0);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initialize all to 0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t-BR" sz="1000" dirty="0">
                <a:solidFill>
                  <a:srgbClr val="000000"/>
                </a:solidFill>
                <a:latin typeface="Consolas" panose="020B0609020204030204" pitchFamily="49" charset="0"/>
              </a:rPr>
              <a:t> N = </a:t>
            </a:r>
            <a:r>
              <a:rPr lang="pt-BR" sz="1000" dirty="0">
                <a:solidFill>
                  <a:srgbClr val="808080"/>
                </a:solidFill>
                <a:latin typeface="Consolas" panose="020B0609020204030204" pitchFamily="49" charset="0"/>
              </a:rPr>
              <a:t>result</a:t>
            </a:r>
            <a:r>
              <a:rPr lang="pt-BR" sz="1000" dirty="0">
                <a:solidFill>
                  <a:srgbClr val="000000"/>
                </a:solidFill>
                <a:latin typeface="Consolas" panose="020B0609020204030204" pitchFamily="49" charset="0"/>
              </a:rPr>
              <a:t>.idx;                         </a:t>
            </a:r>
            <a:r>
              <a:rPr lang="pt-BR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find N</a:t>
            </a:r>
            <a:endParaRPr lang="pt-B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[N] = 1.0;                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seed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aN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= 1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backward propagation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j=N; j&gt;0; --j)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iterate backwards over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(tape[j].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&gt; 0)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[tape[j].idx1] +=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[j] * tape[j].der1;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propagate first argument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(tape[j].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&gt; 1)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adjoints[tape[j].idx2] += adjoints[j] * tape[j].der2;   </a:t>
            </a:r>
            <a:r>
              <a:rPr lang="fr-FR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</a:t>
            </a:r>
            <a:r>
              <a:rPr lang="fr-FR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propagate</a:t>
            </a:r>
            <a:r>
              <a:rPr lang="fr-FR" sz="1000" dirty="0">
                <a:solidFill>
                  <a:srgbClr val="008000"/>
                </a:solidFill>
                <a:latin typeface="Consolas" panose="020B0609020204030204" pitchFamily="49" charset="0"/>
              </a:rPr>
              <a:t> second argument</a:t>
            </a:r>
            <a:endParaRPr lang="fr-F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4105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Application to Black &amp; Scholes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After we record a tape by calling the instrumented instance of our code:</a:t>
            </a:r>
          </a:p>
          <a:p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We proceed with </a:t>
            </a:r>
            <a:r>
              <a:rPr lang="en-GB" sz="1600" dirty="0" err="1"/>
              <a:t>adjoint</a:t>
            </a:r>
            <a:r>
              <a:rPr lang="en-GB" sz="1600" dirty="0"/>
              <a:t> propagation:</a:t>
            </a:r>
          </a:p>
          <a:p>
            <a:endParaRPr lang="en-GB" sz="1600" dirty="0"/>
          </a:p>
          <a:p>
            <a:r>
              <a:rPr lang="en-GB" sz="1600" dirty="0"/>
              <a:t>The code works nicely</a:t>
            </a:r>
            <a:br>
              <a:rPr lang="en-GB" sz="1600" dirty="0"/>
            </a:br>
            <a:r>
              <a:rPr lang="en-GB" sz="1600" dirty="0"/>
              <a:t>and produces correct values</a:t>
            </a:r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8" name="Rectangle 7"/>
          <p:cNvSpPr/>
          <p:nvPr/>
        </p:nvSpPr>
        <p:spPr>
          <a:xfrm>
            <a:off x="1452799" y="2169701"/>
            <a:ext cx="899939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spot = 100, rate = 0.02, yield = 0.05,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0.2, strike = 110, mat = 2;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initializes and records inputs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auto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blackScholes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(spot, rate, yield,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strike, mat);      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evaluates and records operations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5.03705</a:t>
            </a:r>
            <a:endParaRPr lang="en-GB" sz="1000" dirty="0"/>
          </a:p>
        </p:txBody>
      </p:sp>
      <p:sp>
        <p:nvSpPr>
          <p:cNvPr id="6" name="Rectangle 5"/>
          <p:cNvSpPr/>
          <p:nvPr/>
        </p:nvSpPr>
        <p:spPr>
          <a:xfrm>
            <a:off x="4632069" y="2984959"/>
            <a:ext cx="810946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propagate </a:t>
            </a:r>
            <a:r>
              <a:rPr lang="en-GB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adjoints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calculateAdjoints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(result);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show derivatives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"Derivative to spot (delta) =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spot.idx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0.309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"Derivative to rate (rho) =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rate.idx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51.772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"Derivative to dividend yield =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adjoints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yield.idx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-61.846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A31515"/>
                </a:solidFill>
                <a:latin typeface="Consolas" panose="020B0609020204030204" pitchFamily="49" charset="0"/>
              </a:rPr>
              <a:t>"Derivative to volatility (</a:t>
            </a:r>
            <a:r>
              <a:rPr lang="en-GB" sz="1000" dirty="0" err="1">
                <a:solidFill>
                  <a:srgbClr val="A31515"/>
                </a:solidFill>
                <a:latin typeface="Consolas" panose="020B0609020204030204" pitchFamily="49" charset="0"/>
              </a:rPr>
              <a:t>vega</a:t>
            </a:r>
            <a:r>
              <a:rPr lang="en-GB" sz="1000" dirty="0">
                <a:solidFill>
                  <a:srgbClr val="A31515"/>
                </a:solidFill>
                <a:latin typeface="Consolas" panose="020B0609020204030204" pitchFamily="49" charset="0"/>
              </a:rPr>
              <a:t>) = "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vol.idx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46.980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A31515"/>
                </a:solidFill>
                <a:latin typeface="Consolas" panose="020B0609020204030204" pitchFamily="49" charset="0"/>
              </a:rPr>
              <a:t>"Derivative to strike (-digital) = "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strike.idx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-0.235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"Derivative to maturity (-theta) =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mat.idx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1.321</a:t>
            </a:r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689041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Complexity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One </a:t>
            </a:r>
            <a:r>
              <a:rPr lang="en-GB" sz="1600" i="1" dirty="0"/>
              <a:t>evaluation</a:t>
            </a:r>
            <a:r>
              <a:rPr lang="en-GB" sz="1600" dirty="0"/>
              <a:t> of the calculation</a:t>
            </a:r>
          </a:p>
          <a:p>
            <a:pPr lvl="1"/>
            <a:r>
              <a:rPr lang="en-GB" sz="1400" dirty="0"/>
              <a:t>Sweeps forward through the sequence of its operations</a:t>
            </a:r>
          </a:p>
          <a:p>
            <a:pPr lvl="1"/>
            <a:r>
              <a:rPr lang="en-GB" sz="1400" dirty="0"/>
              <a:t>Executes every operation exactly once</a:t>
            </a:r>
          </a:p>
          <a:p>
            <a:pPr lvl="1"/>
            <a:r>
              <a:rPr lang="en-GB" sz="1400" dirty="0"/>
              <a:t>Therefore its complexity is </a:t>
            </a:r>
            <a:r>
              <a:rPr lang="en-GB" sz="1400" i="1" dirty="0"/>
              <a:t>N</a:t>
            </a:r>
            <a:r>
              <a:rPr lang="en-GB" sz="1400" dirty="0"/>
              <a:t>, the number of records that end up on tape</a:t>
            </a:r>
          </a:p>
          <a:p>
            <a:pPr marL="457200" lvl="1" indent="0">
              <a:buNone/>
            </a:pPr>
            <a:r>
              <a:rPr lang="en-GB" sz="1400" dirty="0"/>
              <a:t>     	</a:t>
            </a:r>
          </a:p>
          <a:p>
            <a:r>
              <a:rPr lang="en-GB" sz="1600" dirty="0" err="1"/>
              <a:t>Adjoint</a:t>
            </a:r>
            <a:r>
              <a:rPr lang="en-GB" sz="1600" dirty="0"/>
              <a:t> propagation</a:t>
            </a:r>
          </a:p>
          <a:p>
            <a:pPr lvl="1"/>
            <a:r>
              <a:rPr lang="en-GB" sz="1400" dirty="0"/>
              <a:t>Also sweeps through the sequence of operations, backward</a:t>
            </a:r>
          </a:p>
          <a:p>
            <a:pPr lvl="1"/>
            <a:r>
              <a:rPr lang="en-GB" sz="1400" dirty="0"/>
              <a:t>Executes 0, 1 or 2 operations on every record, depending on the number of arguments</a:t>
            </a:r>
          </a:p>
          <a:p>
            <a:pPr lvl="1"/>
            <a:r>
              <a:rPr lang="en-GB" sz="1400" dirty="0"/>
              <a:t>Therefore, as advertised, AAD computes </a:t>
            </a:r>
            <a:r>
              <a:rPr lang="en-GB" sz="1400" b="1" dirty="0">
                <a:solidFill>
                  <a:srgbClr val="FF0000"/>
                </a:solidFill>
              </a:rPr>
              <a:t>all </a:t>
            </a:r>
            <a:r>
              <a:rPr lang="en-GB" sz="1400" b="1" i="1" dirty="0">
                <a:solidFill>
                  <a:srgbClr val="FF0000"/>
                </a:solidFill>
              </a:rPr>
              <a:t>n </a:t>
            </a:r>
            <a:r>
              <a:rPr lang="en-GB" sz="1400" dirty="0"/>
              <a:t>differentials in </a:t>
            </a:r>
            <a:r>
              <a:rPr lang="en-GB" sz="1400" b="1" dirty="0">
                <a:solidFill>
                  <a:srgbClr val="FF0000"/>
                </a:solidFill>
              </a:rPr>
              <a:t>constant time</a:t>
            </a:r>
          </a:p>
          <a:p>
            <a:pPr lvl="1"/>
            <a:r>
              <a:rPr lang="en-GB" sz="1400" dirty="0"/>
              <a:t>In theory, all differentials are propagated in less than 2x one evaluation</a:t>
            </a:r>
          </a:p>
          <a:p>
            <a:pPr lvl="1"/>
            <a:r>
              <a:rPr lang="en-GB" sz="1400" dirty="0"/>
              <a:t>In addition, the calculation must evaluated (and recorded) first so the theoretical upper bound is 3x one evaluation</a:t>
            </a:r>
          </a:p>
          <a:p>
            <a:pPr lvl="1"/>
            <a:r>
              <a:rPr lang="en-GB" sz="1400" dirty="0"/>
              <a:t>Due to recording and tape traversal overhead, a good implementation generally produces many differentials in 4x to 10x</a:t>
            </a:r>
          </a:p>
          <a:p>
            <a:pPr lvl="1"/>
            <a:endParaRPr lang="en-GB" sz="1400" dirty="0"/>
          </a:p>
          <a:p>
            <a:r>
              <a:rPr lang="en-GB" sz="1600" dirty="0"/>
              <a:t>Our professional code from chapters 10, 12 and 15 beats the theoretical bound!</a:t>
            </a:r>
          </a:p>
          <a:p>
            <a:pPr lvl="1"/>
            <a:r>
              <a:rPr lang="en-GB" sz="1400" dirty="0"/>
              <a:t>Recall from the demonstration, one evaluation = 0.8sec, 1,081 differentials = 1.5sec, less than 2x one evaluation</a:t>
            </a:r>
          </a:p>
          <a:p>
            <a:pPr lvl="1"/>
            <a:r>
              <a:rPr lang="en-GB" sz="1400" dirty="0"/>
              <a:t>Due to “selective instrumentation”, a strong optimization, explained, along many others, in chapter 12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45624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implemented AAD in the simplest possible manner, scratching the surface of possibilities</a:t>
            </a:r>
          </a:p>
          <a:p>
            <a:r>
              <a:rPr lang="en-GB" sz="1600" dirty="0"/>
              <a:t>Part III (Chapters 8 to 15) gives the details of a complete, professional, efficient implementation</a:t>
            </a:r>
          </a:p>
          <a:p>
            <a:pPr lvl="1"/>
            <a:r>
              <a:rPr lang="en-GB" sz="1400" dirty="0"/>
              <a:t>How to minimize recording overhead</a:t>
            </a:r>
          </a:p>
          <a:p>
            <a:pPr lvl="1"/>
            <a:r>
              <a:rPr lang="en-GB" sz="1400" dirty="0"/>
              <a:t>Efficient memory management constructs</a:t>
            </a:r>
          </a:p>
          <a:p>
            <a:pPr lvl="1"/>
            <a:r>
              <a:rPr lang="en-GB" sz="1400" dirty="0"/>
              <a:t>Apply check-pointed AAD to differentiate a calculation piece by piece to mitigate RAM footprint and cache inefficiency</a:t>
            </a:r>
          </a:p>
          <a:p>
            <a:pPr lvl="1"/>
            <a:r>
              <a:rPr lang="en-GB" sz="1400" dirty="0"/>
              <a:t>Efficiently differentiate non-scalar calculations that return multiple results</a:t>
            </a:r>
          </a:p>
          <a:p>
            <a:pPr lvl="1"/>
            <a:r>
              <a:rPr lang="en-GB" sz="1400" dirty="0"/>
              <a:t>Cutting-edge implementation with template meta-programming and expression templates, faster by 2x to 5x</a:t>
            </a:r>
          </a:p>
          <a:p>
            <a:pPr lvl="1"/>
            <a:r>
              <a:rPr lang="en-GB" sz="1400" dirty="0"/>
              <a:t>Parallel implementation</a:t>
            </a:r>
          </a:p>
          <a:p>
            <a:pPr lvl="1"/>
            <a:r>
              <a:rPr lang="en-GB" sz="1400" dirty="0"/>
              <a:t>Advise for debugging and optimization</a:t>
            </a:r>
          </a:p>
          <a:p>
            <a:pPr lvl="1"/>
            <a:r>
              <a:rPr lang="en-GB" sz="1400" dirty="0"/>
              <a:t>And much more</a:t>
            </a:r>
            <a:endParaRPr lang="en-GB" sz="1800" dirty="0"/>
          </a:p>
          <a:p>
            <a:r>
              <a:rPr lang="en-GB" sz="1600" dirty="0"/>
              <a:t>Still the simplistic code works and produces the correct values</a:t>
            </a:r>
          </a:p>
          <a:p>
            <a:r>
              <a:rPr lang="en-GB" sz="1600" dirty="0"/>
              <a:t>Not very interesting for Black &amp; Scholes</a:t>
            </a:r>
          </a:p>
          <a:p>
            <a:pPr lvl="1"/>
            <a:r>
              <a:rPr lang="en-GB" sz="1400" dirty="0"/>
              <a:t>Fast, analytic evaluation</a:t>
            </a:r>
          </a:p>
          <a:p>
            <a:pPr lvl="1"/>
            <a:r>
              <a:rPr lang="en-GB" sz="1400" dirty="0"/>
              <a:t>Only 6 differentials to compute</a:t>
            </a:r>
            <a:endParaRPr lang="en-GB" sz="1800" dirty="0"/>
          </a:p>
          <a:p>
            <a:r>
              <a:rPr lang="en-GB" sz="1600" dirty="0"/>
              <a:t>Next, we apply the framework to a barrier option in Dupire Monte-Carlo</a:t>
            </a:r>
          </a:p>
          <a:p>
            <a:pPr lvl="1"/>
            <a:r>
              <a:rPr lang="en-GB" sz="1400" dirty="0"/>
              <a:t>Long, complex evaluation</a:t>
            </a:r>
          </a:p>
          <a:p>
            <a:pPr lvl="1"/>
            <a:r>
              <a:rPr lang="en-GB" sz="1400" dirty="0"/>
              <a:t>1,081 differentials to compute</a:t>
            </a:r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060107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52" y="2975915"/>
            <a:ext cx="8696696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AAD for financial simulations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39861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Simple simulation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implement a simplistic simulation code for a barrier option in Dupire’s model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Recall local volatility is given in a matrix and bi-linearly interpolated in spot and time</a:t>
            </a:r>
          </a:p>
          <a:p>
            <a:endParaRPr lang="en-GB" sz="1800" dirty="0"/>
          </a:p>
          <a:p>
            <a:r>
              <a:rPr lang="en-GB" sz="1600" dirty="0"/>
              <a:t>We need the following pieces, which we assume are given here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A matrix class to hold local volatilities (</a:t>
            </a:r>
            <a:r>
              <a:rPr lang="en-GB" sz="1400" dirty="0" err="1"/>
              <a:t>matrix.h</a:t>
            </a:r>
            <a:r>
              <a:rPr lang="en-GB" sz="1400" dirty="0"/>
              <a:t> in the repo, chapters 1 and 2 in the book)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A bi-linear interpolation function (</a:t>
            </a:r>
            <a:r>
              <a:rPr lang="en-GB" sz="1400" dirty="0" err="1"/>
              <a:t>interp.h</a:t>
            </a:r>
            <a:r>
              <a:rPr lang="en-GB" sz="1400" dirty="0"/>
              <a:t> in the repo, chapter 6, section 6.4 in the book)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Random number generators to produce independent Gaussian increments (chapters 5 and 6)</a:t>
            </a:r>
          </a:p>
          <a:p>
            <a:pPr lvl="1"/>
            <a:endParaRPr lang="en-GB" sz="1400" dirty="0"/>
          </a:p>
          <a:p>
            <a:r>
              <a:rPr lang="en-GB" sz="1600" dirty="0"/>
              <a:t>The code is templated on the real number representation type</a:t>
            </a:r>
          </a:p>
          <a:p>
            <a:pPr lvl="1"/>
            <a:endParaRPr lang="en-GB" sz="14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174656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Simulation code, version 1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199" y="1374010"/>
            <a:ext cx="6096000" cy="30162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Signature</a:t>
            </a:r>
          </a:p>
          <a:p>
            <a:endParaRPr lang="en-GB" sz="10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inline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toyDupireBarrierMc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Spot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S0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Local volatility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matrix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  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Product parameters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maturity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Number of paths and time steps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Initialized random number generator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RNG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  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random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5310644" y="1374010"/>
            <a:ext cx="8912619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//  Implementation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Initialize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= 0;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// double because the RNG is not templated (and doesn't need to be, see chapter 12)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gaussianIncrements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maturity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sdt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Loop over paths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n-NO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nn-NO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; ++i)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Generate </a:t>
            </a:r>
            <a:r>
              <a:rPr lang="en-GB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Nt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 Gaussian Numbers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random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.nextG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gaussianIncrements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Euler’s scheme, step by step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spot =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time = 0;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alive =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size_t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j = 0; j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++j)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Interpolate volatility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interp2D(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spot, time);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time +=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Simulate return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spot *= exp(-0.5 * vol * vol * dt + vol * sdt * gaussianIncrements[j]);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Monitor barrier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(spot &gt;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alive =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Payoff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(alive &amp;&amp; spot &gt;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result += spot -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}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paths</a:t>
            </a:r>
          </a:p>
          <a:p>
            <a:endParaRPr lang="en-GB" sz="10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/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057177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 simplistic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This code “does the job” but is not acceptable by professional standards</a:t>
            </a:r>
          </a:p>
          <a:p>
            <a:endParaRPr lang="en-GB" sz="1600" dirty="0"/>
          </a:p>
          <a:p>
            <a:r>
              <a:rPr lang="en-GB" sz="1600" dirty="0"/>
              <a:t>The code is specific to Dupire’s model and an up &amp; out call, therefore not scalable</a:t>
            </a:r>
          </a:p>
          <a:p>
            <a:pPr lvl="1"/>
            <a:r>
              <a:rPr lang="en-GB" sz="1400" dirty="0"/>
              <a:t>To price another product (Asian option, Ratchet option, …) copy the code and change the lines that evaluate payoffs</a:t>
            </a:r>
          </a:p>
          <a:p>
            <a:pPr lvl="1"/>
            <a:r>
              <a:rPr lang="en-GB" sz="1400" dirty="0"/>
              <a:t>To price in another model (Heston, SLV, …) copy the code and change the lines that generate the path</a:t>
            </a:r>
          </a:p>
          <a:p>
            <a:pPr lvl="1"/>
            <a:r>
              <a:rPr lang="en-GB" sz="1400" dirty="0"/>
              <a:t>End up with many different functions implementing the same simulation logic for different couples of models and products</a:t>
            </a:r>
          </a:p>
          <a:p>
            <a:pPr lvl="1"/>
            <a:r>
              <a:rPr lang="en-GB" sz="1400" dirty="0"/>
              <a:t>To modify the simulation logic, consistently change all the functions! This is obviously not viable</a:t>
            </a:r>
            <a:endParaRPr lang="en-GB" sz="1800" dirty="0"/>
          </a:p>
          <a:p>
            <a:endParaRPr lang="en-GB" sz="1800" dirty="0"/>
          </a:p>
          <a:p>
            <a:r>
              <a:rPr lang="en-GB" sz="1600" dirty="0"/>
              <a:t>Chapter 6 teaches a professional architecture for generic simulation libraries</a:t>
            </a:r>
          </a:p>
          <a:p>
            <a:pPr lvl="1"/>
            <a:r>
              <a:rPr lang="en-GB" sz="1400" dirty="0"/>
              <a:t>Encapsulate scenario generation in Model objects</a:t>
            </a:r>
          </a:p>
          <a:p>
            <a:pPr lvl="1"/>
            <a:r>
              <a:rPr lang="en-GB" sz="1400" dirty="0"/>
              <a:t>Encapsulate payoff evaluation in Product objects</a:t>
            </a:r>
          </a:p>
          <a:p>
            <a:pPr lvl="1"/>
            <a:r>
              <a:rPr lang="en-GB" sz="1400" dirty="0"/>
              <a:t>Encapsulate simulation logic in a generic Monte-Carlo engine</a:t>
            </a:r>
          </a:p>
          <a:p>
            <a:pPr lvl="1"/>
            <a:r>
              <a:rPr lang="en-GB" sz="1400" dirty="0"/>
              <a:t>Code every model and every product exactly once, mix and match at run time</a:t>
            </a:r>
          </a:p>
          <a:p>
            <a:endParaRPr lang="en-GB" sz="1800" dirty="0"/>
          </a:p>
          <a:p>
            <a:r>
              <a:rPr lang="en-GB" sz="1600" dirty="0"/>
              <a:t>We stick with the simplistic code for demonstration purposes</a:t>
            </a:r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96772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An inefficient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The code does too much work repeatedly during simulations</a:t>
            </a:r>
          </a:p>
          <a:p>
            <a:pPr lvl="1"/>
            <a:r>
              <a:rPr lang="en-GB" sz="1400" dirty="0"/>
              <a:t>Key to efficient Monte-Carlo code: </a:t>
            </a:r>
            <a:br>
              <a:rPr lang="en-GB" sz="1400" dirty="0"/>
            </a:br>
            <a:r>
              <a:rPr lang="en-GB" sz="1400" b="1" dirty="0">
                <a:solidFill>
                  <a:srgbClr val="FF0000"/>
                </a:solidFill>
              </a:rPr>
              <a:t>Do as much work as possible once, on initialization, and as little as possible repeatedly, during simulations</a:t>
            </a:r>
          </a:p>
          <a:p>
            <a:pPr lvl="1"/>
            <a:r>
              <a:rPr lang="en-GB" sz="1400" dirty="0"/>
              <a:t>Example: we perform an expensive bi-linear interpolation in the innermost loop, for every path, on every time step</a:t>
            </a:r>
          </a:p>
          <a:p>
            <a:pPr lvl="1"/>
            <a:r>
              <a:rPr lang="en-GB" sz="1400" dirty="0"/>
              <a:t>We interpolate in spot and time, spot is stochastic (scenario dependent), time is not</a:t>
            </a:r>
          </a:p>
          <a:p>
            <a:pPr lvl="1"/>
            <a:r>
              <a:rPr lang="en-GB" sz="1400" dirty="0"/>
              <a:t>Therefore we can (and should) pre-interpolate in time on initialization</a:t>
            </a:r>
            <a:br>
              <a:rPr lang="en-GB" sz="1400" dirty="0"/>
            </a:br>
            <a:r>
              <a:rPr lang="en-GB" sz="1400" dirty="0"/>
              <a:t>And perform only 1D interpolations in the innermost loop</a:t>
            </a:r>
            <a:endParaRPr lang="en-GB" sz="1800" dirty="0"/>
          </a:p>
          <a:p>
            <a:r>
              <a:rPr lang="en-GB" sz="1600" dirty="0"/>
              <a:t>Chapter 6 teaches and builds fully optimized code 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The code is serial, it executes sequentially on one core</a:t>
            </a:r>
          </a:p>
          <a:p>
            <a:pPr lvl="1"/>
            <a:r>
              <a:rPr lang="en-GB" sz="1400" dirty="0"/>
              <a:t>Since even our phones are multi-core today, professional code must be parallel</a:t>
            </a:r>
          </a:p>
          <a:p>
            <a:pPr lvl="1"/>
            <a:r>
              <a:rPr lang="en-GB" sz="1400" dirty="0"/>
              <a:t>With Monte-Carlo simulations, it is relatively easy to obtain a speed-up by the number of physical cores</a:t>
            </a:r>
            <a:endParaRPr lang="en-GB" sz="1800" dirty="0"/>
          </a:p>
          <a:p>
            <a:r>
              <a:rPr lang="en-GB" sz="1600" dirty="0"/>
              <a:t>Chapter 3 teaches modern parallel C++, chapter 7 builds a professional </a:t>
            </a:r>
            <a:r>
              <a:rPr lang="en-GB" sz="1600" i="1" dirty="0"/>
              <a:t>parallel</a:t>
            </a:r>
            <a:r>
              <a:rPr lang="en-GB" sz="1600" dirty="0"/>
              <a:t> simulation library</a:t>
            </a:r>
            <a:br>
              <a:rPr lang="en-GB" sz="1600" dirty="0"/>
            </a:br>
            <a:r>
              <a:rPr lang="en-GB" sz="1600" dirty="0"/>
              <a:t>And section 12.5 instruments it with AAD in parallel</a:t>
            </a:r>
          </a:p>
          <a:p>
            <a:endParaRPr lang="en-GB" sz="1600" dirty="0"/>
          </a:p>
          <a:p>
            <a:r>
              <a:rPr lang="en-GB" sz="1600" dirty="0"/>
              <a:t>For the purpose of demonstration, we stick with the not so efficient, serial version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940496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Smoothing barrier options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Discretely monitored barrier options are discontinuous, their value jumps to 0 at the barrier</a:t>
            </a:r>
          </a:p>
          <a:p>
            <a:pPr lvl="1"/>
            <a:r>
              <a:rPr lang="en-GB" sz="1400" dirty="0"/>
              <a:t>Therefore, our code is not differentiable</a:t>
            </a:r>
          </a:p>
          <a:p>
            <a:pPr lvl="1"/>
            <a:r>
              <a:rPr lang="en-GB" sz="1400" dirty="0"/>
              <a:t>AAD does not help: it cannot perform the impossible task of differentiating a discontinuous function</a:t>
            </a:r>
          </a:p>
          <a:p>
            <a:pPr lvl="1"/>
            <a:r>
              <a:rPr lang="en-GB" sz="1400" dirty="0"/>
              <a:t>With finite differences, barrier risks are unstable, with AAD they are all zero</a:t>
            </a:r>
          </a:p>
          <a:p>
            <a:pPr lvl="1"/>
            <a:r>
              <a:rPr lang="en-GB" sz="1400" dirty="0"/>
              <a:t>Find the reason why as an exercise!</a:t>
            </a:r>
          </a:p>
          <a:p>
            <a:pPr lvl="1"/>
            <a:endParaRPr lang="en-GB" sz="1800" dirty="0"/>
          </a:p>
          <a:p>
            <a:r>
              <a:rPr lang="en-GB" sz="1600" dirty="0"/>
              <a:t>Therefore traders always smooth discontinuous transactions (barriers, digitals etc.)</a:t>
            </a:r>
          </a:p>
          <a:p>
            <a:r>
              <a:rPr lang="en-GB" sz="1600" dirty="0"/>
              <a:t>Smoothing = applying a close, continuous approximation in place of the discontinuous function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1600" dirty="0"/>
              <a:t>Smoothing in finance, and its connection to fuzzy logic, are explained in the presentation:</a:t>
            </a:r>
          </a:p>
          <a:p>
            <a:pPr marL="0" indent="0" algn="ctr">
              <a:buNone/>
            </a:pPr>
            <a:r>
              <a:rPr lang="en-GB" sz="1600" dirty="0">
                <a:hlinkClick r:id="rId3"/>
              </a:rPr>
              <a:t>slideshare.net\</a:t>
            </a:r>
            <a:r>
              <a:rPr lang="en-GB" sz="1600" dirty="0" err="1">
                <a:hlinkClick r:id="rId3"/>
              </a:rPr>
              <a:t>AntoineSavine</a:t>
            </a:r>
            <a:r>
              <a:rPr lang="en-GB" sz="1600" dirty="0">
                <a:hlinkClick r:id="rId3"/>
              </a:rPr>
              <a:t>\stabilise-risks-of-discontinuous-payoffs-with-fuzzy-logic</a:t>
            </a:r>
            <a:endParaRPr lang="en-GB" sz="1600" dirty="0"/>
          </a:p>
          <a:p>
            <a:pPr marL="0" indent="0">
              <a:buNone/>
            </a:pPr>
            <a:endParaRPr lang="en-GB" sz="1800" dirty="0"/>
          </a:p>
          <a:p>
            <a:r>
              <a:rPr lang="en-GB" sz="1600" dirty="0"/>
              <a:t>Here, we briefly explain the “smooth barrier” algorithm, usually applied on derivatives desks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4365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Summary of the course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84875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dirty="0"/>
              <a:t>Programming for speed: 1-2 hours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Deep Learning and back-prop: 4-5 hours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 err="1"/>
              <a:t>Adjoint</a:t>
            </a:r>
            <a:r>
              <a:rPr lang="en-GB" sz="1600" dirty="0"/>
              <a:t> Differentiation: 3-4 hours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Design Patterns for Simulation Systems: 1-2 hours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Parallel simulations in C++: 1-2 hours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b="1" u="sng" dirty="0"/>
              <a:t>Important note</a:t>
            </a:r>
            <a:r>
              <a:rPr lang="en-GB" sz="1600" dirty="0"/>
              <a:t>: </a:t>
            </a:r>
          </a:p>
          <a:p>
            <a:r>
              <a:rPr lang="en-GB" sz="1600" dirty="0"/>
              <a:t>in these lectures, we implement basic, toy C++ code, optimized for </a:t>
            </a:r>
            <a:r>
              <a:rPr lang="en-GB" sz="1600" i="1" dirty="0"/>
              <a:t>simplicity </a:t>
            </a:r>
            <a:r>
              <a:rPr lang="en-GB" sz="1600" dirty="0"/>
              <a:t>and </a:t>
            </a:r>
            <a:r>
              <a:rPr lang="en-GB" sz="1600" i="1" dirty="0"/>
              <a:t>pedagogy</a:t>
            </a:r>
            <a:endParaRPr lang="en-GB" sz="1600" dirty="0"/>
          </a:p>
          <a:p>
            <a:r>
              <a:rPr lang="en-GB" sz="1600" dirty="0"/>
              <a:t>professional code, optimized for </a:t>
            </a:r>
            <a:r>
              <a:rPr lang="en-GB" sz="1600" i="1" dirty="0"/>
              <a:t>production</a:t>
            </a:r>
            <a:r>
              <a:rPr lang="en-GB" sz="1600" dirty="0"/>
              <a:t> and </a:t>
            </a:r>
            <a:r>
              <a:rPr lang="en-GB" sz="1600" i="1" dirty="0"/>
              <a:t>efficiency</a:t>
            </a:r>
            <a:r>
              <a:rPr lang="en-GB" sz="1600" dirty="0"/>
              <a:t>, is available in the curriculum</a:t>
            </a:r>
          </a:p>
          <a:p>
            <a:r>
              <a:rPr lang="en-GB" sz="1600" dirty="0"/>
              <a:t>and its companion GitHub repo </a:t>
            </a:r>
            <a:r>
              <a:rPr lang="en-GB" sz="1600" dirty="0">
                <a:hlinkClick r:id="rId3" action="ppaction://hlinkfile"/>
              </a:rPr>
              <a:t>GitHub.com/</a:t>
            </a:r>
            <a:r>
              <a:rPr lang="en-GB" sz="1600" dirty="0" err="1">
                <a:hlinkClick r:id="rId3" action="ppaction://hlinkfile"/>
              </a:rPr>
              <a:t>aSavine</a:t>
            </a:r>
            <a:r>
              <a:rPr lang="en-GB" sz="1600" dirty="0">
                <a:hlinkClick r:id="rId3" action="ppaction://hlinkfile"/>
              </a:rPr>
              <a:t>/</a:t>
            </a:r>
            <a:r>
              <a:rPr lang="en-GB" sz="1600" dirty="0" err="1">
                <a:hlinkClick r:id="rId3" action="ppaction://hlinkfile"/>
              </a:rPr>
              <a:t>compFinance</a:t>
            </a:r>
            <a:endParaRPr lang="en-GB" sz="1600" dirty="0"/>
          </a:p>
          <a:p>
            <a:endParaRPr lang="en-GB" sz="1400" u="sng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</a:t>
            </a:fld>
            <a:endParaRPr lang="en-GB" dirty="0"/>
          </a:p>
        </p:txBody>
      </p:sp>
      <p:pic>
        <p:nvPicPr>
          <p:cNvPr id="6" name="Picture 6" descr="https://images-na.ssl-images-amazon.com/images/I/51Q5G9x-9XL._SX329_BO1,204,203,200_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851" y="1882376"/>
            <a:ext cx="1117363" cy="168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208353" y="3677623"/>
            <a:ext cx="126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your curriculum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16601" y="3670617"/>
            <a:ext cx="305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your companion site</a:t>
            </a:r>
          </a:p>
        </p:txBody>
      </p:sp>
      <p:sp>
        <p:nvSpPr>
          <p:cNvPr id="9" name="Rectangle 8"/>
          <p:cNvSpPr/>
          <p:nvPr/>
        </p:nvSpPr>
        <p:spPr>
          <a:xfrm>
            <a:off x="8516601" y="2357487"/>
            <a:ext cx="30390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hlinkClick r:id="rId5" action="ppaction://hlinkfile"/>
              </a:rPr>
              <a:t>sites.google.com/view/</a:t>
            </a:r>
            <a:br>
              <a:rPr lang="en-GB" i="1" dirty="0">
                <a:hlinkClick r:id="rId5" action="ppaction://hlinkfile"/>
              </a:rPr>
            </a:br>
            <a:r>
              <a:rPr lang="en-GB" i="1" dirty="0" err="1">
                <a:hlinkClick r:id="rId5" action="ppaction://hlinkfile"/>
              </a:rPr>
              <a:t>antoinesavine-compFinLecture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863574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Smooth barrier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Hard barrier</a:t>
            </a:r>
          </a:p>
          <a:p>
            <a:pPr lvl="1"/>
            <a:r>
              <a:rPr lang="en-GB" sz="1400" dirty="0"/>
              <a:t>100% dead above the barrier, 100% alive below the barrier</a:t>
            </a:r>
          </a:p>
          <a:p>
            <a:pPr lvl="1"/>
            <a:r>
              <a:rPr lang="en-GB" sz="1400" dirty="0"/>
              <a:t>Hence, discontinuous</a:t>
            </a:r>
          </a:p>
          <a:p>
            <a:pPr marL="457200" lvl="1" indent="0">
              <a:buNone/>
            </a:pPr>
            <a:endParaRPr lang="en-GB" sz="1800" dirty="0"/>
          </a:p>
          <a:p>
            <a:r>
              <a:rPr lang="en-GB" sz="1600" dirty="0"/>
              <a:t>Soft barrier</a:t>
            </a:r>
          </a:p>
          <a:p>
            <a:pPr lvl="1"/>
            <a:r>
              <a:rPr lang="en-GB" sz="1400" dirty="0"/>
              <a:t>100% dead above the barrier </a:t>
            </a:r>
            <a:r>
              <a:rPr lang="en-GB" sz="1400" b="1" dirty="0">
                <a:solidFill>
                  <a:srgbClr val="FF0000"/>
                </a:solidFill>
              </a:rPr>
              <a:t>plus epsilon</a:t>
            </a:r>
            <a:r>
              <a:rPr lang="en-GB" sz="1400" dirty="0"/>
              <a:t>, 100% alive below the barrier </a:t>
            </a:r>
            <a:r>
              <a:rPr lang="en-GB" sz="1400" b="1" dirty="0">
                <a:solidFill>
                  <a:srgbClr val="FF0000"/>
                </a:solidFill>
              </a:rPr>
              <a:t>minus epsilon</a:t>
            </a:r>
          </a:p>
          <a:p>
            <a:pPr lvl="1"/>
            <a:r>
              <a:rPr lang="en-GB" sz="1400" dirty="0"/>
              <a:t>In between, lose a fraction of notional </a:t>
            </a:r>
            <a:br>
              <a:rPr lang="en-GB" sz="1400" dirty="0"/>
            </a:br>
            <a:r>
              <a:rPr lang="en-GB" sz="1400" dirty="0"/>
              <a:t>interpolated between (barrier-epsilon,0) and (barrier+epsilon,1)</a:t>
            </a:r>
          </a:p>
          <a:p>
            <a:pPr lvl="1"/>
            <a:r>
              <a:rPr lang="en-GB" sz="1400" dirty="0"/>
              <a:t>And continue with the remaining notional</a:t>
            </a:r>
          </a:p>
          <a:p>
            <a:pPr lvl="1"/>
            <a:r>
              <a:rPr lang="en-GB" sz="1400" dirty="0"/>
              <a:t>Hence, continuous</a:t>
            </a:r>
          </a:p>
          <a:p>
            <a:pPr lvl="1"/>
            <a:endParaRPr lang="en-GB" sz="1400" dirty="0"/>
          </a:p>
          <a:p>
            <a:r>
              <a:rPr lang="en-GB" sz="1600" dirty="0"/>
              <a:t>Smoothing and fuzzy logic</a:t>
            </a:r>
          </a:p>
          <a:p>
            <a:pPr lvl="1"/>
            <a:r>
              <a:rPr lang="en-GB" sz="1400" dirty="0"/>
              <a:t>Like Schrodinger’s cat, the transaction is in a superposition of dead and alive states</a:t>
            </a:r>
          </a:p>
          <a:p>
            <a:pPr lvl="1"/>
            <a:r>
              <a:rPr lang="en-GB" sz="1400" dirty="0"/>
              <a:t>Smoothing is achieved by replacing sharp logic (dead or alive?) by fuzzy logic (how much alive?)</a:t>
            </a:r>
          </a:p>
          <a:p>
            <a:pPr lvl="1"/>
            <a:r>
              <a:rPr lang="en-GB" sz="1400" dirty="0"/>
              <a:t>More in the presentation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60549" y="2757442"/>
            <a:ext cx="2992727" cy="248770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4101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196713" y="3607604"/>
            <a:ext cx="5713332" cy="16686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/>
          <p:cNvSpPr/>
          <p:nvPr/>
        </p:nvSpPr>
        <p:spPr>
          <a:xfrm>
            <a:off x="4435880" y="4975131"/>
            <a:ext cx="6582123" cy="64742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ounded Rectangle 9"/>
          <p:cNvSpPr/>
          <p:nvPr/>
        </p:nvSpPr>
        <p:spPr>
          <a:xfrm>
            <a:off x="4196712" y="6044088"/>
            <a:ext cx="7862505" cy="16686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Simulation code with smooth barrier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580452" y="1583803"/>
            <a:ext cx="891261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//  Initialize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= 0;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// double because the RNG is not templated (and doesn't need to be, see chapter 12)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gaussianIncrements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dt =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maturity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sdt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sqrt(dt);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Loop over paths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n-NO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nn-NO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; ++i)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Generate </a:t>
            </a:r>
            <a:r>
              <a:rPr lang="en-GB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Nt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 Gaussian Numbers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random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.nextG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gaussianIncrements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Step by step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spot =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time = 0;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 bool alive = true;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alive = 1.0;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alive is a real number in (0,1)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size_t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j = 0; j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++j)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Interpolate volatility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interp2D(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spot, time);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time +=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Simulate return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spot *= exp(-0.5 * vol * vol * dt + vol * sdt * gaussianIncrements[j]);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Monitor barrier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if (spot &gt; barrier) { alive = false; break; } */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(spot &gt;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epsilon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alive = 0.0;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 definitely dead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(spot &lt;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epsilon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do nothing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};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 definitely alive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in between, interpolate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alive *= 1.0 - (spot - barrier + epsilon) / (2 * epsilon);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Payoff paid on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surviving notional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if (alive &amp;&amp; spot &gt; strike) result += spot - strike;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(spot &gt;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result += alive * (spot -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}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paths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/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000" dirty="0"/>
          </a:p>
        </p:txBody>
      </p:sp>
      <p:sp>
        <p:nvSpPr>
          <p:cNvPr id="3" name="Rounded Rectangle 2"/>
          <p:cNvSpPr/>
          <p:nvPr/>
        </p:nvSpPr>
        <p:spPr>
          <a:xfrm>
            <a:off x="1047889" y="3931160"/>
            <a:ext cx="2222593" cy="30702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838199" y="1583803"/>
            <a:ext cx="6096000" cy="30162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inline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toyDupireBarrierMc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Spot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S0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Local volatility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matrix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  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Product parameters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maturity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Number of paths and time steps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Smoothing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epsilon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initialized random number generator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RNG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  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random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968344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Simulation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Our simple code returns the exact same result as the professional code</a:t>
            </a:r>
          </a:p>
          <a:p>
            <a:endParaRPr lang="en-GB" sz="1600" dirty="0"/>
          </a:p>
          <a:p>
            <a:r>
              <a:rPr lang="en-GB" sz="1600" dirty="0"/>
              <a:t>It is twice slower than the serial version of the professional code</a:t>
            </a:r>
          </a:p>
          <a:p>
            <a:endParaRPr lang="en-GB" sz="1600" dirty="0"/>
          </a:p>
          <a:p>
            <a:r>
              <a:rPr lang="en-GB" sz="1600" dirty="0"/>
              <a:t>On a </a:t>
            </a:r>
            <a:r>
              <a:rPr lang="en-GB" sz="1600" dirty="0" err="1"/>
              <a:t>octo</a:t>
            </a:r>
            <a:r>
              <a:rPr lang="en-GB" sz="1600" dirty="0"/>
              <a:t>-core computer, it is 16x slower than the parallel version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Next, we differentiate it with our simple AAD framework</a:t>
            </a:r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12634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Differentiation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/>
              <a:t>Just like we did for Black &amp; Scholes, to compute differentials, we:</a:t>
            </a:r>
          </a:p>
          <a:p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Initialize the inputs as Numbers</a:t>
            </a:r>
            <a:br>
              <a:rPr lang="en-GB" sz="1600" dirty="0"/>
            </a:br>
            <a:r>
              <a:rPr lang="en-GB" sz="1600" dirty="0"/>
              <a:t>Which also records them on tape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Call our templated evaluation code, instantiated with the Number type</a:t>
            </a:r>
            <a:br>
              <a:rPr lang="en-GB" sz="1600" dirty="0"/>
            </a:br>
            <a:r>
              <a:rPr lang="en-GB" sz="1600" dirty="0"/>
              <a:t>Which performs the evaluation </a:t>
            </a:r>
            <a:r>
              <a:rPr lang="en-GB" sz="1600" i="1" dirty="0"/>
              <a:t>and</a:t>
            </a:r>
            <a:r>
              <a:rPr lang="en-GB" sz="1600" dirty="0"/>
              <a:t> records operations on tape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Propagate adjoints backwards through the tape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Pick differentials as the adjoints of the parameters</a:t>
            </a:r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70192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Differentiation code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5EF17-D05A-47CF-BB46-CAAC1714DFFF}"/>
              </a:ext>
            </a:extLst>
          </p:cNvPr>
          <p:cNvSpPr/>
          <p:nvPr/>
        </p:nvSpPr>
        <p:spPr>
          <a:xfrm>
            <a:off x="838199" y="1880694"/>
            <a:ext cx="10367159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toyDupireBarrierMcRisks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matrix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maturity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epsilon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RNG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random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results: value and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dV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dS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dV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/d(local vols)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delta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matrix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aa-ET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1. Initialize inputs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nS0(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nMaturity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maturity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nBarrier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nEpsilon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epsilon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nSpots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.size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nTimes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.size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matrix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nVols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.rows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.cols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.size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nSpots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.size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nTimes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.rows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j = 0; j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.cols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++j)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nVols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[j]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[j]);</a:t>
            </a:r>
          </a:p>
          <a:p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2. Call instrumented evaluation code, which evaluates the barrier option price and records all operations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toyDupireBarrierMc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(nS0,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nSpots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nTimes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nVols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nMaturity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nBarrier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nEpsilon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random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3.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Adjoint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propagation, the exact same code as before, should be encapsulated in a dedicated function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calculateAdjoints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4. Pick results</a:t>
            </a:r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nPrice.value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delta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nS0.idx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.rows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j = 0; j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.cols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++j)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[j]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nVols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[j].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aa-ET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48998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Testing differentiation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run the code in the same context as the initial demonstration but with 100,000 paths instead of 500,000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The computer runs out of memory and crashes!</a:t>
            </a:r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Running AAD on a simulation with 100,000 paths </a:t>
            </a:r>
            <a:br>
              <a:rPr lang="en-GB" sz="1600" dirty="0"/>
            </a:br>
            <a:r>
              <a:rPr lang="en-GB" sz="1600" dirty="0"/>
              <a:t>consumes an insane amount of RAM </a:t>
            </a:r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Even on a computer with enough memory, </a:t>
            </a:r>
            <a:br>
              <a:rPr lang="en-GB" sz="1600" dirty="0"/>
            </a:br>
            <a:r>
              <a:rPr lang="en-GB" sz="1600" dirty="0"/>
              <a:t>such large tape is cache inefficient</a:t>
            </a:r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26AAE2-BB2B-4872-97B7-21E8C4DE87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79" y="2414954"/>
            <a:ext cx="3628897" cy="35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2800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Solution in principle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Run a series of risks on batches of say, 1024 paths and average in the end</a:t>
            </a:r>
          </a:p>
          <a:p>
            <a:endParaRPr lang="en-GB" sz="1600" dirty="0"/>
          </a:p>
          <a:p>
            <a:r>
              <a:rPr lang="en-GB" sz="1600" dirty="0"/>
              <a:t>Wipe the tape in between batches</a:t>
            </a:r>
          </a:p>
          <a:p>
            <a:endParaRPr lang="en-GB" sz="1600" dirty="0"/>
          </a:p>
          <a:p>
            <a:r>
              <a:rPr lang="en-GB" sz="1600" dirty="0"/>
              <a:t>The average of differentials is the differential of the average</a:t>
            </a:r>
          </a:p>
          <a:p>
            <a:endParaRPr lang="en-GB" sz="1600" dirty="0"/>
          </a:p>
          <a:p>
            <a:r>
              <a:rPr lang="en-GB" sz="1600" dirty="0"/>
              <a:t>So we get the same results while reducing memory footprint to operations recorded over 1,024 paths</a:t>
            </a:r>
          </a:p>
          <a:p>
            <a:endParaRPr lang="en-GB" sz="1600" dirty="0"/>
          </a:p>
          <a:p>
            <a:r>
              <a:rPr lang="en-GB" sz="1600" dirty="0"/>
              <a:t>With mini-batches of size 1, this is known as “path-wise differentiation”</a:t>
            </a:r>
          </a:p>
          <a:p>
            <a:endParaRPr lang="en-GB" sz="1600" dirty="0"/>
          </a:p>
          <a:p>
            <a:r>
              <a:rPr lang="en-GB" sz="1600" dirty="0"/>
              <a:t>This is also a particular, and simple case of the general check-pointing algorithm explained in chapter 13</a:t>
            </a:r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95044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B4670419-8179-4297-A31F-11F3F9564607}"/>
              </a:ext>
            </a:extLst>
          </p:cNvPr>
          <p:cNvSpPr/>
          <p:nvPr/>
        </p:nvSpPr>
        <p:spPr>
          <a:xfrm>
            <a:off x="1784159" y="4703056"/>
            <a:ext cx="9657716" cy="57552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Solution in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Rename our function </a:t>
            </a:r>
            <a:r>
              <a:rPr lang="en-GB" sz="1600" dirty="0" err="1"/>
              <a:t>DupireRisksMiniBatch</a:t>
            </a:r>
            <a:r>
              <a:rPr lang="en-GB" sz="1600" dirty="0"/>
              <a:t>(), call it sequentially from a wrapper function</a:t>
            </a:r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4A8839-9953-4C37-8E67-AF6074C65145}"/>
              </a:ext>
            </a:extLst>
          </p:cNvPr>
          <p:cNvSpPr/>
          <p:nvPr/>
        </p:nvSpPr>
        <p:spPr>
          <a:xfrm>
            <a:off x="1205343" y="2248741"/>
            <a:ext cx="1129343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toyDupireBarrierMcRisks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matrix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maturity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epsilon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RNG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random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/* results: value and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dV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dS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dV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/d(local vols)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delta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matrix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aa-ET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    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delta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.rows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j = 0; j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.cols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++j)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[j] = 0;</a:t>
            </a:r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batchDelta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matrix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batchVegas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.rows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.cols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pathsToGo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pathsPerBatch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1024;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//  calculate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btach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sensitivities sequentially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while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pathsToGo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&gt; 0)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aa-ET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    //  wipe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tape.clear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    //  do mini batch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    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paths = min(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pathsToGo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pathsPerBatch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dupireRisksMiniBatch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maturity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paths,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epsilon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random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batchDelta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batchVegas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    //  update results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        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paths /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        delta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batchDelta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paths /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    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.rows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j = 0; j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.cols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++j)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[j] +=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batchVegas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[j] * paths /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pathsToGo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-= paths;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aa-ET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aa-ET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aa-ET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927776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Performance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With 100,000 paths, 156 steps, we compute the 1,081 differentials in around 7 seconds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This is 1,081 differentials in the time of around 6 evaluations</a:t>
            </a:r>
          </a:p>
          <a:p>
            <a:endParaRPr lang="en-GB" sz="1600" dirty="0"/>
          </a:p>
          <a:p>
            <a:r>
              <a:rPr lang="en-GB" sz="1600" dirty="0"/>
              <a:t>This is a very remarkable result, especially with such simplistic code</a:t>
            </a:r>
          </a:p>
          <a:p>
            <a:endParaRPr lang="en-GB" sz="1600" dirty="0"/>
          </a:p>
          <a:p>
            <a:r>
              <a:rPr lang="en-GB" sz="1600" dirty="0"/>
              <a:t>Try it yourself with the toy code in the repo!</a:t>
            </a:r>
          </a:p>
          <a:p>
            <a:endParaRPr lang="en-GB" sz="1600" dirty="0"/>
          </a:p>
          <a:p>
            <a:r>
              <a:rPr lang="en-GB" sz="1600" dirty="0"/>
              <a:t>This being said, the professional code is around 8 times faster in serial mode, </a:t>
            </a:r>
            <a:br>
              <a:rPr lang="en-GB" sz="1600" dirty="0"/>
            </a:br>
            <a:r>
              <a:rPr lang="en-GB" sz="1600" dirty="0"/>
              <a:t>64 times faster in parallel mode on a </a:t>
            </a:r>
            <a:r>
              <a:rPr lang="en-GB" sz="1600" dirty="0" err="1"/>
              <a:t>octo</a:t>
            </a:r>
            <a:r>
              <a:rPr lang="en-GB" sz="1600" dirty="0"/>
              <a:t>-core CPU</a:t>
            </a:r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3537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34" y="2975915"/>
            <a:ext cx="8151732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Programming for Speed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320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Demonstration 1: matrix product 30x faster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1600" dirty="0"/>
              <a:t>C++ code:</a:t>
            </a:r>
            <a:endParaRPr lang="en-GB" sz="1600" dirty="0">
              <a:hlinkClick r:id="rId3"/>
            </a:endParaRPr>
          </a:p>
          <a:p>
            <a:pPr marL="0" indent="0" algn="ctr">
              <a:buNone/>
            </a:pPr>
            <a:r>
              <a:rPr lang="en-GB" sz="1600" dirty="0">
                <a:hlinkClick r:id="rId3"/>
              </a:rPr>
              <a:t>GitHub.com/</a:t>
            </a:r>
            <a:r>
              <a:rPr lang="en-GB" sz="1600" dirty="0" err="1">
                <a:hlinkClick r:id="rId3"/>
              </a:rPr>
              <a:t>aSavine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CompFinLecture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MatrixProduct</a:t>
            </a: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 algn="ctr">
              <a:buNone/>
            </a:pPr>
            <a:r>
              <a:rPr lang="en-GB" sz="1600" dirty="0"/>
              <a:t>Python notebook:</a:t>
            </a:r>
            <a:endParaRPr lang="en-GB" sz="1600" dirty="0">
              <a:hlinkClick r:id="rId3"/>
            </a:endParaRPr>
          </a:p>
          <a:p>
            <a:pPr marL="0" indent="0" algn="ctr">
              <a:buNone/>
            </a:pPr>
            <a:r>
              <a:rPr lang="en-GB" sz="1600" dirty="0">
                <a:hlinkClick r:id="rId3"/>
              </a:rPr>
              <a:t>GitHub.com/</a:t>
            </a:r>
            <a:r>
              <a:rPr lang="en-GB" sz="1600" dirty="0" err="1">
                <a:hlinkClick r:id="rId3"/>
              </a:rPr>
              <a:t>aSavine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CompFinLecture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MatrixProductPython</a:t>
            </a: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 algn="ctr">
              <a:buNone/>
            </a:pPr>
            <a:r>
              <a:rPr lang="en-GB" sz="1600" dirty="0"/>
              <a:t>Curriculum:</a:t>
            </a:r>
          </a:p>
          <a:p>
            <a:pPr marL="0" indent="0" algn="ctr">
              <a:buNone/>
            </a:pPr>
            <a:r>
              <a:rPr lang="en-GB" sz="1600" dirty="0"/>
              <a:t>chapter 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8197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Demonstration 2: Dupire’s model (1992)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400" dirty="0"/>
              <a:t>Extended Black &amp; Scholes dynamics (in the absence of rates, dividends etc.):</a:t>
            </a:r>
          </a:p>
          <a:p>
            <a:pPr lvl="1"/>
            <a:endParaRPr lang="en-GB" sz="1400" dirty="0"/>
          </a:p>
          <a:p>
            <a:r>
              <a:rPr lang="en-GB" sz="1400" dirty="0"/>
              <a:t>Calibrated with Dupire’s celebrated formula:                              with </a:t>
            </a:r>
            <a:r>
              <a:rPr lang="en-GB" sz="1400" i="1" dirty="0"/>
              <a:t>C(K,T)</a:t>
            </a:r>
            <a:r>
              <a:rPr lang="en-GB" sz="1400" dirty="0"/>
              <a:t> = call prices of strike </a:t>
            </a:r>
            <a:r>
              <a:rPr lang="en-GB" sz="1400" i="1" dirty="0"/>
              <a:t>K</a:t>
            </a:r>
            <a:r>
              <a:rPr lang="en-GB" sz="1400" dirty="0"/>
              <a:t>, maturity </a:t>
            </a:r>
            <a:r>
              <a:rPr lang="en-GB" sz="1400" i="1" dirty="0"/>
              <a:t>T</a:t>
            </a:r>
          </a:p>
          <a:p>
            <a:pPr lvl="1"/>
            <a:endParaRPr lang="en-GB" sz="1400" dirty="0"/>
          </a:p>
          <a:p>
            <a:r>
              <a:rPr lang="en-GB" sz="1400" dirty="0"/>
              <a:t>Implemented with a (bi-linearly interpolated) local volatility matrix:</a:t>
            </a:r>
          </a:p>
          <a:p>
            <a:endParaRPr lang="en-GB" sz="1400" dirty="0"/>
          </a:p>
          <a:p>
            <a:r>
              <a:rPr lang="en-GB" sz="1400" dirty="0"/>
              <a:t>Volatility matrix: 21 spots (every 5 points 50 to 200) and 36 times (every month from now to 3y) </a:t>
            </a:r>
            <a:br>
              <a:rPr lang="en-GB" sz="1400" dirty="0"/>
            </a:br>
            <a:r>
              <a:rPr lang="en-GB" sz="1400" dirty="0"/>
              <a:t>we have 1,080 volatilities + 1 initial spot (=100) = 1,081 model parameters</a:t>
            </a:r>
          </a:p>
          <a:p>
            <a:endParaRPr lang="en-GB" sz="1400" dirty="0"/>
          </a:p>
          <a:p>
            <a:r>
              <a:rPr lang="en-GB" sz="1400" dirty="0"/>
              <a:t>Valuation of a 3y (weekly monitored) barrier option strike </a:t>
            </a:r>
            <a:r>
              <a:rPr lang="en-GB" sz="1400" i="1" dirty="0"/>
              <a:t>K=120</a:t>
            </a:r>
            <a:r>
              <a:rPr lang="en-GB" sz="1400" dirty="0"/>
              <a:t>, barrier </a:t>
            </a:r>
            <a:r>
              <a:rPr lang="en-GB" sz="1400" i="1" dirty="0"/>
              <a:t>B=150</a:t>
            </a:r>
            <a:r>
              <a:rPr lang="en-GB" sz="1400" dirty="0"/>
              <a:t>:</a:t>
            </a:r>
          </a:p>
          <a:p>
            <a:endParaRPr lang="en-GB" sz="1400" dirty="0"/>
          </a:p>
          <a:p>
            <a:r>
              <a:rPr lang="en-GB" sz="1400" dirty="0"/>
              <a:t>Solved with Monte-Carlo or FDM over the equivalent PDE (from Feynman-</a:t>
            </a:r>
            <a:r>
              <a:rPr lang="en-GB" sz="1400" dirty="0" err="1"/>
              <a:t>Kac’s</a:t>
            </a:r>
            <a:r>
              <a:rPr lang="en-GB" sz="1400" dirty="0"/>
              <a:t> theorem)</a:t>
            </a:r>
          </a:p>
          <a:p>
            <a:endParaRPr lang="en-GB" sz="1400" dirty="0"/>
          </a:p>
          <a:p>
            <a:r>
              <a:rPr lang="en-GB" sz="1400" dirty="0"/>
              <a:t>We focus on Monte-Carlo simulations here: 500,000 paths, 156 (weekly) time steps</a:t>
            </a:r>
          </a:p>
          <a:p>
            <a:endParaRPr lang="en-GB" sz="1400" dirty="0"/>
          </a:p>
          <a:p>
            <a:endParaRPr lang="en-GB" sz="14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6879442" y="1785938"/>
          <a:ext cx="10668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826" name="Equation" r:id="rId4" imgW="1066680" imgH="393480" progId="Equation.DSMT4">
                  <p:embed/>
                </p:oleObj>
              </mc:Choice>
              <mc:Fallback>
                <p:oleObj name="Equation" r:id="rId4" imgW="10666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79442" y="1785938"/>
                        <a:ext cx="10668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3960216"/>
              </p:ext>
            </p:extLst>
          </p:nvPr>
        </p:nvGraphicFramePr>
        <p:xfrm>
          <a:off x="4376738" y="2162175"/>
          <a:ext cx="11049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827" name="Equation" r:id="rId6" imgW="1104840" imgH="774360" progId="Equation.DSMT4">
                  <p:embed/>
                </p:oleObj>
              </mc:Choice>
              <mc:Fallback>
                <p:oleObj name="Equation" r:id="rId6" imgW="1104840" imgH="774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76738" y="2162175"/>
                        <a:ext cx="11049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6078187" y="2976199"/>
          <a:ext cx="914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828" name="Equation" r:id="rId8" imgW="914400" imgH="279360" progId="Equation.DSMT4">
                  <p:embed/>
                </p:oleObj>
              </mc:Choice>
              <mc:Fallback>
                <p:oleObj name="Equation" r:id="rId8" imgW="9144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78187" y="2976199"/>
                        <a:ext cx="9144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0984029"/>
              </p:ext>
            </p:extLst>
          </p:nvPr>
        </p:nvGraphicFramePr>
        <p:xfrm>
          <a:off x="6944489" y="4381500"/>
          <a:ext cx="2540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829" name="Equation" r:id="rId10" imgW="2539800" imgH="406080" progId="Equation.DSMT4">
                  <p:embed/>
                </p:oleObj>
              </mc:Choice>
              <mc:Fallback>
                <p:oleObj name="Equation" r:id="rId10" imgW="253980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944489" y="4381500"/>
                        <a:ext cx="2540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568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Demonstration 2: Results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Implementation</a:t>
            </a:r>
          </a:p>
          <a:p>
            <a:pPr lvl="1"/>
            <a:r>
              <a:rPr lang="en-GB" sz="1400" dirty="0"/>
              <a:t>C++ code exported to Excel (see </a:t>
            </a:r>
            <a:r>
              <a:rPr lang="en-GB" sz="1400" b="1" dirty="0">
                <a:solidFill>
                  <a:schemeClr val="accent1"/>
                </a:solidFill>
              </a:rPr>
              <a:t>tutorial ExportingCpp2xl.pdf</a:t>
            </a:r>
            <a:r>
              <a:rPr lang="en-GB" sz="1400" dirty="0"/>
              <a:t> on </a:t>
            </a:r>
            <a:r>
              <a:rPr lang="en-GB" sz="1400" dirty="0">
                <a:hlinkClick r:id="rId3" action="ppaction://hlinkfile"/>
              </a:rPr>
              <a:t>GitHub.com/</a:t>
            </a:r>
            <a:r>
              <a:rPr lang="en-GB" sz="1400" dirty="0" err="1">
                <a:hlinkClick r:id="rId3" action="ppaction://hlinkfile"/>
              </a:rPr>
              <a:t>aSavine</a:t>
            </a:r>
            <a:r>
              <a:rPr lang="en-GB" sz="1400" dirty="0">
                <a:hlinkClick r:id="rId3" action="ppaction://hlinkfile"/>
              </a:rPr>
              <a:t>/</a:t>
            </a:r>
            <a:r>
              <a:rPr lang="en-GB" sz="1400" dirty="0" err="1">
                <a:hlinkClick r:id="rId3" action="ppaction://hlinkfile"/>
              </a:rPr>
              <a:t>compFinance</a:t>
            </a:r>
            <a:r>
              <a:rPr lang="en-GB" sz="1400" dirty="0">
                <a:hlinkClick r:id="rId3" action="ppaction://hlinkfile"/>
              </a:rPr>
              <a:t>/</a:t>
            </a:r>
            <a:r>
              <a:rPr lang="en-GB" sz="1400" dirty="0" err="1">
                <a:hlinkClick r:id="rId3" action="ppaction://hlinkfile"/>
              </a:rPr>
              <a:t>xlCpp</a:t>
            </a:r>
            <a:r>
              <a:rPr lang="en-GB" sz="1400" dirty="0">
                <a:hlinkClick r:id="rId3" action="ppaction://hlinkfile"/>
              </a:rPr>
              <a:t>/</a:t>
            </a:r>
            <a:r>
              <a:rPr lang="en-GB" sz="1400" dirty="0"/>
              <a:t>)</a:t>
            </a:r>
          </a:p>
          <a:p>
            <a:pPr lvl="1"/>
            <a:r>
              <a:rPr lang="en-GB" sz="1400" dirty="0"/>
              <a:t>Modern library design with efficient implementation (Chapter 6)</a:t>
            </a:r>
          </a:p>
          <a:p>
            <a:pPr lvl="1"/>
            <a:r>
              <a:rPr lang="en-GB" sz="1400" dirty="0"/>
              <a:t>Parallel implementation (Chapters 3 and 7)</a:t>
            </a:r>
          </a:p>
          <a:p>
            <a:pPr lvl="1"/>
            <a:r>
              <a:rPr lang="en-GB" sz="1400" dirty="0" err="1"/>
              <a:t>Sobol</a:t>
            </a:r>
            <a:r>
              <a:rPr lang="en-GB" sz="1400" dirty="0"/>
              <a:t> quasi-random numbers (Chapters 5 and 6), excerpt here: </a:t>
            </a:r>
            <a:r>
              <a:rPr lang="en-GB" sz="1200" dirty="0">
                <a:hlinkClick r:id="rId4"/>
              </a:rPr>
              <a:t>medium.com/@antoine_savine/sobol-sequence-explained-188f422b246b</a:t>
            </a:r>
            <a:endParaRPr lang="en-GB" sz="1400" dirty="0"/>
          </a:p>
          <a:p>
            <a:pPr lvl="1"/>
            <a:r>
              <a:rPr lang="en-GB" sz="1400" dirty="0"/>
              <a:t>Advanced AAD with expression templates (Chapter 15)</a:t>
            </a:r>
          </a:p>
          <a:p>
            <a:endParaRPr lang="en-GB" sz="1400" dirty="0"/>
          </a:p>
          <a:p>
            <a:r>
              <a:rPr lang="en-GB" sz="1600" dirty="0"/>
              <a:t>Hardware: quad-core laptop (surface book 2, 2017)</a:t>
            </a:r>
          </a:p>
          <a:p>
            <a:endParaRPr lang="en-GB" sz="1400" dirty="0"/>
          </a:p>
          <a:p>
            <a:r>
              <a:rPr lang="en-GB" sz="1600" dirty="0"/>
              <a:t>Performance:</a:t>
            </a:r>
          </a:p>
          <a:p>
            <a:pPr lvl="1"/>
            <a:r>
              <a:rPr lang="en-GB" sz="1400" dirty="0"/>
              <a:t>One evaluation with 500,000 paths over 156 time steps take ~0.8sec</a:t>
            </a:r>
          </a:p>
          <a:p>
            <a:pPr lvl="1"/>
            <a:r>
              <a:rPr lang="en-GB" sz="1400" dirty="0"/>
              <a:t>We have 1,081 risk sensitivities, take about 15 minutes to produces model risk report with linear differentiation</a:t>
            </a:r>
          </a:p>
          <a:p>
            <a:pPr lvl="1"/>
            <a:r>
              <a:rPr lang="en-GB" sz="1400" dirty="0"/>
              <a:t>With AAD the 1,081 differentials are produced in ~1.5sec</a:t>
            </a:r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0186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GB" sz="1400" i="1" dirty="0"/>
              <a:t>all the material, slides, code, notebooks, spreadsheets and more</a:t>
            </a:r>
            <a:br>
              <a:rPr lang="en-GB" sz="1400" i="1" dirty="0"/>
            </a:br>
            <a:br>
              <a:rPr lang="en-GB" sz="1400" i="1" dirty="0"/>
            </a:br>
            <a:r>
              <a:rPr lang="en-GB" sz="1400" i="1" dirty="0">
                <a:hlinkClick r:id="rId2" action="ppaction://hlinkfile"/>
              </a:rPr>
              <a:t>sites.google.com/view/</a:t>
            </a:r>
            <a:r>
              <a:rPr lang="en-GB" sz="1400" i="1" dirty="0" err="1">
                <a:hlinkClick r:id="rId2" action="ppaction://hlinkfile"/>
              </a:rPr>
              <a:t>antoinesavine-compFinLecture</a:t>
            </a:r>
            <a:endParaRPr lang="en-GB" sz="1400" i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052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5"/>
    </mc:Choice>
    <mc:Fallback xmlns="">
      <p:transition spd="slow" advTm="42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Demonstration 2: material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GitHub repo (</a:t>
            </a:r>
            <a:r>
              <a:rPr lang="en-GB" sz="1600" dirty="0">
                <a:hlinkClick r:id="rId3"/>
              </a:rPr>
              <a:t>github.com/</a:t>
            </a:r>
            <a:r>
              <a:rPr lang="en-GB" sz="1600" dirty="0" err="1">
                <a:hlinkClick r:id="rId3"/>
              </a:rPr>
              <a:t>asavine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CompFinance</a:t>
            </a:r>
            <a:r>
              <a:rPr lang="en-GB" sz="1600" dirty="0"/>
              <a:t>)</a:t>
            </a:r>
          </a:p>
          <a:p>
            <a:r>
              <a:rPr lang="en-GB" sz="1600" dirty="0"/>
              <a:t>Prebuilt Xl </a:t>
            </a:r>
            <a:r>
              <a:rPr lang="en-GB" sz="1600" dirty="0" err="1"/>
              <a:t>addin</a:t>
            </a:r>
            <a:r>
              <a:rPr lang="en-GB" sz="1600" dirty="0"/>
              <a:t> </a:t>
            </a:r>
            <a:r>
              <a:rPr lang="en-GB" sz="1600" b="1" dirty="0">
                <a:solidFill>
                  <a:schemeClr val="accent1"/>
                </a:solidFill>
              </a:rPr>
              <a:t>xlComp.xll</a:t>
            </a:r>
            <a:r>
              <a:rPr lang="en-GB" sz="1600" dirty="0">
                <a:solidFill>
                  <a:schemeClr val="accent1"/>
                </a:solidFill>
              </a:rPr>
              <a:t> </a:t>
            </a:r>
            <a:r>
              <a:rPr lang="en-GB" sz="1600" dirty="0"/>
              <a:t>(may need to install redistributables VC_redist.x86.exe and VC_redist.x64.exe)</a:t>
            </a:r>
          </a:p>
          <a:p>
            <a:r>
              <a:rPr lang="en-GB" sz="1600" dirty="0"/>
              <a:t>Demonstration spreadsheet </a:t>
            </a:r>
            <a:r>
              <a:rPr lang="en-GB" sz="1600" b="1" dirty="0" err="1">
                <a:solidFill>
                  <a:schemeClr val="accent1"/>
                </a:solidFill>
              </a:rPr>
              <a:t>xlTest.xlxs</a:t>
            </a:r>
            <a:endParaRPr lang="en-GB" sz="16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20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904" y="2939618"/>
            <a:ext cx="4687679" cy="33048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53" y="2939618"/>
            <a:ext cx="4478842" cy="330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51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34" y="2975915"/>
            <a:ext cx="8151732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Deep Learning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347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Neural networks and deep learning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We </a:t>
            </a:r>
            <a:r>
              <a:rPr lang="en-GB" sz="1600" i="1" dirty="0"/>
              <a:t>briefly </a:t>
            </a:r>
            <a:r>
              <a:rPr lang="en-GB" sz="1600" dirty="0"/>
              <a:t>introduce deep learning here</a:t>
            </a:r>
          </a:p>
          <a:p>
            <a:r>
              <a:rPr lang="en-GB" sz="1600" dirty="0"/>
              <a:t>A lot of learning material is found in books, MOOCs and blogs</a:t>
            </a:r>
          </a:p>
          <a:p>
            <a:r>
              <a:rPr lang="en-GB" sz="1600" dirty="0"/>
              <a:t>Quality is uneven, we recommend the following:</a:t>
            </a:r>
          </a:p>
          <a:p>
            <a:pPr marL="0" indent="0">
              <a:buNone/>
            </a:pPr>
            <a:endParaRPr lang="en-GB" sz="1800" dirty="0"/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636" y="3271652"/>
            <a:ext cx="1672552" cy="220287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233" y="2784763"/>
            <a:ext cx="5741512" cy="1478479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178847" y="5548744"/>
            <a:ext cx="2464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/>
              <a:t>Goodfellow’s</a:t>
            </a:r>
            <a:r>
              <a:rPr lang="en-GB" sz="1200" dirty="0"/>
              <a:t> reference book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117281" y="4398179"/>
            <a:ext cx="2464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Andrew Ng’s lectures on Coursera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22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4169180" y="6119579"/>
            <a:ext cx="2052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Geron’s</a:t>
            </a:r>
            <a:r>
              <a:rPr lang="en-GB" sz="1200" dirty="0"/>
              <a:t> practical introduction</a:t>
            </a:r>
            <a:br>
              <a:rPr lang="en-GB" sz="1200" dirty="0"/>
            </a:br>
            <a:r>
              <a:rPr lang="en-GB" sz="1200" dirty="0"/>
              <a:t>with </a:t>
            </a:r>
            <a:r>
              <a:rPr lang="en-GB" sz="1200" dirty="0" err="1"/>
              <a:t>TensorFlow</a:t>
            </a:r>
            <a:r>
              <a:rPr lang="en-GB" sz="1200" dirty="0"/>
              <a:t> (2</a:t>
            </a:r>
            <a:r>
              <a:rPr lang="en-GB" sz="1200" baseline="30000" dirty="0"/>
              <a:t>nd</a:t>
            </a:r>
            <a:r>
              <a:rPr lang="en-GB" sz="1200" dirty="0"/>
              <a:t> </a:t>
            </a:r>
            <a:r>
              <a:rPr lang="en-GB" sz="1200" dirty="0" err="1"/>
              <a:t>ed</a:t>
            </a:r>
            <a:r>
              <a:rPr lang="en-GB" sz="1200" dirty="0"/>
              <a:t>)</a:t>
            </a:r>
          </a:p>
        </p:txBody>
      </p:sp>
      <p:pic>
        <p:nvPicPr>
          <p:cNvPr id="513026" name="Picture 2" descr="https://images-na.ssl-images-amazon.com/images/I/51yLJMieqrL._SX379_BO1,204,203,200_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332" y="4760904"/>
            <a:ext cx="1037385" cy="135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664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Linear regression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Linear model (joint Gaussian assumptions):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Parameters:</a:t>
            </a:r>
          </a:p>
          <a:p>
            <a:endParaRPr lang="en-GB" sz="1600" dirty="0"/>
          </a:p>
          <a:p>
            <a:r>
              <a:rPr lang="en-GB" sz="1600" dirty="0"/>
              <a:t>Parameters are fitted to a </a:t>
            </a:r>
            <a:r>
              <a:rPr lang="en-GB" sz="1600" i="1" dirty="0"/>
              <a:t>dataset</a:t>
            </a:r>
            <a:br>
              <a:rPr lang="en-GB" sz="1600" dirty="0"/>
            </a:br>
            <a:r>
              <a:rPr lang="en-GB" sz="1600" dirty="0"/>
              <a:t>set of input vectors</a:t>
            </a:r>
            <a:br>
              <a:rPr lang="en-GB" sz="1600" dirty="0"/>
            </a:br>
            <a:r>
              <a:rPr lang="en-GB" sz="1600" dirty="0"/>
              <a:t>where targets                 are known</a:t>
            </a:r>
          </a:p>
          <a:p>
            <a:endParaRPr lang="en-GB" sz="1600" dirty="0"/>
          </a:p>
          <a:p>
            <a:r>
              <a:rPr lang="en-GB" sz="1600" i="1" dirty="0"/>
              <a:t>Fit</a:t>
            </a:r>
            <a:r>
              <a:rPr lang="en-GB" sz="1600" dirty="0"/>
              <a:t> means find parameters that minimize prediction errors</a:t>
            </a:r>
          </a:p>
          <a:p>
            <a:endParaRPr lang="en-GB" sz="1400" dirty="0"/>
          </a:p>
          <a:p>
            <a:r>
              <a:rPr lang="en-GB" sz="1600" dirty="0"/>
              <a:t>Then, the fitted model – with fitted parameters</a:t>
            </a:r>
            <a:br>
              <a:rPr lang="en-GB" sz="1600" dirty="0"/>
            </a:br>
            <a:r>
              <a:rPr lang="en-GB" sz="1600" dirty="0"/>
              <a:t>is applied to new examples      to make predictions </a:t>
            </a:r>
            <a:br>
              <a:rPr lang="en-GB" sz="1600" dirty="0"/>
            </a:br>
            <a:r>
              <a:rPr lang="en-GB" sz="1600" dirty="0"/>
              <a:t>for unknown targets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4473533"/>
              </p:ext>
            </p:extLst>
          </p:nvPr>
        </p:nvGraphicFramePr>
        <p:xfrm>
          <a:off x="4782906" y="1765712"/>
          <a:ext cx="2159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968" name="Equation" r:id="rId4" imgW="2158920" imgH="431640" progId="Equation.DSMT4">
                  <p:embed/>
                </p:oleObj>
              </mc:Choice>
              <mc:Fallback>
                <p:oleObj name="Equation" r:id="rId4" imgW="215892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82906" y="1765712"/>
                        <a:ext cx="21590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8999785"/>
              </p:ext>
            </p:extLst>
          </p:nvPr>
        </p:nvGraphicFramePr>
        <p:xfrm>
          <a:off x="2253383" y="2567049"/>
          <a:ext cx="1397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969" name="Equation" r:id="rId6" imgW="1396800" imgH="203040" progId="Equation.DSMT4">
                  <p:embed/>
                </p:oleObj>
              </mc:Choice>
              <mc:Fallback>
                <p:oleObj name="Equation" r:id="rId6" imgW="1396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53383" y="2567049"/>
                        <a:ext cx="1397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Oval 7"/>
          <p:cNvSpPr/>
          <p:nvPr/>
        </p:nvSpPr>
        <p:spPr>
          <a:xfrm>
            <a:off x="8050006" y="478576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8050006" y="521723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8050006" y="564870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8050006" y="263236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050006" y="306383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8050006" y="349530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8050006" y="392677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8050006" y="435824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8883944" y="4124412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/>
          <p:cNvCxnSpPr/>
          <p:nvPr/>
        </p:nvCxnSpPr>
        <p:spPr>
          <a:xfrm flipH="1" flipV="1">
            <a:off x="8310958" y="3605850"/>
            <a:ext cx="572986" cy="645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8310958" y="4037320"/>
            <a:ext cx="572986" cy="213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8310958" y="4251080"/>
            <a:ext cx="572986" cy="21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8310958" y="4251080"/>
            <a:ext cx="572986" cy="649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8310958" y="4251080"/>
            <a:ext cx="572986" cy="1080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8310958" y="4251080"/>
            <a:ext cx="572986" cy="1508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8308614" y="2746861"/>
            <a:ext cx="575330" cy="1504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8308614" y="3178331"/>
            <a:ext cx="575330" cy="1072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0356099"/>
              </p:ext>
            </p:extLst>
          </p:nvPr>
        </p:nvGraphicFramePr>
        <p:xfrm>
          <a:off x="7794687" y="261368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970" name="Equation" r:id="rId8" imgW="152280" imgH="228600" progId="Equation.DSMT4">
                  <p:embed/>
                </p:oleObj>
              </mc:Choice>
              <mc:Fallback>
                <p:oleObj name="Equation" r:id="rId8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794687" y="2613688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8819442"/>
              </p:ext>
            </p:extLst>
          </p:nvPr>
        </p:nvGraphicFramePr>
        <p:xfrm>
          <a:off x="7775344" y="303926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971" name="Equation" r:id="rId10" imgW="164880" imgH="228600" progId="Equation.DSMT4">
                  <p:embed/>
                </p:oleObj>
              </mc:Choice>
              <mc:Fallback>
                <p:oleObj name="Equation" r:id="rId1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775344" y="303926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2888398"/>
              </p:ext>
            </p:extLst>
          </p:nvPr>
        </p:nvGraphicFramePr>
        <p:xfrm>
          <a:off x="7790515" y="3565472"/>
          <a:ext cx="1397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972" name="Equation" r:id="rId12" imgW="139680" imgH="75960" progId="Equation.DSMT4">
                  <p:embed/>
                </p:oleObj>
              </mc:Choice>
              <mc:Fallback>
                <p:oleObj name="Equation" r:id="rId12" imgW="139680" imgH="75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790515" y="3565472"/>
                        <a:ext cx="139700" cy="7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1299585"/>
              </p:ext>
            </p:extLst>
          </p:nvPr>
        </p:nvGraphicFramePr>
        <p:xfrm>
          <a:off x="7801628" y="4016322"/>
          <a:ext cx="1397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973" name="Equation" r:id="rId14" imgW="139680" imgH="75960" progId="Equation.DSMT4">
                  <p:embed/>
                </p:oleObj>
              </mc:Choice>
              <mc:Fallback>
                <p:oleObj name="Equation" r:id="rId14" imgW="139680" imgH="75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801628" y="4016322"/>
                        <a:ext cx="139700" cy="7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2341195"/>
              </p:ext>
            </p:extLst>
          </p:nvPr>
        </p:nvGraphicFramePr>
        <p:xfrm>
          <a:off x="7800744" y="4447386"/>
          <a:ext cx="1397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974" name="Equation" r:id="rId16" imgW="139680" imgH="75960" progId="Equation.DSMT4">
                  <p:embed/>
                </p:oleObj>
              </mc:Choice>
              <mc:Fallback>
                <p:oleObj name="Equation" r:id="rId16" imgW="139680" imgH="75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800744" y="4447386"/>
                        <a:ext cx="139700" cy="7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7039853"/>
              </p:ext>
            </p:extLst>
          </p:nvPr>
        </p:nvGraphicFramePr>
        <p:xfrm>
          <a:off x="7811857" y="4898236"/>
          <a:ext cx="1397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975" name="Equation" r:id="rId17" imgW="139680" imgH="75960" progId="Equation.DSMT4">
                  <p:embed/>
                </p:oleObj>
              </mc:Choice>
              <mc:Fallback>
                <p:oleObj name="Equation" r:id="rId17" imgW="139680" imgH="75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811857" y="4898236"/>
                        <a:ext cx="139700" cy="7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0296971"/>
              </p:ext>
            </p:extLst>
          </p:nvPr>
        </p:nvGraphicFramePr>
        <p:xfrm>
          <a:off x="7800744" y="5341927"/>
          <a:ext cx="1397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976" name="Equation" r:id="rId18" imgW="139680" imgH="75960" progId="Equation.DSMT4">
                  <p:embed/>
                </p:oleObj>
              </mc:Choice>
              <mc:Fallback>
                <p:oleObj name="Equation" r:id="rId18" imgW="139680" imgH="75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800744" y="5341927"/>
                        <a:ext cx="139700" cy="7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1988484"/>
              </p:ext>
            </p:extLst>
          </p:nvPr>
        </p:nvGraphicFramePr>
        <p:xfrm>
          <a:off x="7782240" y="5660179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977" name="Equation" r:id="rId19" imgW="164880" imgH="228600" progId="Equation.DSMT4">
                  <p:embed/>
                </p:oleObj>
              </mc:Choice>
              <mc:Fallback>
                <p:oleObj name="Equation" r:id="rId19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782240" y="5660179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6942375"/>
              </p:ext>
            </p:extLst>
          </p:nvPr>
        </p:nvGraphicFramePr>
        <p:xfrm>
          <a:off x="9280219" y="4117129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978" name="Equation" r:id="rId21" imgW="749160" imgH="228600" progId="Equation.DSMT4">
                  <p:embed/>
                </p:oleObj>
              </mc:Choice>
              <mc:Fallback>
                <p:oleObj name="Equation" r:id="rId21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9280219" y="4117129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23</a:t>
            </a:fld>
            <a:endParaRPr lang="en-GB"/>
          </a:p>
        </p:txBody>
      </p:sp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1122434"/>
              </p:ext>
            </p:extLst>
          </p:nvPr>
        </p:nvGraphicFramePr>
        <p:xfrm>
          <a:off x="2826212" y="3443720"/>
          <a:ext cx="673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979" name="Equation" r:id="rId23" imgW="672840" imgH="241200" progId="Equation.DSMT4">
                  <p:embed/>
                </p:oleObj>
              </mc:Choice>
              <mc:Fallback>
                <p:oleObj name="Equation" r:id="rId23" imgW="6728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826212" y="3443720"/>
                        <a:ext cx="673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8136129"/>
              </p:ext>
            </p:extLst>
          </p:nvPr>
        </p:nvGraphicFramePr>
        <p:xfrm>
          <a:off x="2319338" y="3673475"/>
          <a:ext cx="6985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980" name="Equation" r:id="rId25" imgW="698400" imgH="241200" progId="Equation.DSMT4">
                  <p:embed/>
                </p:oleObj>
              </mc:Choice>
              <mc:Fallback>
                <p:oleObj name="Equation" r:id="rId25" imgW="698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319338" y="3673475"/>
                        <a:ext cx="6985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5846458"/>
              </p:ext>
            </p:extLst>
          </p:nvPr>
        </p:nvGraphicFramePr>
        <p:xfrm>
          <a:off x="5124503" y="5052962"/>
          <a:ext cx="1397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981" name="Equation" r:id="rId27" imgW="1396800" imgH="203040" progId="Equation.DSMT4">
                  <p:embed/>
                </p:oleObj>
              </mc:Choice>
              <mc:Fallback>
                <p:oleObj name="Equation" r:id="rId27" imgW="1396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24503" y="5052962"/>
                        <a:ext cx="1397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648805"/>
              </p:ext>
            </p:extLst>
          </p:nvPr>
        </p:nvGraphicFramePr>
        <p:xfrm>
          <a:off x="3461674" y="5326918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982" name="Equation" r:id="rId28" imgW="126720" imgH="139680" progId="Equation.DSMT4">
                  <p:embed/>
                </p:oleObj>
              </mc:Choice>
              <mc:Fallback>
                <p:oleObj name="Equation" r:id="rId28" imgW="1267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3461674" y="5326918"/>
                        <a:ext cx="1270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6782018"/>
              </p:ext>
            </p:extLst>
          </p:nvPr>
        </p:nvGraphicFramePr>
        <p:xfrm>
          <a:off x="5314214" y="5265727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983" name="Equation" r:id="rId30" imgW="749160" imgH="228600" progId="Equation.DSMT4">
                  <p:embed/>
                </p:oleObj>
              </mc:Choice>
              <mc:Fallback>
                <p:oleObj name="Equation" r:id="rId30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314214" y="5265727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5488272"/>
              </p:ext>
            </p:extLst>
          </p:nvPr>
        </p:nvGraphicFramePr>
        <p:xfrm>
          <a:off x="2870157" y="5538634"/>
          <a:ext cx="139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984" name="Equation" r:id="rId31" imgW="139680" imgH="164880" progId="Equation.DSMT4">
                  <p:embed/>
                </p:oleObj>
              </mc:Choice>
              <mc:Fallback>
                <p:oleObj name="Equation" r:id="rId31" imgW="1396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2870157" y="5538634"/>
                        <a:ext cx="139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2068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Linear classification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92500" lnSpcReduction="20000"/>
          </a:bodyPr>
          <a:lstStyle/>
          <a:p>
            <a:r>
              <a:rPr lang="en-GB" sz="1700" dirty="0"/>
              <a:t>Alternatively, </a:t>
            </a:r>
            <a:r>
              <a:rPr lang="en-GB" sz="1700" i="1" dirty="0"/>
              <a:t>classification</a:t>
            </a:r>
            <a:r>
              <a:rPr lang="en-GB" sz="1700" dirty="0"/>
              <a:t> problems predict discrete categories</a:t>
            </a:r>
          </a:p>
          <a:p>
            <a:pPr marL="0" indent="0">
              <a:buNone/>
            </a:pPr>
            <a:r>
              <a:rPr lang="en-GB" sz="1800" dirty="0"/>
              <a:t>	</a:t>
            </a:r>
          </a:p>
          <a:p>
            <a:pPr marL="0" indent="0">
              <a:buNone/>
            </a:pPr>
            <a:r>
              <a:rPr lang="en-GB" sz="1800" dirty="0"/>
              <a:t>	</a:t>
            </a:r>
            <a:r>
              <a:rPr lang="en-GB" sz="1400" dirty="0"/>
              <a:t>Example: identify animals in pictures: 0: not an animal, 1: cat, 2: dog, 3: bird, 4: other animal</a:t>
            </a:r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endParaRPr lang="en-GB" sz="1800" dirty="0"/>
          </a:p>
          <a:p>
            <a:endParaRPr lang="en-GB" sz="1700" dirty="0"/>
          </a:p>
          <a:p>
            <a:r>
              <a:rPr lang="en-GB" sz="1700" dirty="0"/>
              <a:t>Regression more relevant than classification in quantitative finance</a:t>
            </a:r>
          </a:p>
          <a:p>
            <a:r>
              <a:rPr lang="en-GB" sz="1700" dirty="0"/>
              <a:t>Deep learning community typically focuses more on classification</a:t>
            </a:r>
          </a:p>
          <a:p>
            <a:r>
              <a:rPr lang="en-GB" sz="1700" dirty="0"/>
              <a:t>See literature for details, for example Stanford’s CS229 on </a:t>
            </a:r>
            <a:r>
              <a:rPr lang="en-GB" sz="1700" dirty="0">
                <a:hlinkClick r:id="rId4"/>
              </a:rPr>
              <a:t>cs229.stanford.edu/syllabus.html</a:t>
            </a:r>
            <a:endParaRPr lang="en-GB" sz="1700" dirty="0"/>
          </a:p>
          <a:p>
            <a:r>
              <a:rPr lang="en-GB" sz="1700" dirty="0"/>
              <a:t>This lecture sticks with regression </a:t>
            </a:r>
          </a:p>
          <a:p>
            <a:r>
              <a:rPr lang="en-GB" sz="1700" dirty="0"/>
              <a:t>Everything that follows generalises easily to classification and the maths remain essentially identical</a:t>
            </a:r>
            <a:endParaRPr lang="en-GB" sz="1900" dirty="0"/>
          </a:p>
          <a:p>
            <a:endParaRPr lang="en-GB" sz="1400" dirty="0"/>
          </a:p>
        </p:txBody>
      </p:sp>
      <p:pic>
        <p:nvPicPr>
          <p:cNvPr id="13314" name="Picture 2" descr="White and Grey Kitten on Brown and Black Leopard Print Text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359" y="3146957"/>
            <a:ext cx="1272797" cy="132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783772" y="2873820"/>
            <a:ext cx="2464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picture 1920x1080x24bit colour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856016" y="3835722"/>
            <a:ext cx="10450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642056"/>
              </p:ext>
            </p:extLst>
          </p:nvPr>
        </p:nvGraphicFramePr>
        <p:xfrm>
          <a:off x="4261512" y="3452435"/>
          <a:ext cx="8763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786" name="Equation" r:id="rId6" imgW="876240" imgH="736560" progId="Equation.DSMT4">
                  <p:embed/>
                </p:oleObj>
              </mc:Choice>
              <mc:Fallback>
                <p:oleObj name="Equation" r:id="rId6" imgW="87624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61512" y="3452435"/>
                        <a:ext cx="8763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3467597" y="2873820"/>
            <a:ext cx="2464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vector of 1920x1080 pixels </a:t>
            </a:r>
            <a:br>
              <a:rPr lang="en-GB" sz="1200" dirty="0"/>
            </a:br>
            <a:endParaRPr lang="en-GB" sz="1200" dirty="0"/>
          </a:p>
        </p:txBody>
      </p:sp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033490"/>
              </p:ext>
            </p:extLst>
          </p:nvPr>
        </p:nvGraphicFramePr>
        <p:xfrm>
          <a:off x="4305962" y="3100535"/>
          <a:ext cx="787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787" name="Equation" r:id="rId8" imgW="787320" imgH="279360" progId="Equation.DSMT4">
                  <p:embed/>
                </p:oleObj>
              </mc:Choice>
              <mc:Fallback>
                <p:oleObj name="Equation" r:id="rId8" imgW="78732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05962" y="3100535"/>
                        <a:ext cx="7874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2" name="Straight Arrow Connector 41"/>
          <p:cNvCxnSpPr/>
          <p:nvPr/>
        </p:nvCxnSpPr>
        <p:spPr>
          <a:xfrm>
            <a:off x="5615050" y="3835722"/>
            <a:ext cx="10450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905499" y="3880172"/>
            <a:ext cx="2464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/>
              <a:t>softmax</a:t>
            </a:r>
            <a:r>
              <a:rPr lang="en-GB" sz="1200" dirty="0"/>
              <a:t> regression</a:t>
            </a:r>
            <a:br>
              <a:rPr lang="en-GB" sz="1200" dirty="0"/>
            </a:br>
            <a:endParaRPr lang="en-GB" sz="1200" dirty="0"/>
          </a:p>
        </p:txBody>
      </p:sp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1182325"/>
              </p:ext>
            </p:extLst>
          </p:nvPr>
        </p:nvGraphicFramePr>
        <p:xfrm>
          <a:off x="6836148" y="3188599"/>
          <a:ext cx="22098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788" name="Equation" r:id="rId10" imgW="2209680" imgH="1295280" progId="Equation.DSMT4">
                  <p:embed/>
                </p:oleObj>
              </mc:Choice>
              <mc:Fallback>
                <p:oleObj name="Equation" r:id="rId10" imgW="2209680" imgH="1295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836148" y="3188599"/>
                        <a:ext cx="2209800" cy="129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9250961" y="3188599"/>
            <a:ext cx="1876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Parameters:</a:t>
            </a:r>
          </a:p>
          <a:p>
            <a:r>
              <a:rPr lang="en-GB" sz="1200" dirty="0"/>
              <a:t>b: vector of dimension 5</a:t>
            </a:r>
          </a:p>
          <a:p>
            <a:r>
              <a:rPr lang="en-GB" sz="1200" dirty="0"/>
              <a:t>w: matrix 5 x 2,073,600</a:t>
            </a:r>
          </a:p>
          <a:p>
            <a:br>
              <a:rPr lang="en-GB" sz="1200" dirty="0"/>
            </a:br>
            <a:r>
              <a:rPr lang="en-GB" sz="1200" dirty="0"/>
              <a:t>s: </a:t>
            </a:r>
            <a:r>
              <a:rPr lang="en-GB" sz="1200" dirty="0" err="1"/>
              <a:t>softmax</a:t>
            </a:r>
            <a:r>
              <a:rPr lang="en-GB" sz="1200" dirty="0"/>
              <a:t> function</a:t>
            </a:r>
          </a:p>
          <a:p>
            <a:endParaRPr lang="en-GB" sz="1200" dirty="0"/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495558"/>
              </p:ext>
            </p:extLst>
          </p:nvPr>
        </p:nvGraphicFramePr>
        <p:xfrm>
          <a:off x="9305513" y="4139810"/>
          <a:ext cx="18288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789" name="Equation" r:id="rId12" imgW="1828800" imgH="812520" progId="Equation.DSMT4">
                  <p:embed/>
                </p:oleObj>
              </mc:Choice>
              <mc:Fallback>
                <p:oleObj name="Equation" r:id="rId12" imgW="1828800" imgH="812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305513" y="4139810"/>
                        <a:ext cx="18288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612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Linear fit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400" dirty="0"/>
              <a:t>Training set of </a:t>
            </a:r>
            <a:r>
              <a:rPr lang="en-GB" sz="1400" i="1" dirty="0"/>
              <a:t>m </a:t>
            </a:r>
            <a:r>
              <a:rPr lang="en-GB" sz="1400" dirty="0"/>
              <a:t>examples                   (each a vector in dimension </a:t>
            </a:r>
            <a:r>
              <a:rPr lang="en-GB" sz="1400" i="1" dirty="0"/>
              <a:t>n</a:t>
            </a:r>
            <a:r>
              <a:rPr lang="en-GB" sz="1400" dirty="0"/>
              <a:t>) with corresponding labels  </a:t>
            </a:r>
          </a:p>
          <a:p>
            <a:endParaRPr lang="en-GB" sz="1400" dirty="0"/>
          </a:p>
          <a:p>
            <a:r>
              <a:rPr lang="en-GB" sz="1400" dirty="0"/>
              <a:t>Learn parameters:                                           by minimizing prediction errors (cost function)</a:t>
            </a:r>
          </a:p>
          <a:p>
            <a:endParaRPr lang="en-GB" sz="1400" dirty="0"/>
          </a:p>
          <a:p>
            <a:r>
              <a:rPr lang="en-GB" sz="1400" dirty="0"/>
              <a:t>Note that this is the same as maximizing (log) likelihood under Gaussian assumptions, hence:</a:t>
            </a:r>
            <a:br>
              <a:rPr lang="en-GB" sz="1400" dirty="0"/>
            </a:br>
            <a:br>
              <a:rPr lang="en-GB" sz="1400" dirty="0"/>
            </a:br>
            <a:r>
              <a:rPr lang="en-GB" sz="1400" dirty="0"/>
              <a:t>			are the maximum likelihood estimators (MLE) for the Gaussian model</a:t>
            </a:r>
          </a:p>
          <a:p>
            <a:endParaRPr lang="en-GB" sz="1400" dirty="0"/>
          </a:p>
          <a:p>
            <a:r>
              <a:rPr lang="en-GB" sz="1400" i="1" dirty="0"/>
              <a:t>b*</a:t>
            </a:r>
            <a:r>
              <a:rPr lang="en-GB" sz="1400" dirty="0"/>
              <a:t> and </a:t>
            </a:r>
            <a:r>
              <a:rPr lang="en-GB" sz="1400" i="1" dirty="0"/>
              <a:t>w*</a:t>
            </a:r>
            <a:r>
              <a:rPr lang="en-GB" sz="1400" dirty="0"/>
              <a:t> are found analytically, solving for                                           </a:t>
            </a:r>
          </a:p>
          <a:p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Result (“normal equation”):</a:t>
            </a:r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Solution is analytic and </a:t>
            </a:r>
            <a:r>
              <a:rPr lang="en-GB" sz="1400" i="1" dirty="0"/>
              <a:t>unique</a:t>
            </a:r>
            <a:r>
              <a:rPr lang="en-GB" sz="1400" dirty="0"/>
              <a:t>: no local minima since </a:t>
            </a:r>
            <a:r>
              <a:rPr lang="en-GB" sz="1400" i="1" dirty="0"/>
              <a:t>C </a:t>
            </a:r>
            <a:r>
              <a:rPr lang="en-GB" sz="1400" dirty="0"/>
              <a:t>is convex (quadratic) in </a:t>
            </a:r>
            <a:r>
              <a:rPr lang="en-GB" sz="1400" i="1" dirty="0"/>
              <a:t>b </a:t>
            </a:r>
            <a:r>
              <a:rPr lang="en-GB" sz="1400" dirty="0"/>
              <a:t>and </a:t>
            </a:r>
            <a:r>
              <a:rPr lang="en-GB" sz="1400" i="1" dirty="0"/>
              <a:t>w</a:t>
            </a:r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3964029"/>
              </p:ext>
            </p:extLst>
          </p:nvPr>
        </p:nvGraphicFramePr>
        <p:xfrm>
          <a:off x="2621520" y="2483633"/>
          <a:ext cx="1397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134" name="Equation" r:id="rId4" imgW="1396800" imgH="203040" progId="Equation.DSMT4">
                  <p:embed/>
                </p:oleObj>
              </mc:Choice>
              <mc:Fallback>
                <p:oleObj name="Equation" r:id="rId4" imgW="1396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21520" y="2483633"/>
                        <a:ext cx="1397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1617057"/>
              </p:ext>
            </p:extLst>
          </p:nvPr>
        </p:nvGraphicFramePr>
        <p:xfrm>
          <a:off x="3119789" y="1831421"/>
          <a:ext cx="673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135" name="Equation" r:id="rId6" imgW="672840" imgH="241200" progId="Equation.DSMT4">
                  <p:embed/>
                </p:oleObj>
              </mc:Choice>
              <mc:Fallback>
                <p:oleObj name="Equation" r:id="rId6" imgW="6728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19789" y="1831421"/>
                        <a:ext cx="673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2039624"/>
              </p:ext>
            </p:extLst>
          </p:nvPr>
        </p:nvGraphicFramePr>
        <p:xfrm>
          <a:off x="7987145" y="1831421"/>
          <a:ext cx="965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136" name="Equation" r:id="rId8" imgW="965160" imgH="241200" progId="Equation.DSMT4">
                  <p:embed/>
                </p:oleObj>
              </mc:Choice>
              <mc:Fallback>
                <p:oleObj name="Equation" r:id="rId8" imgW="9651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987145" y="1831421"/>
                        <a:ext cx="9652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7872352"/>
              </p:ext>
            </p:extLst>
          </p:nvPr>
        </p:nvGraphicFramePr>
        <p:xfrm>
          <a:off x="7597531" y="2303463"/>
          <a:ext cx="1968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137" name="Equation" r:id="rId10" imgW="1968480" imgH="609480" progId="Equation.DSMT4">
                  <p:embed/>
                </p:oleObj>
              </mc:Choice>
              <mc:Fallback>
                <p:oleObj name="Equation" r:id="rId10" imgW="196848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597531" y="2303463"/>
                        <a:ext cx="1968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4450251"/>
              </p:ext>
            </p:extLst>
          </p:nvPr>
        </p:nvGraphicFramePr>
        <p:xfrm>
          <a:off x="2054225" y="3495675"/>
          <a:ext cx="1485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138" name="Equation" r:id="rId12" imgW="1485720" imgH="253800" progId="Equation.DSMT4">
                  <p:embed/>
                </p:oleObj>
              </mc:Choice>
              <mc:Fallback>
                <p:oleObj name="Equation" r:id="rId12" imgW="14857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54225" y="3495675"/>
                        <a:ext cx="1485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7244414"/>
              </p:ext>
            </p:extLst>
          </p:nvPr>
        </p:nvGraphicFramePr>
        <p:xfrm>
          <a:off x="4409868" y="4070740"/>
          <a:ext cx="1600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139" name="Equation" r:id="rId14" imgW="1600200" imgH="393480" progId="Equation.DSMT4">
                  <p:embed/>
                </p:oleObj>
              </mc:Choice>
              <mc:Fallback>
                <p:oleObj name="Equation" r:id="rId14" imgW="16002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409868" y="4070740"/>
                        <a:ext cx="16002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4088891"/>
              </p:ext>
            </p:extLst>
          </p:nvPr>
        </p:nvGraphicFramePr>
        <p:xfrm>
          <a:off x="3296042" y="4629150"/>
          <a:ext cx="51054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140" name="Equation" r:id="rId16" imgW="5105160" imgH="1168200" progId="Equation.DSMT4">
                  <p:embed/>
                </p:oleObj>
              </mc:Choice>
              <mc:Fallback>
                <p:oleObj name="Equation" r:id="rId16" imgW="5105160" imgH="1168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296042" y="4629150"/>
                        <a:ext cx="5105400" cy="116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7732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Linear limitations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1600" dirty="0"/>
              <a:t>We introduce an important example: the </a:t>
            </a:r>
            <a:r>
              <a:rPr lang="en-GB" sz="1600" i="1" dirty="0"/>
              <a:t>revaluation</a:t>
            </a:r>
            <a:r>
              <a:rPr lang="en-GB" sz="1600" dirty="0"/>
              <a:t> of a European call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Predict the future price in 1y of a European call strike 100, maturity 2y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By regression of the payoff in 2y: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Over the underlying asset price in 1y: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 err="1"/>
              <a:t>Gicen</a:t>
            </a:r>
            <a:r>
              <a:rPr lang="en-GB" sz="1400" dirty="0"/>
              <a:t> a training set of </a:t>
            </a:r>
            <a:r>
              <a:rPr lang="en-GB" sz="1400" i="1" dirty="0"/>
              <a:t>m </a:t>
            </a:r>
            <a:r>
              <a:rPr lang="en-GB" sz="1400" dirty="0"/>
              <a:t>paths                            </a:t>
            </a:r>
            <a:br>
              <a:rPr lang="en-GB" sz="1400" dirty="0"/>
            </a:br>
            <a:endParaRPr lang="en-GB" sz="1400" dirty="0"/>
          </a:p>
          <a:p>
            <a:pPr marL="457200" lvl="1" indent="0">
              <a:buNone/>
            </a:pPr>
            <a:r>
              <a:rPr lang="en-GB" sz="1400" dirty="0"/>
              <a:t>	generated under Black &amp; Scholes’ model (spot = 100, volatility of 20%)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We know the exact solution is given by Black and Scholes’ formula </a:t>
            </a:r>
            <a:br>
              <a:rPr lang="en-GB" sz="1400" dirty="0"/>
            </a:br>
            <a:r>
              <a:rPr lang="en-GB" sz="1400" dirty="0"/>
              <a:t>so we can assess the quality of the regression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See spreadsheet </a:t>
            </a:r>
            <a:r>
              <a:rPr lang="en-GB" sz="1400" b="1" dirty="0">
                <a:solidFill>
                  <a:schemeClr val="accent1"/>
                </a:solidFill>
              </a:rPr>
              <a:t>reval.xlsx</a:t>
            </a:r>
            <a:r>
              <a:rPr lang="en-GB" sz="1400" dirty="0">
                <a:solidFill>
                  <a:schemeClr val="accent1"/>
                </a:solidFill>
              </a:rPr>
              <a:t> </a:t>
            </a:r>
            <a:r>
              <a:rPr lang="en-GB" sz="1400" dirty="0"/>
              <a:t>on the repo </a:t>
            </a:r>
            <a:r>
              <a:rPr lang="en-GB" sz="1400" dirty="0">
                <a:hlinkClick r:id="rId4"/>
              </a:rPr>
              <a:t>github.com/</a:t>
            </a:r>
            <a:r>
              <a:rPr lang="en-GB" sz="1400" dirty="0" err="1">
                <a:hlinkClick r:id="rId4"/>
              </a:rPr>
              <a:t>asavine</a:t>
            </a:r>
            <a:r>
              <a:rPr lang="en-GB" sz="1400" dirty="0">
                <a:hlinkClick r:id="rId4"/>
              </a:rPr>
              <a:t>/</a:t>
            </a:r>
            <a:r>
              <a:rPr lang="en-GB" sz="1400" dirty="0" err="1">
                <a:hlinkClick r:id="rId4"/>
              </a:rPr>
              <a:t>CompFinLecture</a:t>
            </a:r>
            <a:r>
              <a:rPr lang="en-GB" sz="1400" dirty="0">
                <a:hlinkClick r:id="rId4"/>
              </a:rPr>
              <a:t>/</a:t>
            </a:r>
            <a:r>
              <a:rPr lang="en-GB" sz="1400" dirty="0" err="1">
                <a:hlinkClick r:id="rId4"/>
              </a:rPr>
              <a:t>RegressionSheet</a:t>
            </a:r>
            <a:r>
              <a:rPr lang="en-GB" sz="1400" dirty="0">
                <a:hlinkClick r:id="rId4"/>
              </a:rPr>
              <a:t>/</a:t>
            </a:r>
            <a:endParaRPr lang="en-GB" sz="1400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Linear regression obviously fails to approximate the correct function because it cannot capture non-</a:t>
            </a:r>
            <a:r>
              <a:rPr lang="en-GB" sz="1400" dirty="0" err="1"/>
              <a:t>linearities</a:t>
            </a:r>
            <a:endParaRPr lang="en-GB" sz="1400" dirty="0"/>
          </a:p>
          <a:p>
            <a:endParaRPr lang="en-GB" sz="1800" dirty="0"/>
          </a:p>
          <a:p>
            <a:endParaRPr lang="en-GB" sz="1400" dirty="0"/>
          </a:p>
          <a:p>
            <a:endParaRPr lang="en-GB" sz="14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6602176"/>
              </p:ext>
            </p:extLst>
          </p:nvPr>
        </p:nvGraphicFramePr>
        <p:xfrm>
          <a:off x="4062926" y="2712662"/>
          <a:ext cx="11303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946" name="Equation" r:id="rId5" imgW="1130040" imgH="342720" progId="Equation.DSMT4">
                  <p:embed/>
                </p:oleObj>
              </mc:Choice>
              <mc:Fallback>
                <p:oleObj name="Equation" r:id="rId5" imgW="113004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62926" y="2712662"/>
                        <a:ext cx="11303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2827860"/>
              </p:ext>
            </p:extLst>
          </p:nvPr>
        </p:nvGraphicFramePr>
        <p:xfrm>
          <a:off x="4420505" y="3230246"/>
          <a:ext cx="6604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947" name="Equation" r:id="rId7" imgW="660240" imgH="266400" progId="Equation.DSMT4">
                  <p:embed/>
                </p:oleObj>
              </mc:Choice>
              <mc:Fallback>
                <p:oleObj name="Equation" r:id="rId7" imgW="66024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20505" y="3230246"/>
                        <a:ext cx="6604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297557"/>
              </p:ext>
            </p:extLst>
          </p:nvPr>
        </p:nvGraphicFramePr>
        <p:xfrm>
          <a:off x="3905743" y="3689444"/>
          <a:ext cx="10414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948" name="Equation" r:id="rId9" imgW="1041120" imgH="317160" progId="Equation.DSMT4">
                  <p:embed/>
                </p:oleObj>
              </mc:Choice>
              <mc:Fallback>
                <p:oleObj name="Equation" r:id="rId9" imgW="104112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905743" y="3689444"/>
                        <a:ext cx="10414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32767" y="2518325"/>
            <a:ext cx="4279763" cy="267637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697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Basis function regression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Solution: regress not on </a:t>
            </a:r>
            <a:r>
              <a:rPr lang="en-GB" sz="1600" i="1" dirty="0"/>
              <a:t>x </a:t>
            </a:r>
            <a:r>
              <a:rPr lang="en-GB" sz="1600" dirty="0"/>
              <a:t>but on </a:t>
            </a:r>
            <a:r>
              <a:rPr lang="en-GB" sz="1600" u="sng" dirty="0"/>
              <a:t>basis functions</a:t>
            </a:r>
            <a:r>
              <a:rPr lang="en-GB" sz="1600" dirty="0"/>
              <a:t> </a:t>
            </a:r>
            <a:r>
              <a:rPr lang="en-GB" sz="1600" i="1" dirty="0"/>
              <a:t>a</a:t>
            </a:r>
            <a:r>
              <a:rPr lang="en-GB" sz="1600" dirty="0"/>
              <a:t> of </a:t>
            </a:r>
            <a:r>
              <a:rPr lang="en-GB" sz="1600" i="1" dirty="0"/>
              <a:t>x</a:t>
            </a:r>
            <a:endParaRPr lang="en-GB" sz="1600" dirty="0"/>
          </a:p>
          <a:p>
            <a:r>
              <a:rPr lang="en-GB" sz="1600" dirty="0"/>
              <a:t>Example: polynomial regression</a:t>
            </a:r>
          </a:p>
          <a:p>
            <a:pPr lvl="1"/>
            <a:r>
              <a:rPr lang="en-GB" sz="1400" dirty="0"/>
              <a:t>Basis functions = monomials (</a:t>
            </a:r>
            <a:r>
              <a:rPr lang="en-GB" sz="1400" i="1" dirty="0"/>
              <a:t>x</a:t>
            </a:r>
            <a:r>
              <a:rPr lang="en-GB" sz="1400" dirty="0"/>
              <a:t> is in dimension </a:t>
            </a:r>
            <a:r>
              <a:rPr lang="en-GB" sz="1400" i="1" dirty="0"/>
              <a:t>    </a:t>
            </a:r>
            <a:r>
              <a:rPr lang="en-GB" sz="1400" dirty="0"/>
              <a:t>): </a:t>
            </a:r>
          </a:p>
          <a:p>
            <a:pPr lvl="2"/>
            <a:r>
              <a:rPr lang="en-GB" sz="1000" dirty="0"/>
              <a:t>1</a:t>
            </a:r>
            <a:r>
              <a:rPr lang="en-GB" sz="1000" baseline="30000" dirty="0"/>
              <a:t>st</a:t>
            </a:r>
            <a:r>
              <a:rPr lang="en-GB" sz="1000" dirty="0"/>
              <a:t> degree:</a:t>
            </a:r>
          </a:p>
          <a:p>
            <a:pPr lvl="2"/>
            <a:r>
              <a:rPr lang="en-GB" sz="1000" dirty="0"/>
              <a:t>2</a:t>
            </a:r>
            <a:r>
              <a:rPr lang="en-GB" sz="1000" baseline="30000" dirty="0"/>
              <a:t>nd</a:t>
            </a:r>
            <a:r>
              <a:rPr lang="en-GB" sz="1000" dirty="0"/>
              <a:t> degree: </a:t>
            </a:r>
          </a:p>
          <a:p>
            <a:pPr lvl="2"/>
            <a:r>
              <a:rPr lang="en-GB" sz="1000" dirty="0"/>
              <a:t>3</a:t>
            </a:r>
            <a:r>
              <a:rPr lang="en-GB" sz="1000" baseline="30000" dirty="0"/>
              <a:t>rd</a:t>
            </a:r>
            <a:r>
              <a:rPr lang="en-GB" sz="1000" dirty="0"/>
              <a:t> degree:</a:t>
            </a:r>
          </a:p>
          <a:p>
            <a:pPr lvl="2"/>
            <a:r>
              <a:rPr lang="en-GB" sz="1000" dirty="0"/>
              <a:t>Etc.</a:t>
            </a:r>
          </a:p>
          <a:p>
            <a:r>
              <a:rPr lang="en-GB" sz="1600" dirty="0"/>
              <a:t>Prediction in two steps:</a:t>
            </a:r>
          </a:p>
          <a:p>
            <a:pPr lvl="1"/>
            <a:r>
              <a:rPr lang="en-GB" sz="1400" dirty="0"/>
              <a:t>Start with the vector </a:t>
            </a:r>
            <a:r>
              <a:rPr lang="en-GB" sz="1400" i="1" dirty="0"/>
              <a:t>x </a:t>
            </a:r>
            <a:r>
              <a:rPr lang="en-GB" sz="1400" dirty="0"/>
              <a:t>of </a:t>
            </a:r>
            <a:r>
              <a:rPr lang="en-GB" sz="1400" i="1" dirty="0"/>
              <a:t>     </a:t>
            </a:r>
            <a:r>
              <a:rPr lang="en-GB" sz="1400" dirty="0"/>
              <a:t>inputs</a:t>
            </a:r>
          </a:p>
          <a:p>
            <a:pPr lvl="1"/>
            <a:r>
              <a:rPr lang="en-GB" sz="1400" dirty="0"/>
              <a:t>Compute vector of      basis functions (or “features” in ML lingo): </a:t>
            </a:r>
          </a:p>
          <a:p>
            <a:pPr lvl="1"/>
            <a:r>
              <a:rPr lang="en-GB" sz="1400" dirty="0"/>
              <a:t>Predict linearly </a:t>
            </a:r>
            <a:r>
              <a:rPr lang="en-GB" sz="1400" dirty="0">
                <a:solidFill>
                  <a:srgbClr val="FF0000"/>
                </a:solidFill>
              </a:rPr>
              <a:t>in the basis functions</a:t>
            </a:r>
            <a:r>
              <a:rPr lang="en-GB" sz="1400" dirty="0"/>
              <a:t>:</a:t>
            </a:r>
          </a:p>
          <a:p>
            <a:r>
              <a:rPr lang="en-GB" sz="1600" dirty="0"/>
              <a:t>Fitting: identical to linear regression on </a:t>
            </a:r>
            <a:r>
              <a:rPr lang="en-GB" sz="1600" i="1" dirty="0"/>
              <a:t>a </a:t>
            </a:r>
            <a:r>
              <a:rPr lang="en-GB" sz="1600" dirty="0"/>
              <a:t>in place of </a:t>
            </a:r>
            <a:r>
              <a:rPr lang="en-GB" sz="1600" i="1" dirty="0"/>
              <a:t>x</a:t>
            </a:r>
          </a:p>
          <a:p>
            <a:pPr marL="457200" lvl="1" indent="0">
              <a:buNone/>
            </a:pPr>
            <a:endParaRPr lang="en-GB" sz="1400" dirty="0"/>
          </a:p>
          <a:p>
            <a:endParaRPr lang="en-GB" sz="1800" dirty="0"/>
          </a:p>
          <a:p>
            <a:endParaRPr lang="en-GB" sz="1400" dirty="0"/>
          </a:p>
          <a:p>
            <a:endParaRPr lang="en-GB" sz="1400" dirty="0"/>
          </a:p>
        </p:txBody>
      </p:sp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2733920"/>
              </p:ext>
            </p:extLst>
          </p:nvPr>
        </p:nvGraphicFramePr>
        <p:xfrm>
          <a:off x="2713427" y="2710597"/>
          <a:ext cx="1003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056" name="Equation" r:id="rId4" imgW="1002960" imgH="228600" progId="Equation.DSMT4">
                  <p:embed/>
                </p:oleObj>
              </mc:Choice>
              <mc:Fallback>
                <p:oleObj name="Equation" r:id="rId4" imgW="10029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13427" y="2710597"/>
                        <a:ext cx="1003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0780137"/>
              </p:ext>
            </p:extLst>
          </p:nvPr>
        </p:nvGraphicFramePr>
        <p:xfrm>
          <a:off x="2713427" y="2894970"/>
          <a:ext cx="34036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057" name="Equation" r:id="rId6" imgW="3403440" imgH="253800" progId="Equation.DSMT4">
                  <p:embed/>
                </p:oleObj>
              </mc:Choice>
              <mc:Fallback>
                <p:oleObj name="Equation" r:id="rId6" imgW="34034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13427" y="2894970"/>
                        <a:ext cx="34036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9389382"/>
              </p:ext>
            </p:extLst>
          </p:nvPr>
        </p:nvGraphicFramePr>
        <p:xfrm>
          <a:off x="2713427" y="3097649"/>
          <a:ext cx="44323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058" name="Equation" r:id="rId8" imgW="4431960" imgH="253800" progId="Equation.DSMT4">
                  <p:embed/>
                </p:oleObj>
              </mc:Choice>
              <mc:Fallback>
                <p:oleObj name="Equation" r:id="rId8" imgW="44319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713427" y="3097649"/>
                        <a:ext cx="44323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3522812"/>
              </p:ext>
            </p:extLst>
          </p:nvPr>
        </p:nvGraphicFramePr>
        <p:xfrm>
          <a:off x="6276919" y="4129633"/>
          <a:ext cx="5842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059" name="Equation" r:id="rId10" imgW="583920" imgH="253800" progId="Equation.DSMT4">
                  <p:embed/>
                </p:oleObj>
              </mc:Choice>
              <mc:Fallback>
                <p:oleObj name="Equation" r:id="rId10" imgW="5839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276919" y="4129633"/>
                        <a:ext cx="5842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6072005"/>
              </p:ext>
            </p:extLst>
          </p:nvPr>
        </p:nvGraphicFramePr>
        <p:xfrm>
          <a:off x="4374681" y="4390254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060" name="Equation" r:id="rId12" imgW="749160" imgH="228600" progId="Equation.DSMT4">
                  <p:embed/>
                </p:oleObj>
              </mc:Choice>
              <mc:Fallback>
                <p:oleObj name="Equation" r:id="rId12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374681" y="4390254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8104937"/>
              </p:ext>
            </p:extLst>
          </p:nvPr>
        </p:nvGraphicFramePr>
        <p:xfrm>
          <a:off x="1176338" y="5078413"/>
          <a:ext cx="51943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061" name="Equation" r:id="rId14" imgW="5194080" imgH="1218960" progId="Equation.DSMT4">
                  <p:embed/>
                </p:oleObj>
              </mc:Choice>
              <mc:Fallback>
                <p:oleObj name="Equation" r:id="rId14" imgW="5194080" imgH="1218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176338" y="5078413"/>
                        <a:ext cx="5194300" cy="121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4" name="Straight Arrow Connector 43"/>
          <p:cNvCxnSpPr>
            <a:stCxn id="59" idx="6"/>
            <a:endCxn id="70" idx="2"/>
          </p:cNvCxnSpPr>
          <p:nvPr/>
        </p:nvCxnSpPr>
        <p:spPr>
          <a:xfrm>
            <a:off x="9016758" y="2399595"/>
            <a:ext cx="1166753" cy="1723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60" idx="6"/>
          </p:cNvCxnSpPr>
          <p:nvPr/>
        </p:nvCxnSpPr>
        <p:spPr>
          <a:xfrm>
            <a:off x="9016758" y="2831065"/>
            <a:ext cx="1166753" cy="1319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61" idx="6"/>
            <a:endCxn id="70" idx="2"/>
          </p:cNvCxnSpPr>
          <p:nvPr/>
        </p:nvCxnSpPr>
        <p:spPr>
          <a:xfrm>
            <a:off x="9016758" y="3262535"/>
            <a:ext cx="1166753" cy="86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62" idx="6"/>
            <a:endCxn id="70" idx="2"/>
          </p:cNvCxnSpPr>
          <p:nvPr/>
        </p:nvCxnSpPr>
        <p:spPr>
          <a:xfrm>
            <a:off x="9016758" y="3694005"/>
            <a:ext cx="1166753" cy="429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63" idx="6"/>
            <a:endCxn id="70" idx="2"/>
          </p:cNvCxnSpPr>
          <p:nvPr/>
        </p:nvCxnSpPr>
        <p:spPr>
          <a:xfrm flipV="1">
            <a:off x="9016758" y="4123210"/>
            <a:ext cx="1166753" cy="2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56" idx="6"/>
            <a:endCxn id="70" idx="2"/>
          </p:cNvCxnSpPr>
          <p:nvPr/>
        </p:nvCxnSpPr>
        <p:spPr>
          <a:xfrm flipV="1">
            <a:off x="9016758" y="4123210"/>
            <a:ext cx="1166753" cy="429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57" idx="6"/>
            <a:endCxn id="70" idx="2"/>
          </p:cNvCxnSpPr>
          <p:nvPr/>
        </p:nvCxnSpPr>
        <p:spPr>
          <a:xfrm flipV="1">
            <a:off x="9016758" y="4123210"/>
            <a:ext cx="1166753" cy="861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58" idx="6"/>
            <a:endCxn id="70" idx="2"/>
          </p:cNvCxnSpPr>
          <p:nvPr/>
        </p:nvCxnSpPr>
        <p:spPr>
          <a:xfrm flipV="1">
            <a:off x="9016758" y="4123210"/>
            <a:ext cx="1166753" cy="1292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79" idx="6"/>
            <a:endCxn id="70" idx="2"/>
          </p:cNvCxnSpPr>
          <p:nvPr/>
        </p:nvCxnSpPr>
        <p:spPr>
          <a:xfrm flipV="1">
            <a:off x="9026354" y="4123210"/>
            <a:ext cx="1157157" cy="171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7339367" y="356308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Oval 53"/>
          <p:cNvSpPr/>
          <p:nvPr/>
        </p:nvSpPr>
        <p:spPr>
          <a:xfrm>
            <a:off x="7339367" y="399455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Oval 54"/>
          <p:cNvSpPr/>
          <p:nvPr/>
        </p:nvSpPr>
        <p:spPr>
          <a:xfrm>
            <a:off x="7339367" y="442602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/>
          <p:cNvSpPr/>
          <p:nvPr/>
        </p:nvSpPr>
        <p:spPr>
          <a:xfrm>
            <a:off x="8761439" y="442830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val 56"/>
          <p:cNvSpPr/>
          <p:nvPr/>
        </p:nvSpPr>
        <p:spPr>
          <a:xfrm>
            <a:off x="8761439" y="485977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val 57"/>
          <p:cNvSpPr/>
          <p:nvPr/>
        </p:nvSpPr>
        <p:spPr>
          <a:xfrm>
            <a:off x="8761439" y="529124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Oval 58"/>
          <p:cNvSpPr/>
          <p:nvPr/>
        </p:nvSpPr>
        <p:spPr>
          <a:xfrm>
            <a:off x="8761439" y="227490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Oval 59"/>
          <p:cNvSpPr/>
          <p:nvPr/>
        </p:nvSpPr>
        <p:spPr>
          <a:xfrm>
            <a:off x="8761439" y="270637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Oval 60"/>
          <p:cNvSpPr/>
          <p:nvPr/>
        </p:nvSpPr>
        <p:spPr>
          <a:xfrm>
            <a:off x="8761439" y="313784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Oval 61"/>
          <p:cNvSpPr/>
          <p:nvPr/>
        </p:nvSpPr>
        <p:spPr>
          <a:xfrm>
            <a:off x="8761439" y="356931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Oval 62"/>
          <p:cNvSpPr/>
          <p:nvPr/>
        </p:nvSpPr>
        <p:spPr>
          <a:xfrm>
            <a:off x="8761439" y="400078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Oval 63"/>
          <p:cNvSpPr/>
          <p:nvPr/>
        </p:nvSpPr>
        <p:spPr>
          <a:xfrm>
            <a:off x="7339367" y="356308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Oval 64"/>
          <p:cNvSpPr/>
          <p:nvPr/>
        </p:nvSpPr>
        <p:spPr>
          <a:xfrm>
            <a:off x="7339367" y="399455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Oval 65"/>
          <p:cNvSpPr/>
          <p:nvPr/>
        </p:nvSpPr>
        <p:spPr>
          <a:xfrm>
            <a:off x="7339367" y="442602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67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139037"/>
              </p:ext>
            </p:extLst>
          </p:nvPr>
        </p:nvGraphicFramePr>
        <p:xfrm>
          <a:off x="7090192" y="3570004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062" name="Equation" r:id="rId16" imgW="152280" imgH="228600" progId="Equation.DSMT4">
                  <p:embed/>
                </p:oleObj>
              </mc:Choice>
              <mc:Fallback>
                <p:oleObj name="Equation" r:id="rId1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090192" y="3570004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3517669"/>
              </p:ext>
            </p:extLst>
          </p:nvPr>
        </p:nvGraphicFramePr>
        <p:xfrm>
          <a:off x="7070849" y="399558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063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070849" y="399558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3025307"/>
              </p:ext>
            </p:extLst>
          </p:nvPr>
        </p:nvGraphicFramePr>
        <p:xfrm>
          <a:off x="7090641" y="440198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064" name="Equation" r:id="rId20" imgW="164880" imgH="228600" progId="Equation.DSMT4">
                  <p:embed/>
                </p:oleObj>
              </mc:Choice>
              <mc:Fallback>
                <p:oleObj name="Equation" r:id="rId2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090641" y="440198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" name="Oval 69"/>
          <p:cNvSpPr/>
          <p:nvPr/>
        </p:nvSpPr>
        <p:spPr>
          <a:xfrm>
            <a:off x="10183511" y="3998519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71" name="Object 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0028502"/>
              </p:ext>
            </p:extLst>
          </p:nvPr>
        </p:nvGraphicFramePr>
        <p:xfrm>
          <a:off x="10523519" y="4007529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065" name="Equation" r:id="rId22" imgW="749160" imgH="228600" progId="Equation.DSMT4">
                  <p:embed/>
                </p:oleObj>
              </mc:Choice>
              <mc:Fallback>
                <p:oleObj name="Equation" r:id="rId22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523519" y="4007529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Right Brace 71"/>
          <p:cNvSpPr/>
          <p:nvPr/>
        </p:nvSpPr>
        <p:spPr>
          <a:xfrm rot="5400000">
            <a:off x="7222465" y="4578735"/>
            <a:ext cx="302821" cy="11716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TextBox 72"/>
          <p:cNvSpPr txBox="1"/>
          <p:nvPr/>
        </p:nvSpPr>
        <p:spPr>
          <a:xfrm>
            <a:off x="6727782" y="5291241"/>
            <a:ext cx="1318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original features</a:t>
            </a:r>
          </a:p>
          <a:p>
            <a:pPr algn="ctr"/>
            <a:r>
              <a:rPr lang="en-GB" sz="1200" dirty="0"/>
              <a:t>= </a:t>
            </a:r>
            <a:r>
              <a:rPr lang="en-GB" sz="1200" b="1" dirty="0">
                <a:solidFill>
                  <a:srgbClr val="FF0000"/>
                </a:solidFill>
              </a:rPr>
              <a:t>input layer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509084" y="1322985"/>
            <a:ext cx="1318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hidden layer</a:t>
            </a:r>
          </a:p>
          <a:p>
            <a:r>
              <a:rPr lang="en-GB" sz="1200" dirty="0"/>
              <a:t>= basis functions</a:t>
            </a:r>
          </a:p>
          <a:p>
            <a:r>
              <a:rPr lang="en-GB" sz="1200" dirty="0"/>
              <a:t>= features of </a:t>
            </a:r>
            <a:r>
              <a:rPr lang="en-GB" sz="1200" i="1" dirty="0"/>
              <a:t>x</a:t>
            </a:r>
          </a:p>
        </p:txBody>
      </p:sp>
      <p:sp>
        <p:nvSpPr>
          <p:cNvPr id="75" name="Rectangle 74"/>
          <p:cNvSpPr/>
          <p:nvPr/>
        </p:nvSpPr>
        <p:spPr>
          <a:xfrm>
            <a:off x="9197088" y="2266508"/>
            <a:ext cx="597888" cy="3741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7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1411953"/>
              </p:ext>
            </p:extLst>
          </p:nvPr>
        </p:nvGraphicFramePr>
        <p:xfrm>
          <a:off x="9222844" y="2266508"/>
          <a:ext cx="419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066" name="Equation" r:id="rId23" imgW="419040" imgH="228600" progId="Equation.DSMT4">
                  <p:embed/>
                </p:oleObj>
              </mc:Choice>
              <mc:Fallback>
                <p:oleObj name="Equation" r:id="rId23" imgW="4190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9222844" y="2266508"/>
                        <a:ext cx="419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3315229"/>
              </p:ext>
            </p:extLst>
          </p:nvPr>
        </p:nvGraphicFramePr>
        <p:xfrm>
          <a:off x="9208686" y="2724367"/>
          <a:ext cx="4572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067" name="Equation" r:id="rId25" imgW="457200" imgH="228600" progId="Equation.DSMT4">
                  <p:embed/>
                </p:oleObj>
              </mc:Choice>
              <mc:Fallback>
                <p:oleObj name="Equation" r:id="rId25" imgW="457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9208686" y="2724367"/>
                        <a:ext cx="4572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6221185"/>
              </p:ext>
            </p:extLst>
          </p:nvPr>
        </p:nvGraphicFramePr>
        <p:xfrm>
          <a:off x="9216138" y="3149455"/>
          <a:ext cx="444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068" name="Equation" r:id="rId27" imgW="444240" imgH="228600" progId="Equation.DSMT4">
                  <p:embed/>
                </p:oleObj>
              </mc:Choice>
              <mc:Fallback>
                <p:oleObj name="Equation" r:id="rId27" imgW="4442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9216138" y="3149455"/>
                        <a:ext cx="444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Oval 78"/>
          <p:cNvSpPr/>
          <p:nvPr/>
        </p:nvSpPr>
        <p:spPr>
          <a:xfrm>
            <a:off x="8771035" y="571251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80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7027461"/>
              </p:ext>
            </p:extLst>
          </p:nvPr>
        </p:nvGraphicFramePr>
        <p:xfrm>
          <a:off x="9223476" y="3563029"/>
          <a:ext cx="571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069" name="Equation" r:id="rId29" imgW="571320" imgH="228600" progId="Equation.DSMT4">
                  <p:embed/>
                </p:oleObj>
              </mc:Choice>
              <mc:Fallback>
                <p:oleObj name="Equation" r:id="rId29" imgW="5713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9223476" y="3563029"/>
                        <a:ext cx="571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5311693"/>
              </p:ext>
            </p:extLst>
          </p:nvPr>
        </p:nvGraphicFramePr>
        <p:xfrm>
          <a:off x="9222844" y="4015333"/>
          <a:ext cx="558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070" name="Equation" r:id="rId31" imgW="558720" imgH="228600" progId="Equation.DSMT4">
                  <p:embed/>
                </p:oleObj>
              </mc:Choice>
              <mc:Fallback>
                <p:oleObj name="Equation" r:id="rId31" imgW="5587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9222844" y="4015333"/>
                        <a:ext cx="558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311316"/>
              </p:ext>
            </p:extLst>
          </p:nvPr>
        </p:nvGraphicFramePr>
        <p:xfrm>
          <a:off x="9203794" y="4446823"/>
          <a:ext cx="571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071" name="Equation" r:id="rId33" imgW="571320" imgH="228600" progId="Equation.DSMT4">
                  <p:embed/>
                </p:oleObj>
              </mc:Choice>
              <mc:Fallback>
                <p:oleObj name="Equation" r:id="rId33" imgW="5713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9203794" y="4446823"/>
                        <a:ext cx="571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799333"/>
              </p:ext>
            </p:extLst>
          </p:nvPr>
        </p:nvGraphicFramePr>
        <p:xfrm>
          <a:off x="9206613" y="4845729"/>
          <a:ext cx="495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072" name="Equation" r:id="rId35" imgW="495000" imgH="241200" progId="Equation.DSMT4">
                  <p:embed/>
                </p:oleObj>
              </mc:Choice>
              <mc:Fallback>
                <p:oleObj name="Equation" r:id="rId35" imgW="4950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9206613" y="4845729"/>
                        <a:ext cx="495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312922"/>
              </p:ext>
            </p:extLst>
          </p:nvPr>
        </p:nvGraphicFramePr>
        <p:xfrm>
          <a:off x="9197088" y="5271179"/>
          <a:ext cx="508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073" name="Equation" r:id="rId37" imgW="507960" imgH="241200" progId="Equation.DSMT4">
                  <p:embed/>
                </p:oleObj>
              </mc:Choice>
              <mc:Fallback>
                <p:oleObj name="Equation" r:id="rId37" imgW="5079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9197088" y="5271179"/>
                        <a:ext cx="508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9929975"/>
              </p:ext>
            </p:extLst>
          </p:nvPr>
        </p:nvGraphicFramePr>
        <p:xfrm>
          <a:off x="9203438" y="5726791"/>
          <a:ext cx="495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074" name="Equation" r:id="rId39" imgW="495000" imgH="241200" progId="Equation.DSMT4">
                  <p:embed/>
                </p:oleObj>
              </mc:Choice>
              <mc:Fallback>
                <p:oleObj name="Equation" r:id="rId39" imgW="4950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9203438" y="5726791"/>
                        <a:ext cx="495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6" name="Straight Arrow Connector 85"/>
          <p:cNvCxnSpPr>
            <a:stCxn id="64" idx="6"/>
            <a:endCxn id="59" idx="2"/>
          </p:cNvCxnSpPr>
          <p:nvPr/>
        </p:nvCxnSpPr>
        <p:spPr>
          <a:xfrm flipV="1">
            <a:off x="7594686" y="2399595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64" idx="6"/>
            <a:endCxn id="62" idx="2"/>
          </p:cNvCxnSpPr>
          <p:nvPr/>
        </p:nvCxnSpPr>
        <p:spPr>
          <a:xfrm>
            <a:off x="7594686" y="3687772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53" idx="6"/>
            <a:endCxn id="63" idx="2"/>
          </p:cNvCxnSpPr>
          <p:nvPr/>
        </p:nvCxnSpPr>
        <p:spPr>
          <a:xfrm>
            <a:off x="7594686" y="3687772"/>
            <a:ext cx="1166753" cy="437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3" idx="6"/>
            <a:endCxn id="57" idx="2"/>
          </p:cNvCxnSpPr>
          <p:nvPr/>
        </p:nvCxnSpPr>
        <p:spPr>
          <a:xfrm>
            <a:off x="7594686" y="3687772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54" idx="6"/>
            <a:endCxn id="60" idx="2"/>
          </p:cNvCxnSpPr>
          <p:nvPr/>
        </p:nvCxnSpPr>
        <p:spPr>
          <a:xfrm flipV="1">
            <a:off x="7594686" y="2831065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4" idx="6"/>
            <a:endCxn id="62" idx="2"/>
          </p:cNvCxnSpPr>
          <p:nvPr/>
        </p:nvCxnSpPr>
        <p:spPr>
          <a:xfrm flipV="1">
            <a:off x="7594686" y="3694005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4" idx="6"/>
          </p:cNvCxnSpPr>
          <p:nvPr/>
        </p:nvCxnSpPr>
        <p:spPr>
          <a:xfrm>
            <a:off x="7594686" y="4119242"/>
            <a:ext cx="1166753" cy="43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54" idx="6"/>
            <a:endCxn id="58" idx="2"/>
          </p:cNvCxnSpPr>
          <p:nvPr/>
        </p:nvCxnSpPr>
        <p:spPr>
          <a:xfrm>
            <a:off x="7594686" y="4119242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55" idx="6"/>
            <a:endCxn id="61" idx="2"/>
          </p:cNvCxnSpPr>
          <p:nvPr/>
        </p:nvCxnSpPr>
        <p:spPr>
          <a:xfrm flipV="1">
            <a:off x="7594686" y="3262535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55" idx="6"/>
            <a:endCxn id="63" idx="2"/>
          </p:cNvCxnSpPr>
          <p:nvPr/>
        </p:nvCxnSpPr>
        <p:spPr>
          <a:xfrm flipV="1">
            <a:off x="7594686" y="4125475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66" idx="6"/>
            <a:endCxn id="56" idx="2"/>
          </p:cNvCxnSpPr>
          <p:nvPr/>
        </p:nvCxnSpPr>
        <p:spPr>
          <a:xfrm>
            <a:off x="7594686" y="4550712"/>
            <a:ext cx="1166753" cy="2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55" idx="6"/>
            <a:endCxn id="79" idx="2"/>
          </p:cNvCxnSpPr>
          <p:nvPr/>
        </p:nvCxnSpPr>
        <p:spPr>
          <a:xfrm>
            <a:off x="7594686" y="4550712"/>
            <a:ext cx="1176349" cy="128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ight Brace 97"/>
          <p:cNvSpPr/>
          <p:nvPr/>
        </p:nvSpPr>
        <p:spPr>
          <a:xfrm rot="5400000">
            <a:off x="9862316" y="4893131"/>
            <a:ext cx="302821" cy="26196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TextBox 98"/>
          <p:cNvSpPr txBox="1"/>
          <p:nvPr/>
        </p:nvSpPr>
        <p:spPr>
          <a:xfrm>
            <a:off x="8643671" y="6418670"/>
            <a:ext cx="2947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linear regression</a:t>
            </a:r>
          </a:p>
        </p:txBody>
      </p:sp>
      <p:sp>
        <p:nvSpPr>
          <p:cNvPr id="100" name="Right Brace 99"/>
          <p:cNvSpPr/>
          <p:nvPr/>
        </p:nvSpPr>
        <p:spPr>
          <a:xfrm rot="16200000">
            <a:off x="9014291" y="1504006"/>
            <a:ext cx="302821" cy="11716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TextBox 100"/>
          <p:cNvSpPr txBox="1"/>
          <p:nvPr/>
        </p:nvSpPr>
        <p:spPr>
          <a:xfrm>
            <a:off x="10250240" y="3499069"/>
            <a:ext cx="1318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output layer</a:t>
            </a:r>
            <a:br>
              <a:rPr lang="en-GB" sz="1200" dirty="0"/>
            </a:br>
            <a:r>
              <a:rPr lang="en-GB" sz="1200" dirty="0"/>
              <a:t>= prediction</a:t>
            </a:r>
          </a:p>
        </p:txBody>
      </p:sp>
      <p:graphicFrame>
        <p:nvGraphicFramePr>
          <p:cNvPr id="102" name="Object 10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0574853"/>
              </p:ext>
            </p:extLst>
          </p:nvPr>
        </p:nvGraphicFramePr>
        <p:xfrm>
          <a:off x="3020787" y="414035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075" name="Equation" r:id="rId41" imgW="152280" imgH="228600" progId="Equation.DSMT4">
                  <p:embed/>
                </p:oleObj>
              </mc:Choice>
              <mc:Fallback>
                <p:oleObj name="Equation" r:id="rId41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3020787" y="4140358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Object 10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4694959"/>
              </p:ext>
            </p:extLst>
          </p:nvPr>
        </p:nvGraphicFramePr>
        <p:xfrm>
          <a:off x="3448688" y="3886160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076" name="Equation" r:id="rId43" imgW="164880" imgH="228600" progId="Equation.DSMT4">
                  <p:embed/>
                </p:oleObj>
              </mc:Choice>
              <mc:Fallback>
                <p:oleObj name="Equation" r:id="rId43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3448688" y="3886160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" name="Object 1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3614113"/>
              </p:ext>
            </p:extLst>
          </p:nvPr>
        </p:nvGraphicFramePr>
        <p:xfrm>
          <a:off x="4993883" y="247683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077" name="Equation" r:id="rId45" imgW="164880" imgH="228600" progId="Equation.DSMT4">
                  <p:embed/>
                </p:oleObj>
              </mc:Choice>
              <mc:Fallback>
                <p:oleObj name="Equation" r:id="rId45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4993883" y="247683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9416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basis function regression: performance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1400" dirty="0"/>
              <a:t>Works nicely: quadratic regression of                over </a:t>
            </a:r>
            <a:br>
              <a:rPr lang="en-GB" sz="1400" dirty="0"/>
            </a:br>
            <a:r>
              <a:rPr lang="en-GB" sz="1400" dirty="0"/>
              <a:t>approximates Black &amp; Scholes’ formula very decently in simulated example</a:t>
            </a:r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Remarkable how the algorithm manages to extract Black &amp; Scholes’ pattern from noisy data</a:t>
            </a:r>
          </a:p>
          <a:p>
            <a:r>
              <a:rPr lang="en-GB" sz="1400" dirty="0"/>
              <a:t>Run it yourself, </a:t>
            </a:r>
            <a:r>
              <a:rPr lang="en-GB" sz="1400" b="1" dirty="0">
                <a:solidFill>
                  <a:schemeClr val="accent1"/>
                </a:solidFill>
              </a:rPr>
              <a:t>reval.xlsx</a:t>
            </a:r>
            <a:r>
              <a:rPr lang="en-GB" sz="1400" dirty="0">
                <a:solidFill>
                  <a:schemeClr val="accent1"/>
                </a:solidFill>
              </a:rPr>
              <a:t> </a:t>
            </a:r>
            <a:r>
              <a:rPr lang="en-GB" sz="1400" dirty="0"/>
              <a:t>on the repo </a:t>
            </a:r>
            <a:r>
              <a:rPr lang="en-GB" sz="1400" dirty="0">
                <a:hlinkClick r:id="rId4"/>
              </a:rPr>
              <a:t>github.com/</a:t>
            </a:r>
            <a:r>
              <a:rPr lang="en-GB" sz="1400" dirty="0" err="1">
                <a:hlinkClick r:id="rId4"/>
              </a:rPr>
              <a:t>asavine</a:t>
            </a:r>
            <a:r>
              <a:rPr lang="en-GB" sz="1400" dirty="0">
                <a:hlinkClick r:id="rId4"/>
              </a:rPr>
              <a:t>/</a:t>
            </a:r>
            <a:r>
              <a:rPr lang="en-GB" sz="1400" dirty="0" err="1">
                <a:hlinkClick r:id="rId4"/>
              </a:rPr>
              <a:t>CompFinLecture</a:t>
            </a:r>
            <a:r>
              <a:rPr lang="en-GB" sz="1400" dirty="0">
                <a:hlinkClick r:id="rId4"/>
              </a:rPr>
              <a:t>/</a:t>
            </a:r>
            <a:r>
              <a:rPr lang="en-GB" sz="1400" dirty="0" err="1">
                <a:hlinkClick r:id="rId4"/>
              </a:rPr>
              <a:t>RegressionSheet</a:t>
            </a:r>
            <a:r>
              <a:rPr lang="en-GB" sz="1400" dirty="0">
                <a:hlinkClick r:id="rId4"/>
              </a:rPr>
              <a:t>/</a:t>
            </a:r>
            <a:endParaRPr lang="en-GB" sz="1400" dirty="0"/>
          </a:p>
          <a:p>
            <a:r>
              <a:rPr lang="en-GB" sz="1400" dirty="0"/>
              <a:t>Solution remains unique and analytic</a:t>
            </a:r>
          </a:p>
          <a:p>
            <a:r>
              <a:rPr lang="en-GB" sz="1400" dirty="0"/>
              <a:t>Mathematical guarantee:</a:t>
            </a:r>
          </a:p>
          <a:p>
            <a:pPr lvl="1"/>
            <a:r>
              <a:rPr lang="en-GB" sz="1400" dirty="0"/>
              <a:t>Combinations of polynomials can approximate any smooth function to arbitrary precision</a:t>
            </a:r>
          </a:p>
          <a:p>
            <a:pPr lvl="1"/>
            <a:r>
              <a:rPr lang="en-GB" sz="1400" dirty="0"/>
              <a:t>Hence, detect any (smooth) non-linear pattern in data</a:t>
            </a:r>
          </a:p>
          <a:p>
            <a:pPr lvl="1"/>
            <a:r>
              <a:rPr lang="en-GB" sz="1400" i="1" dirty="0"/>
              <a:t>But only with a large number of basis functions / high polynomial degree	</a:t>
            </a:r>
          </a:p>
          <a:p>
            <a:r>
              <a:rPr lang="en-GB" sz="1400" dirty="0"/>
              <a:t>Not limited to polynomials: same arguments apply to other bases like Fourier (harmonic) basis, spline basis, and many more</a:t>
            </a:r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0924" y="2271091"/>
            <a:ext cx="2781846" cy="17396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4450" y="2271091"/>
            <a:ext cx="2781846" cy="1739644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9676472"/>
              </p:ext>
            </p:extLst>
          </p:nvPr>
        </p:nvGraphicFramePr>
        <p:xfrm>
          <a:off x="3845274" y="1781445"/>
          <a:ext cx="6604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456" name="Equation" r:id="rId7" imgW="660240" imgH="317160" progId="Equation.DSMT4">
                  <p:embed/>
                </p:oleObj>
              </mc:Choice>
              <mc:Fallback>
                <p:oleObj name="Equation" r:id="rId7" imgW="66024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45274" y="1781445"/>
                        <a:ext cx="6604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302168"/>
              </p:ext>
            </p:extLst>
          </p:nvPr>
        </p:nvGraphicFramePr>
        <p:xfrm>
          <a:off x="4835649" y="1844945"/>
          <a:ext cx="723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457" name="Equation" r:id="rId9" imgW="723600" imgH="253800" progId="Equation.DSMT4">
                  <p:embed/>
                </p:oleObj>
              </mc:Choice>
              <mc:Fallback>
                <p:oleObj name="Equation" r:id="rId9" imgW="7236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35649" y="1844945"/>
                        <a:ext cx="723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38652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Curse of dimensionality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400" dirty="0"/>
              <a:t>How many monomials in a </a:t>
            </a:r>
            <a:r>
              <a:rPr lang="en-GB" sz="1400" i="1" dirty="0"/>
              <a:t>p</a:t>
            </a:r>
            <a:r>
              <a:rPr lang="en-GB" sz="1400" dirty="0"/>
              <a:t>-degree polynomial regression? </a:t>
            </a:r>
          </a:p>
          <a:p>
            <a:endParaRPr lang="en-GB" sz="1400" dirty="0"/>
          </a:p>
          <a:p>
            <a:r>
              <a:rPr lang="en-GB" sz="1400" dirty="0"/>
              <a:t>Number     of basis functions (dimension of </a:t>
            </a:r>
            <a:r>
              <a:rPr lang="en-GB" sz="1400" i="1" dirty="0"/>
              <a:t>a</a:t>
            </a:r>
            <a:r>
              <a:rPr lang="en-GB" sz="1400" dirty="0"/>
              <a:t>) grows exponentially in number     of features (dimension of </a:t>
            </a:r>
            <a:r>
              <a:rPr lang="en-GB" sz="1400" i="1" dirty="0"/>
              <a:t>x</a:t>
            </a:r>
            <a:r>
              <a:rPr lang="en-GB" sz="1400" dirty="0"/>
              <a:t>) </a:t>
            </a:r>
          </a:p>
          <a:p>
            <a:endParaRPr lang="en-GB" sz="1400" dirty="0"/>
          </a:p>
          <a:p>
            <a:r>
              <a:rPr lang="en-GB" sz="1400" dirty="0"/>
              <a:t>Precisely:</a:t>
            </a:r>
          </a:p>
          <a:p>
            <a:endParaRPr lang="en-GB" sz="1400" dirty="0"/>
          </a:p>
          <a:p>
            <a:r>
              <a:rPr lang="en-GB" sz="1400" dirty="0"/>
              <a:t>Examples: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Quadratic regression:                                       dimension grows e.g. from 10 to 65, from 100 to 5,151, from 1,000 to 501,500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Cubic regression:                                                  dimension grows 10 to 286, 100 </a:t>
            </a:r>
            <a:r>
              <a:rPr lang="en-GB" sz="1400" dirty="0">
                <a:sym typeface="Wingdings" panose="05000000000000000000" pitchFamily="2" charset="2"/>
              </a:rPr>
              <a:t></a:t>
            </a:r>
            <a:r>
              <a:rPr lang="en-GB" sz="1400" dirty="0"/>
              <a:t> 176,851, 1,000 </a:t>
            </a:r>
            <a:r>
              <a:rPr lang="en-GB" sz="1400" dirty="0">
                <a:sym typeface="Wingdings" panose="05000000000000000000" pitchFamily="2" charset="2"/>
              </a:rPr>
              <a:t></a:t>
            </a:r>
            <a:r>
              <a:rPr lang="en-GB" sz="1400" dirty="0"/>
              <a:t> 167,668,501 </a:t>
            </a:r>
          </a:p>
          <a:p>
            <a:pPr marL="457200" lvl="1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1648404"/>
              </p:ext>
            </p:extLst>
          </p:nvPr>
        </p:nvGraphicFramePr>
        <p:xfrm>
          <a:off x="1914998" y="3004786"/>
          <a:ext cx="10541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149" name="Equation" r:id="rId4" imgW="1054080" imgH="457200" progId="Equation.DSMT4">
                  <p:embed/>
                </p:oleObj>
              </mc:Choice>
              <mc:Fallback>
                <p:oleObj name="Equation" r:id="rId4" imgW="105408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14998" y="3004786"/>
                        <a:ext cx="10541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8178800" y="4470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150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178800" y="4470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6955679"/>
              </p:ext>
            </p:extLst>
          </p:nvPr>
        </p:nvGraphicFramePr>
        <p:xfrm>
          <a:off x="3213152" y="4168796"/>
          <a:ext cx="14351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151" name="Equation" r:id="rId8" imgW="1434960" imgH="419040" progId="Equation.DSMT4">
                  <p:embed/>
                </p:oleObj>
              </mc:Choice>
              <mc:Fallback>
                <p:oleObj name="Equation" r:id="rId8" imgW="14349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213152" y="4168796"/>
                        <a:ext cx="14351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4175668"/>
              </p:ext>
            </p:extLst>
          </p:nvPr>
        </p:nvGraphicFramePr>
        <p:xfrm>
          <a:off x="2878177" y="4668838"/>
          <a:ext cx="1905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152" name="Equation" r:id="rId10" imgW="1904760" imgH="419040" progId="Equation.DSMT4">
                  <p:embed/>
                </p:oleObj>
              </mc:Choice>
              <mc:Fallback>
                <p:oleObj name="Equation" r:id="rId10" imgW="19047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878177" y="4668838"/>
                        <a:ext cx="19050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5991447"/>
              </p:ext>
            </p:extLst>
          </p:nvPr>
        </p:nvGraphicFramePr>
        <p:xfrm>
          <a:off x="1785512" y="2493191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153" name="Equation" r:id="rId12" imgW="152280" imgH="228600" progId="Equation.DSMT4">
                  <p:embed/>
                </p:oleObj>
              </mc:Choice>
              <mc:Fallback>
                <p:oleObj name="Equation" r:id="rId12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785512" y="2493191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9916611"/>
              </p:ext>
            </p:extLst>
          </p:nvPr>
        </p:nvGraphicFramePr>
        <p:xfrm>
          <a:off x="6737762" y="2490792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154" name="Equation" r:id="rId14" imgW="164880" imgH="228600" progId="Equation.DSMT4">
                  <p:embed/>
                </p:oleObj>
              </mc:Choice>
              <mc:Fallback>
                <p:oleObj name="Equation" r:id="rId1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737762" y="2490792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475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34" y="2975915"/>
            <a:ext cx="8151732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Need for Speed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29413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Explosion of basis functions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In the general case, basis is not necessary polynomial</a:t>
            </a:r>
          </a:p>
          <a:p>
            <a:r>
              <a:rPr lang="en-GB" sz="1600" dirty="0"/>
              <a:t>Other possibilities include Fourier basis, spline basis and many more </a:t>
            </a:r>
          </a:p>
          <a:p>
            <a:r>
              <a:rPr lang="en-GB" sz="1600" dirty="0"/>
              <a:t>Number of basis functions always explodes when dimension grows</a:t>
            </a:r>
          </a:p>
          <a:p>
            <a:endParaRPr lang="en-GB" sz="1600" dirty="0"/>
          </a:p>
          <a:p>
            <a:r>
              <a:rPr lang="en-GB" sz="1600" dirty="0"/>
              <a:t>Intuitively: we fix basis functions irrespective of data set</a:t>
            </a:r>
          </a:p>
          <a:p>
            <a:r>
              <a:rPr lang="en-GB" sz="1600" dirty="0"/>
              <a:t>We expect our set of fixed basis functions to perform well with </a:t>
            </a:r>
            <a:r>
              <a:rPr lang="en-GB" sz="1600" i="1" dirty="0"/>
              <a:t>all</a:t>
            </a:r>
            <a:r>
              <a:rPr lang="en-GB" sz="1600" dirty="0"/>
              <a:t> datasets</a:t>
            </a:r>
          </a:p>
          <a:p>
            <a:r>
              <a:rPr lang="en-GB" sz="1600" dirty="0"/>
              <a:t>So we need a large number basis functions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Explosion of basis functions is a computational problem: prediction and fitting become prohibitively expensive</a:t>
            </a:r>
          </a:p>
          <a:p>
            <a:r>
              <a:rPr lang="en-GB" sz="1600" dirty="0"/>
              <a:t>Another problem with a large number of parameters is </a:t>
            </a:r>
            <a:r>
              <a:rPr lang="en-GB" sz="1600" u="sng" dirty="0"/>
              <a:t>overfitting</a:t>
            </a:r>
          </a:p>
          <a:p>
            <a:endParaRPr lang="en-GB" sz="1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6652024"/>
              </p:ext>
            </p:extLst>
          </p:nvPr>
        </p:nvGraphicFramePr>
        <p:xfrm>
          <a:off x="8178800" y="4470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217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4470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0366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Overfitting and the variance-bias trade-off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If you fit a linear model with </a:t>
            </a:r>
            <a:r>
              <a:rPr lang="en-GB" sz="1400" i="1" dirty="0"/>
              <a:t>n</a:t>
            </a:r>
            <a:r>
              <a:rPr lang="en-GB" sz="1400" dirty="0"/>
              <a:t> free parameters to </a:t>
            </a:r>
            <a:r>
              <a:rPr lang="en-GB" sz="1400" i="1" dirty="0"/>
              <a:t>n</a:t>
            </a:r>
            <a:r>
              <a:rPr lang="en-GB" sz="1400" dirty="0"/>
              <a:t> data points</a:t>
            </a:r>
          </a:p>
          <a:p>
            <a:pPr lvl="1"/>
            <a:r>
              <a:rPr lang="en-GB" sz="1200" dirty="0"/>
              <a:t>You will find a perfect fit</a:t>
            </a:r>
          </a:p>
          <a:p>
            <a:pPr lvl="1"/>
            <a:r>
              <a:rPr lang="en-GB" sz="1200" dirty="0"/>
              <a:t>But the model may not generalize well to new examples</a:t>
            </a:r>
          </a:p>
          <a:p>
            <a:pPr lvl="1"/>
            <a:r>
              <a:rPr lang="en-GB" sz="1200" dirty="0"/>
              <a:t>Because it captured the noise of the particular training set</a:t>
            </a:r>
          </a:p>
          <a:p>
            <a:pPr lvl="1"/>
            <a:r>
              <a:rPr lang="en-GB" sz="1200" dirty="0"/>
              <a:t>This is called “overfitting” and relates to “variance” </a:t>
            </a:r>
            <a:br>
              <a:rPr lang="en-GB" sz="1200" dirty="0"/>
            </a:br>
            <a:r>
              <a:rPr lang="en-GB" sz="1200" dirty="0"/>
              <a:t>because the estimated model strongly depends on the dataset</a:t>
            </a:r>
          </a:p>
          <a:p>
            <a:pPr lvl="1"/>
            <a:r>
              <a:rPr lang="en-GB" sz="1200" dirty="0"/>
              <a:t>Variance vanishes when the size of the dataset grows</a:t>
            </a:r>
          </a:p>
          <a:p>
            <a:r>
              <a:rPr lang="en-GB" sz="1400" dirty="0"/>
              <a:t>Conversely, with too few parameters, you may fail to fit data</a:t>
            </a:r>
          </a:p>
          <a:p>
            <a:pPr lvl="1"/>
            <a:r>
              <a:rPr lang="en-GB" sz="1200" dirty="0"/>
              <a:t>This is called “bias” because the estimated model fails to correctly represent data</a:t>
            </a:r>
            <a:br>
              <a:rPr lang="en-GB" sz="1200" dirty="0"/>
            </a:br>
            <a:r>
              <a:rPr lang="en-GB" sz="1200" dirty="0"/>
              <a:t>even asymptotically, when the dataset grows</a:t>
            </a:r>
          </a:p>
          <a:p>
            <a:pPr lvl="1"/>
            <a:r>
              <a:rPr lang="en-GB" sz="1200" dirty="0"/>
              <a:t>Trying to fit a linear model to learn call prices (a few slides back) is one example of bias</a:t>
            </a:r>
          </a:p>
          <a:p>
            <a:r>
              <a:rPr lang="en-GB" sz="1400" dirty="0"/>
              <a:t>This is all properly formalized as the “variance-bias trade-off”</a:t>
            </a:r>
          </a:p>
          <a:p>
            <a:pPr lvl="1"/>
            <a:r>
              <a:rPr lang="en-GB" sz="1200" dirty="0"/>
              <a:t>See for instance Bishop’s </a:t>
            </a:r>
            <a:r>
              <a:rPr lang="en-GB" sz="1200" u="sng" dirty="0"/>
              <a:t>Pattern</a:t>
            </a:r>
            <a:r>
              <a:rPr lang="en-GB" sz="1200" dirty="0"/>
              <a:t> </a:t>
            </a:r>
            <a:r>
              <a:rPr lang="en-GB" sz="1200" u="sng" dirty="0"/>
              <a:t>Recognition and Machine Learning</a:t>
            </a:r>
          </a:p>
          <a:p>
            <a:pPr lvl="1"/>
            <a:r>
              <a:rPr lang="en-GB" sz="1200" dirty="0"/>
              <a:t>Or summary on </a:t>
            </a:r>
            <a:r>
              <a:rPr lang="en-GB" sz="1200" dirty="0" err="1"/>
              <a:t>Quora</a:t>
            </a:r>
            <a:r>
              <a:rPr lang="en-GB" sz="1200" dirty="0"/>
              <a:t>: </a:t>
            </a:r>
            <a:br>
              <a:rPr lang="en-GB" sz="1400" dirty="0"/>
            </a:br>
            <a:r>
              <a:rPr lang="en-GB" sz="1400" dirty="0"/>
              <a:t>	</a:t>
            </a:r>
            <a:r>
              <a:rPr lang="en-GB" sz="1000" dirty="0">
                <a:hlinkClick r:id="rId4"/>
              </a:rPr>
              <a:t>quora.com/Does-neural-network-generalize-better-if-it-is-trained-on-a-larger-training-data-set-Are-there-any-scientific-papers-showing-it/answer/Antoine-Savine-1</a:t>
            </a:r>
            <a:endParaRPr lang="en-GB" sz="1000" dirty="0"/>
          </a:p>
          <a:p>
            <a:r>
              <a:rPr lang="en-GB" sz="1400" dirty="0"/>
              <a:t>Solutions exist to mitigate overfitting, called “regularization” </a:t>
            </a:r>
            <a:br>
              <a:rPr lang="en-GB" sz="1400" dirty="0"/>
            </a:br>
            <a:r>
              <a:rPr lang="en-GB" sz="1200" dirty="0"/>
              <a:t>See </a:t>
            </a:r>
            <a:r>
              <a:rPr lang="en-GB" sz="1200" b="1" dirty="0">
                <a:solidFill>
                  <a:srgbClr val="FF0000"/>
                </a:solidFill>
              </a:rPr>
              <a:t>Stanford’s Machine Learning class on Coursera</a:t>
            </a:r>
            <a:r>
              <a:rPr lang="en-GB" sz="1200" dirty="0">
                <a:solidFill>
                  <a:srgbClr val="FF0000"/>
                </a:solidFill>
              </a:rPr>
              <a:t> </a:t>
            </a:r>
            <a:r>
              <a:rPr lang="en-GB" sz="1200" dirty="0"/>
              <a:t>or Bishop’s book</a:t>
            </a:r>
            <a:endParaRPr lang="en-GB" sz="1400" dirty="0"/>
          </a:p>
          <a:p>
            <a:r>
              <a:rPr lang="en-GB" sz="1400" dirty="0"/>
              <a:t>The most obvious and effective regularization is to increase the size of the training set</a:t>
            </a:r>
          </a:p>
          <a:p>
            <a:pPr lvl="1"/>
            <a:r>
              <a:rPr lang="en-GB" sz="1200" dirty="0"/>
              <a:t>Tule of thumb: </a:t>
            </a:r>
            <a:r>
              <a:rPr lang="en-GB" sz="1200" u="sng" dirty="0"/>
              <a:t>at least</a:t>
            </a:r>
            <a:r>
              <a:rPr lang="en-GB" sz="1200" dirty="0"/>
              <a:t> 10 times as many training examples as the number of free parameters (“rule of 10”) – in practice we generally need much more</a:t>
            </a:r>
          </a:p>
          <a:p>
            <a:pPr lvl="1"/>
            <a:r>
              <a:rPr lang="en-GB" sz="1200" dirty="0"/>
              <a:t>Point is size of training set must increase when parameter set increases, hence, number of training examples also explodes in high dimension</a:t>
            </a:r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8178800" y="4470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919" name="Equation" r:id="rId5" imgW="914400" imgH="198720" progId="Equation.DSMT4">
                  <p:embed/>
                </p:oleObj>
              </mc:Choice>
              <mc:Fallback>
                <p:oleObj name="Equation" r:id="rId5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78800" y="4470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31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0178" y="1637946"/>
            <a:ext cx="3476894" cy="30201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14520" y="1637090"/>
            <a:ext cx="3157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1" dirty="0">
                <a:solidFill>
                  <a:srgbClr val="FF0000"/>
                </a:solidFill>
              </a:rPr>
              <a:t>From Bishop (2006)</a:t>
            </a:r>
            <a:br>
              <a:rPr lang="en-GB" sz="800" b="1" dirty="0">
                <a:solidFill>
                  <a:srgbClr val="FF0000"/>
                </a:solidFill>
              </a:rPr>
            </a:br>
            <a:r>
              <a:rPr lang="en-GB" sz="800" b="1" dirty="0">
                <a:solidFill>
                  <a:srgbClr val="FF0000"/>
                </a:solidFill>
              </a:rPr>
              <a:t>Pattern Recognition and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08947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ANN: learn basis functions from data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8178800" y="4470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49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4470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>
            <a:stCxn id="24" idx="6"/>
            <a:endCxn id="35" idx="2"/>
          </p:cNvCxnSpPr>
          <p:nvPr/>
        </p:nvCxnSpPr>
        <p:spPr>
          <a:xfrm>
            <a:off x="3127175" y="2497512"/>
            <a:ext cx="1166753" cy="1723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25" idx="6"/>
          </p:cNvCxnSpPr>
          <p:nvPr/>
        </p:nvCxnSpPr>
        <p:spPr>
          <a:xfrm>
            <a:off x="3127175" y="2928982"/>
            <a:ext cx="1166753" cy="1319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6" idx="6"/>
            <a:endCxn id="35" idx="2"/>
          </p:cNvCxnSpPr>
          <p:nvPr/>
        </p:nvCxnSpPr>
        <p:spPr>
          <a:xfrm>
            <a:off x="3127175" y="3360452"/>
            <a:ext cx="1166753" cy="86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7" idx="6"/>
            <a:endCxn id="35" idx="2"/>
          </p:cNvCxnSpPr>
          <p:nvPr/>
        </p:nvCxnSpPr>
        <p:spPr>
          <a:xfrm>
            <a:off x="3127175" y="3791922"/>
            <a:ext cx="1166753" cy="429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28" idx="6"/>
            <a:endCxn id="35" idx="2"/>
          </p:cNvCxnSpPr>
          <p:nvPr/>
        </p:nvCxnSpPr>
        <p:spPr>
          <a:xfrm flipV="1">
            <a:off x="3127175" y="4221127"/>
            <a:ext cx="1166753" cy="2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1" idx="6"/>
            <a:endCxn id="35" idx="2"/>
          </p:cNvCxnSpPr>
          <p:nvPr/>
        </p:nvCxnSpPr>
        <p:spPr>
          <a:xfrm flipV="1">
            <a:off x="3127175" y="4221127"/>
            <a:ext cx="1166753" cy="429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2" idx="6"/>
            <a:endCxn id="35" idx="2"/>
          </p:cNvCxnSpPr>
          <p:nvPr/>
        </p:nvCxnSpPr>
        <p:spPr>
          <a:xfrm flipV="1">
            <a:off x="3127175" y="4221127"/>
            <a:ext cx="1166753" cy="861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23" idx="6"/>
            <a:endCxn id="35" idx="2"/>
          </p:cNvCxnSpPr>
          <p:nvPr/>
        </p:nvCxnSpPr>
        <p:spPr>
          <a:xfrm flipV="1">
            <a:off x="3127175" y="4221127"/>
            <a:ext cx="1166753" cy="1292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4" idx="6"/>
            <a:endCxn id="35" idx="2"/>
          </p:cNvCxnSpPr>
          <p:nvPr/>
        </p:nvCxnSpPr>
        <p:spPr>
          <a:xfrm flipV="1">
            <a:off x="3136771" y="4221127"/>
            <a:ext cx="1157157" cy="171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449784" y="366099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1449784" y="409246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1449784" y="452393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2871856" y="452621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/>
          <p:cNvSpPr/>
          <p:nvPr/>
        </p:nvSpPr>
        <p:spPr>
          <a:xfrm>
            <a:off x="2871856" y="495768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2871856" y="538915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2871856" y="237282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2871856" y="280429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2871856" y="323576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2871856" y="366723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/>
          <p:cNvSpPr/>
          <p:nvPr/>
        </p:nvSpPr>
        <p:spPr>
          <a:xfrm>
            <a:off x="2871856" y="409870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/>
          <p:cNvSpPr/>
          <p:nvPr/>
        </p:nvSpPr>
        <p:spPr>
          <a:xfrm>
            <a:off x="1449784" y="366099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1449784" y="409246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/>
          <p:cNvSpPr/>
          <p:nvPr/>
        </p:nvSpPr>
        <p:spPr>
          <a:xfrm>
            <a:off x="1449784" y="452393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437929"/>
              </p:ext>
            </p:extLst>
          </p:nvPr>
        </p:nvGraphicFramePr>
        <p:xfrm>
          <a:off x="1502949" y="3667921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50" name="Equation" r:id="rId6" imgW="152280" imgH="228600" progId="Equation.DSMT4">
                  <p:embed/>
                </p:oleObj>
              </mc:Choice>
              <mc:Fallback>
                <p:oleObj name="Equation" r:id="rId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02949" y="3667921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4810399"/>
              </p:ext>
            </p:extLst>
          </p:nvPr>
        </p:nvGraphicFramePr>
        <p:xfrm>
          <a:off x="1483606" y="409349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51" name="Equation" r:id="rId8" imgW="164880" imgH="228600" progId="Equation.DSMT4">
                  <p:embed/>
                </p:oleObj>
              </mc:Choice>
              <mc:Fallback>
                <p:oleObj name="Equation" r:id="rId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83606" y="409349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0782774"/>
              </p:ext>
            </p:extLst>
          </p:nvPr>
        </p:nvGraphicFramePr>
        <p:xfrm>
          <a:off x="1503398" y="449989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52" name="Equation" r:id="rId10" imgW="164880" imgH="228600" progId="Equation.DSMT4">
                  <p:embed/>
                </p:oleObj>
              </mc:Choice>
              <mc:Fallback>
                <p:oleObj name="Equation" r:id="rId1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03398" y="449989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Oval 34"/>
          <p:cNvSpPr/>
          <p:nvPr/>
        </p:nvSpPr>
        <p:spPr>
          <a:xfrm>
            <a:off x="4293928" y="4096436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519812"/>
              </p:ext>
            </p:extLst>
          </p:nvPr>
        </p:nvGraphicFramePr>
        <p:xfrm>
          <a:off x="4633936" y="4105446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53" name="Equation" r:id="rId12" imgW="749160" imgH="228600" progId="Equation.DSMT4">
                  <p:embed/>
                </p:oleObj>
              </mc:Choice>
              <mc:Fallback>
                <p:oleObj name="Equation" r:id="rId12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633936" y="4105446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484994" y="1438720"/>
            <a:ext cx="4148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BASIS FUNCTION REGRESSION </a:t>
            </a:r>
          </a:p>
          <a:p>
            <a:r>
              <a:rPr lang="en-GB" sz="1200" dirty="0"/>
              <a:t>hidden layer = </a:t>
            </a:r>
            <a:r>
              <a:rPr lang="en-GB" sz="1200" b="1" dirty="0">
                <a:solidFill>
                  <a:srgbClr val="FF0000"/>
                </a:solidFill>
              </a:rPr>
              <a:t>arbitrary</a:t>
            </a:r>
            <a:r>
              <a:rPr lang="en-GB" sz="1200" dirty="0">
                <a:solidFill>
                  <a:srgbClr val="FF0000"/>
                </a:solidFill>
              </a:rPr>
              <a:t> </a:t>
            </a:r>
            <a:r>
              <a:rPr lang="en-GB" sz="1200" dirty="0"/>
              <a:t>set of basis functions</a:t>
            </a:r>
          </a:p>
          <a:p>
            <a:r>
              <a:rPr lang="en-GB" sz="1200" dirty="0"/>
              <a:t>pre-processing = not part of the model, no learned parameters</a:t>
            </a:r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3485588"/>
              </p:ext>
            </p:extLst>
          </p:nvPr>
        </p:nvGraphicFramePr>
        <p:xfrm>
          <a:off x="2919796" y="236378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54" name="Equation" r:id="rId14" imgW="152280" imgH="228600" progId="Equation.DSMT4">
                  <p:embed/>
                </p:oleObj>
              </mc:Choice>
              <mc:Fallback>
                <p:oleObj name="Equation" r:id="rId14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919796" y="2363788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3980898"/>
              </p:ext>
            </p:extLst>
          </p:nvPr>
        </p:nvGraphicFramePr>
        <p:xfrm>
          <a:off x="2918209" y="28225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55" name="Equation" r:id="rId16" imgW="164880" imgH="228600" progId="Equation.DSMT4">
                  <p:embed/>
                </p:oleObj>
              </mc:Choice>
              <mc:Fallback>
                <p:oleObj name="Equation" r:id="rId1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918209" y="28225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8213255"/>
              </p:ext>
            </p:extLst>
          </p:nvPr>
        </p:nvGraphicFramePr>
        <p:xfrm>
          <a:off x="2918209" y="324802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56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918209" y="324802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Oval 43"/>
          <p:cNvSpPr/>
          <p:nvPr/>
        </p:nvSpPr>
        <p:spPr>
          <a:xfrm>
            <a:off x="2881452" y="581043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1392677"/>
              </p:ext>
            </p:extLst>
          </p:nvPr>
        </p:nvGraphicFramePr>
        <p:xfrm>
          <a:off x="2923979" y="36607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57" name="Equation" r:id="rId20" imgW="164880" imgH="228600" progId="Equation.DSMT4">
                  <p:embed/>
                </p:oleObj>
              </mc:Choice>
              <mc:Fallback>
                <p:oleObj name="Equation" r:id="rId2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923979" y="36607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245714"/>
              </p:ext>
            </p:extLst>
          </p:nvPr>
        </p:nvGraphicFramePr>
        <p:xfrm>
          <a:off x="2917629" y="4113213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58" name="Equation" r:id="rId22" imgW="164880" imgH="228600" progId="Equation.DSMT4">
                  <p:embed/>
                </p:oleObj>
              </mc:Choice>
              <mc:Fallback>
                <p:oleObj name="Equation" r:id="rId2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917629" y="4113213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6065272"/>
              </p:ext>
            </p:extLst>
          </p:nvPr>
        </p:nvGraphicFramePr>
        <p:xfrm>
          <a:off x="2904929" y="4545013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59" name="Equation" r:id="rId24" imgW="164880" imgH="228600" progId="Equation.DSMT4">
                  <p:embed/>
                </p:oleObj>
              </mc:Choice>
              <mc:Fallback>
                <p:oleObj name="Equation" r:id="rId2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2904929" y="4545013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1566308"/>
              </p:ext>
            </p:extLst>
          </p:nvPr>
        </p:nvGraphicFramePr>
        <p:xfrm>
          <a:off x="2934084" y="494982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60" name="Equation" r:id="rId26" imgW="164880" imgH="228600" progId="Equation.DSMT4">
                  <p:embed/>
                </p:oleObj>
              </mc:Choice>
              <mc:Fallback>
                <p:oleObj name="Equation" r:id="rId2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2934084" y="494982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5853145"/>
              </p:ext>
            </p:extLst>
          </p:nvPr>
        </p:nvGraphicFramePr>
        <p:xfrm>
          <a:off x="2930909" y="53752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61" name="Equation" r:id="rId28" imgW="164880" imgH="228600" progId="Equation.DSMT4">
                  <p:embed/>
                </p:oleObj>
              </mc:Choice>
              <mc:Fallback>
                <p:oleObj name="Equation" r:id="rId2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2930909" y="53752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8248260"/>
              </p:ext>
            </p:extLst>
          </p:nvPr>
        </p:nvGraphicFramePr>
        <p:xfrm>
          <a:off x="2930909" y="583088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62" name="Equation" r:id="rId30" imgW="164880" imgH="228600" progId="Equation.DSMT4">
                  <p:embed/>
                </p:oleObj>
              </mc:Choice>
              <mc:Fallback>
                <p:oleObj name="Equation" r:id="rId3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2930909" y="583088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1" name="Straight Arrow Connector 50"/>
          <p:cNvCxnSpPr>
            <a:stCxn id="29" idx="6"/>
            <a:endCxn id="24" idx="2"/>
          </p:cNvCxnSpPr>
          <p:nvPr/>
        </p:nvCxnSpPr>
        <p:spPr>
          <a:xfrm flipV="1">
            <a:off x="1705103" y="249751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9" idx="6"/>
            <a:endCxn id="27" idx="2"/>
          </p:cNvCxnSpPr>
          <p:nvPr/>
        </p:nvCxnSpPr>
        <p:spPr>
          <a:xfrm>
            <a:off x="1705103" y="3785689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8" idx="6"/>
            <a:endCxn id="28" idx="2"/>
          </p:cNvCxnSpPr>
          <p:nvPr/>
        </p:nvCxnSpPr>
        <p:spPr>
          <a:xfrm>
            <a:off x="1705103" y="3785689"/>
            <a:ext cx="1166753" cy="437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6"/>
            <a:endCxn id="22" idx="2"/>
          </p:cNvCxnSpPr>
          <p:nvPr/>
        </p:nvCxnSpPr>
        <p:spPr>
          <a:xfrm>
            <a:off x="1705103" y="3785689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9" idx="6"/>
            <a:endCxn id="25" idx="2"/>
          </p:cNvCxnSpPr>
          <p:nvPr/>
        </p:nvCxnSpPr>
        <p:spPr>
          <a:xfrm flipV="1">
            <a:off x="1705103" y="292898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9" idx="6"/>
            <a:endCxn id="27" idx="2"/>
          </p:cNvCxnSpPr>
          <p:nvPr/>
        </p:nvCxnSpPr>
        <p:spPr>
          <a:xfrm flipV="1">
            <a:off x="1705103" y="379192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9" idx="6"/>
          </p:cNvCxnSpPr>
          <p:nvPr/>
        </p:nvCxnSpPr>
        <p:spPr>
          <a:xfrm>
            <a:off x="1705103" y="4217159"/>
            <a:ext cx="1166753" cy="43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9" idx="6"/>
            <a:endCxn id="23" idx="2"/>
          </p:cNvCxnSpPr>
          <p:nvPr/>
        </p:nvCxnSpPr>
        <p:spPr>
          <a:xfrm>
            <a:off x="1705103" y="4217159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0" idx="6"/>
            <a:endCxn id="26" idx="2"/>
          </p:cNvCxnSpPr>
          <p:nvPr/>
        </p:nvCxnSpPr>
        <p:spPr>
          <a:xfrm flipV="1">
            <a:off x="1705103" y="336045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0" idx="6"/>
            <a:endCxn id="28" idx="2"/>
          </p:cNvCxnSpPr>
          <p:nvPr/>
        </p:nvCxnSpPr>
        <p:spPr>
          <a:xfrm flipV="1">
            <a:off x="1705103" y="422339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31" idx="6"/>
            <a:endCxn id="21" idx="2"/>
          </p:cNvCxnSpPr>
          <p:nvPr/>
        </p:nvCxnSpPr>
        <p:spPr>
          <a:xfrm>
            <a:off x="1705103" y="4648629"/>
            <a:ext cx="1166753" cy="2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20" idx="6"/>
            <a:endCxn id="44" idx="2"/>
          </p:cNvCxnSpPr>
          <p:nvPr/>
        </p:nvCxnSpPr>
        <p:spPr>
          <a:xfrm>
            <a:off x="1705103" y="4648629"/>
            <a:ext cx="1176349" cy="128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ight Brace 62"/>
          <p:cNvSpPr/>
          <p:nvPr/>
        </p:nvSpPr>
        <p:spPr>
          <a:xfrm rot="5400000">
            <a:off x="3972733" y="4836192"/>
            <a:ext cx="302821" cy="26196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TextBox 63"/>
          <p:cNvSpPr txBox="1"/>
          <p:nvPr/>
        </p:nvSpPr>
        <p:spPr>
          <a:xfrm>
            <a:off x="2754088" y="6361731"/>
            <a:ext cx="2947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linear regression over basis functions</a:t>
            </a:r>
          </a:p>
        </p:txBody>
      </p:sp>
      <p:sp>
        <p:nvSpPr>
          <p:cNvPr id="65" name="Right Brace 64"/>
          <p:cNvSpPr/>
          <p:nvPr/>
        </p:nvSpPr>
        <p:spPr>
          <a:xfrm rot="16200000">
            <a:off x="2370204" y="847418"/>
            <a:ext cx="302821" cy="268069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TextBox 65"/>
          <p:cNvSpPr txBox="1"/>
          <p:nvPr/>
        </p:nvSpPr>
        <p:spPr>
          <a:xfrm>
            <a:off x="4093464" y="3513857"/>
            <a:ext cx="1318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output layer</a:t>
            </a:r>
            <a:br>
              <a:rPr lang="en-GB" sz="1200" dirty="0"/>
            </a:br>
            <a:r>
              <a:rPr lang="en-GB" sz="1200" dirty="0"/>
              <a:t>= prediction</a:t>
            </a:r>
          </a:p>
        </p:txBody>
      </p:sp>
      <p:cxnSp>
        <p:nvCxnSpPr>
          <p:cNvPr id="6" name="Straight Arrow Connector 5"/>
          <p:cNvCxnSpPr>
            <a:stCxn id="18" idx="6"/>
            <a:endCxn id="26" idx="2"/>
          </p:cNvCxnSpPr>
          <p:nvPr/>
        </p:nvCxnSpPr>
        <p:spPr>
          <a:xfrm flipV="1">
            <a:off x="1705103" y="336045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8" idx="6"/>
            <a:endCxn id="25" idx="2"/>
          </p:cNvCxnSpPr>
          <p:nvPr/>
        </p:nvCxnSpPr>
        <p:spPr>
          <a:xfrm flipV="1">
            <a:off x="1705103" y="292898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8" idx="6"/>
            <a:endCxn id="24" idx="2"/>
          </p:cNvCxnSpPr>
          <p:nvPr/>
        </p:nvCxnSpPr>
        <p:spPr>
          <a:xfrm flipV="1">
            <a:off x="1705103" y="249751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30" idx="6"/>
            <a:endCxn id="25" idx="2"/>
          </p:cNvCxnSpPr>
          <p:nvPr/>
        </p:nvCxnSpPr>
        <p:spPr>
          <a:xfrm flipV="1">
            <a:off x="1705103" y="292898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30" idx="6"/>
            <a:endCxn id="24" idx="2"/>
          </p:cNvCxnSpPr>
          <p:nvPr/>
        </p:nvCxnSpPr>
        <p:spPr>
          <a:xfrm flipV="1">
            <a:off x="1705103" y="2497512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18" idx="6"/>
            <a:endCxn id="23" idx="2"/>
          </p:cNvCxnSpPr>
          <p:nvPr/>
        </p:nvCxnSpPr>
        <p:spPr>
          <a:xfrm>
            <a:off x="1705103" y="3785689"/>
            <a:ext cx="1166753" cy="1728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18" idx="6"/>
            <a:endCxn id="44" idx="2"/>
          </p:cNvCxnSpPr>
          <p:nvPr/>
        </p:nvCxnSpPr>
        <p:spPr>
          <a:xfrm>
            <a:off x="1705103" y="3785689"/>
            <a:ext cx="1176349" cy="214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20" idx="6"/>
            <a:endCxn id="25" idx="2"/>
          </p:cNvCxnSpPr>
          <p:nvPr/>
        </p:nvCxnSpPr>
        <p:spPr>
          <a:xfrm flipV="1">
            <a:off x="1705103" y="2928982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31" idx="6"/>
            <a:endCxn id="27" idx="2"/>
          </p:cNvCxnSpPr>
          <p:nvPr/>
        </p:nvCxnSpPr>
        <p:spPr>
          <a:xfrm flipV="1">
            <a:off x="1705103" y="379192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31" idx="6"/>
            <a:endCxn id="23" idx="2"/>
          </p:cNvCxnSpPr>
          <p:nvPr/>
        </p:nvCxnSpPr>
        <p:spPr>
          <a:xfrm>
            <a:off x="1705103" y="464862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31" idx="6"/>
            <a:endCxn id="22" idx="2"/>
          </p:cNvCxnSpPr>
          <p:nvPr/>
        </p:nvCxnSpPr>
        <p:spPr>
          <a:xfrm>
            <a:off x="1705103" y="4648629"/>
            <a:ext cx="1166753" cy="43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20" idx="6"/>
            <a:endCxn id="24" idx="2"/>
          </p:cNvCxnSpPr>
          <p:nvPr/>
        </p:nvCxnSpPr>
        <p:spPr>
          <a:xfrm flipV="1">
            <a:off x="1705103" y="2497512"/>
            <a:ext cx="1166753" cy="2151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30" idx="6"/>
            <a:endCxn id="26" idx="2"/>
          </p:cNvCxnSpPr>
          <p:nvPr/>
        </p:nvCxnSpPr>
        <p:spPr>
          <a:xfrm flipV="1">
            <a:off x="1705103" y="336045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19" idx="6"/>
            <a:endCxn id="28" idx="2"/>
          </p:cNvCxnSpPr>
          <p:nvPr/>
        </p:nvCxnSpPr>
        <p:spPr>
          <a:xfrm>
            <a:off x="1705103" y="4217159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18" idx="6"/>
            <a:endCxn id="21" idx="2"/>
          </p:cNvCxnSpPr>
          <p:nvPr/>
        </p:nvCxnSpPr>
        <p:spPr>
          <a:xfrm>
            <a:off x="1705103" y="378568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19" idx="6"/>
            <a:endCxn id="22" idx="2"/>
          </p:cNvCxnSpPr>
          <p:nvPr/>
        </p:nvCxnSpPr>
        <p:spPr>
          <a:xfrm>
            <a:off x="1705103" y="421715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9" idx="6"/>
            <a:endCxn id="44" idx="2"/>
          </p:cNvCxnSpPr>
          <p:nvPr/>
        </p:nvCxnSpPr>
        <p:spPr>
          <a:xfrm>
            <a:off x="1705103" y="4217159"/>
            <a:ext cx="1176349" cy="171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114" idx="6"/>
            <a:endCxn id="125" idx="2"/>
          </p:cNvCxnSpPr>
          <p:nvPr/>
        </p:nvCxnSpPr>
        <p:spPr>
          <a:xfrm>
            <a:off x="8704749" y="2497512"/>
            <a:ext cx="1166753" cy="1723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115" idx="6"/>
          </p:cNvCxnSpPr>
          <p:nvPr/>
        </p:nvCxnSpPr>
        <p:spPr>
          <a:xfrm>
            <a:off x="8704749" y="2928982"/>
            <a:ext cx="1166753" cy="1319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116" idx="6"/>
            <a:endCxn id="125" idx="2"/>
          </p:cNvCxnSpPr>
          <p:nvPr/>
        </p:nvCxnSpPr>
        <p:spPr>
          <a:xfrm>
            <a:off x="8704749" y="3360452"/>
            <a:ext cx="1166753" cy="86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117" idx="6"/>
            <a:endCxn id="125" idx="2"/>
          </p:cNvCxnSpPr>
          <p:nvPr/>
        </p:nvCxnSpPr>
        <p:spPr>
          <a:xfrm>
            <a:off x="8704749" y="3791922"/>
            <a:ext cx="1166753" cy="429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8" idx="6"/>
            <a:endCxn id="125" idx="2"/>
          </p:cNvCxnSpPr>
          <p:nvPr/>
        </p:nvCxnSpPr>
        <p:spPr>
          <a:xfrm flipV="1">
            <a:off x="8704749" y="4221127"/>
            <a:ext cx="1166753" cy="2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111" idx="6"/>
            <a:endCxn id="125" idx="2"/>
          </p:cNvCxnSpPr>
          <p:nvPr/>
        </p:nvCxnSpPr>
        <p:spPr>
          <a:xfrm flipV="1">
            <a:off x="8704749" y="4221127"/>
            <a:ext cx="1166753" cy="429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112" idx="6"/>
            <a:endCxn id="125" idx="2"/>
          </p:cNvCxnSpPr>
          <p:nvPr/>
        </p:nvCxnSpPr>
        <p:spPr>
          <a:xfrm flipV="1">
            <a:off x="8704749" y="4221127"/>
            <a:ext cx="1166753" cy="861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113" idx="6"/>
            <a:endCxn id="125" idx="2"/>
          </p:cNvCxnSpPr>
          <p:nvPr/>
        </p:nvCxnSpPr>
        <p:spPr>
          <a:xfrm flipV="1">
            <a:off x="8704749" y="4221127"/>
            <a:ext cx="1166753" cy="1292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131" idx="6"/>
            <a:endCxn id="125" idx="2"/>
          </p:cNvCxnSpPr>
          <p:nvPr/>
        </p:nvCxnSpPr>
        <p:spPr>
          <a:xfrm flipV="1">
            <a:off x="8714345" y="4221127"/>
            <a:ext cx="1157157" cy="171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7027358" y="366099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Oval 108"/>
          <p:cNvSpPr/>
          <p:nvPr/>
        </p:nvSpPr>
        <p:spPr>
          <a:xfrm>
            <a:off x="7027358" y="409246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Oval 109"/>
          <p:cNvSpPr/>
          <p:nvPr/>
        </p:nvSpPr>
        <p:spPr>
          <a:xfrm>
            <a:off x="7027358" y="452393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Oval 110"/>
          <p:cNvSpPr/>
          <p:nvPr/>
        </p:nvSpPr>
        <p:spPr>
          <a:xfrm>
            <a:off x="8449430" y="452621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2" name="Oval 111"/>
          <p:cNvSpPr/>
          <p:nvPr/>
        </p:nvSpPr>
        <p:spPr>
          <a:xfrm>
            <a:off x="8449430" y="495768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" name="Oval 112"/>
          <p:cNvSpPr/>
          <p:nvPr/>
        </p:nvSpPr>
        <p:spPr>
          <a:xfrm>
            <a:off x="8449430" y="538915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Oval 113"/>
          <p:cNvSpPr/>
          <p:nvPr/>
        </p:nvSpPr>
        <p:spPr>
          <a:xfrm>
            <a:off x="8449430" y="237282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Oval 114"/>
          <p:cNvSpPr/>
          <p:nvPr/>
        </p:nvSpPr>
        <p:spPr>
          <a:xfrm>
            <a:off x="8449430" y="280429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Oval 115"/>
          <p:cNvSpPr/>
          <p:nvPr/>
        </p:nvSpPr>
        <p:spPr>
          <a:xfrm>
            <a:off x="8449430" y="323576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" name="Oval 116"/>
          <p:cNvSpPr/>
          <p:nvPr/>
        </p:nvSpPr>
        <p:spPr>
          <a:xfrm>
            <a:off x="8449430" y="366723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Oval 117"/>
          <p:cNvSpPr/>
          <p:nvPr/>
        </p:nvSpPr>
        <p:spPr>
          <a:xfrm>
            <a:off x="8449430" y="409870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Oval 118"/>
          <p:cNvSpPr/>
          <p:nvPr/>
        </p:nvSpPr>
        <p:spPr>
          <a:xfrm>
            <a:off x="7027358" y="366099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Oval 119"/>
          <p:cNvSpPr/>
          <p:nvPr/>
        </p:nvSpPr>
        <p:spPr>
          <a:xfrm>
            <a:off x="7027358" y="409246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Oval 120"/>
          <p:cNvSpPr/>
          <p:nvPr/>
        </p:nvSpPr>
        <p:spPr>
          <a:xfrm>
            <a:off x="7027358" y="452393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22" name="Object 1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2085443"/>
              </p:ext>
            </p:extLst>
          </p:nvPr>
        </p:nvGraphicFramePr>
        <p:xfrm>
          <a:off x="7080523" y="3667921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63" name="Equation" r:id="rId32" imgW="152280" imgH="228600" progId="Equation.DSMT4">
                  <p:embed/>
                </p:oleObj>
              </mc:Choice>
              <mc:Fallback>
                <p:oleObj name="Equation" r:id="rId32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80523" y="3667921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" name="Object 1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4483202"/>
              </p:ext>
            </p:extLst>
          </p:nvPr>
        </p:nvGraphicFramePr>
        <p:xfrm>
          <a:off x="7061180" y="409349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64" name="Equation" r:id="rId33" imgW="164880" imgH="228600" progId="Equation.DSMT4">
                  <p:embed/>
                </p:oleObj>
              </mc:Choice>
              <mc:Fallback>
                <p:oleObj name="Equation" r:id="rId33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061180" y="409349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" name="Object 1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8304624"/>
              </p:ext>
            </p:extLst>
          </p:nvPr>
        </p:nvGraphicFramePr>
        <p:xfrm>
          <a:off x="7080972" y="449989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65" name="Equation" r:id="rId34" imgW="164880" imgH="228600" progId="Equation.DSMT4">
                  <p:embed/>
                </p:oleObj>
              </mc:Choice>
              <mc:Fallback>
                <p:oleObj name="Equation" r:id="rId3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080972" y="449989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" name="Oval 124"/>
          <p:cNvSpPr/>
          <p:nvPr/>
        </p:nvSpPr>
        <p:spPr>
          <a:xfrm>
            <a:off x="9871502" y="4096436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26" name="Object 1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2959581"/>
              </p:ext>
            </p:extLst>
          </p:nvPr>
        </p:nvGraphicFramePr>
        <p:xfrm>
          <a:off x="10211510" y="4105446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66" name="Equation" r:id="rId35" imgW="749160" imgH="228600" progId="Equation.DSMT4">
                  <p:embed/>
                </p:oleObj>
              </mc:Choice>
              <mc:Fallback>
                <p:oleObj name="Equation" r:id="rId35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211510" y="4105446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7" name="TextBox 126"/>
          <p:cNvSpPr txBox="1"/>
          <p:nvPr/>
        </p:nvSpPr>
        <p:spPr>
          <a:xfrm>
            <a:off x="6284691" y="1414968"/>
            <a:ext cx="3704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ANN</a:t>
            </a:r>
          </a:p>
          <a:p>
            <a:r>
              <a:rPr lang="en-GB" sz="1200" dirty="0"/>
              <a:t>hidden layer = </a:t>
            </a:r>
            <a:r>
              <a:rPr lang="en-GB" sz="1200" b="1" dirty="0">
                <a:solidFill>
                  <a:srgbClr val="FF0000"/>
                </a:solidFill>
              </a:rPr>
              <a:t>learned</a:t>
            </a:r>
            <a:r>
              <a:rPr lang="en-GB" sz="1200" dirty="0"/>
              <a:t> set of basis functions</a:t>
            </a:r>
          </a:p>
          <a:p>
            <a:r>
              <a:rPr lang="en-GB" sz="1200" dirty="0"/>
              <a:t>part of the model, subject to trainable parameters </a:t>
            </a:r>
          </a:p>
        </p:txBody>
      </p:sp>
      <p:graphicFrame>
        <p:nvGraphicFramePr>
          <p:cNvPr id="128" name="Object 1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0101860"/>
              </p:ext>
            </p:extLst>
          </p:nvPr>
        </p:nvGraphicFramePr>
        <p:xfrm>
          <a:off x="8497370" y="236378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67" name="Equation" r:id="rId36" imgW="152280" imgH="228600" progId="Equation.DSMT4">
                  <p:embed/>
                </p:oleObj>
              </mc:Choice>
              <mc:Fallback>
                <p:oleObj name="Equation" r:id="rId3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497370" y="2363788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" name="Object 1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7298604"/>
              </p:ext>
            </p:extLst>
          </p:nvPr>
        </p:nvGraphicFramePr>
        <p:xfrm>
          <a:off x="8495783" y="28225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68" name="Equation" r:id="rId37" imgW="164880" imgH="228600" progId="Equation.DSMT4">
                  <p:embed/>
                </p:oleObj>
              </mc:Choice>
              <mc:Fallback>
                <p:oleObj name="Equation" r:id="rId37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8495783" y="28225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" name="Object 1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4889254"/>
              </p:ext>
            </p:extLst>
          </p:nvPr>
        </p:nvGraphicFramePr>
        <p:xfrm>
          <a:off x="8495783" y="324802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69" name="Equation" r:id="rId39" imgW="164880" imgH="228600" progId="Equation.DSMT4">
                  <p:embed/>
                </p:oleObj>
              </mc:Choice>
              <mc:Fallback>
                <p:oleObj name="Equation" r:id="rId39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495783" y="324802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" name="Oval 130"/>
          <p:cNvSpPr/>
          <p:nvPr/>
        </p:nvSpPr>
        <p:spPr>
          <a:xfrm>
            <a:off x="8459026" y="581043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32" name="Object 1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289290"/>
              </p:ext>
            </p:extLst>
          </p:nvPr>
        </p:nvGraphicFramePr>
        <p:xfrm>
          <a:off x="8501553" y="36607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70" name="Equation" r:id="rId40" imgW="164880" imgH="228600" progId="Equation.DSMT4">
                  <p:embed/>
                </p:oleObj>
              </mc:Choice>
              <mc:Fallback>
                <p:oleObj name="Equation" r:id="rId4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8501553" y="36607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" name="Object 1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9893798"/>
              </p:ext>
            </p:extLst>
          </p:nvPr>
        </p:nvGraphicFramePr>
        <p:xfrm>
          <a:off x="8495203" y="4113213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71" name="Equation" r:id="rId42" imgW="164880" imgH="228600" progId="Equation.DSMT4">
                  <p:embed/>
                </p:oleObj>
              </mc:Choice>
              <mc:Fallback>
                <p:oleObj name="Equation" r:id="rId4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8495203" y="4113213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" name="Object 1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112007"/>
              </p:ext>
            </p:extLst>
          </p:nvPr>
        </p:nvGraphicFramePr>
        <p:xfrm>
          <a:off x="8482503" y="4545013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72" name="Equation" r:id="rId44" imgW="164880" imgH="228600" progId="Equation.DSMT4">
                  <p:embed/>
                </p:oleObj>
              </mc:Choice>
              <mc:Fallback>
                <p:oleObj name="Equation" r:id="rId4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8482503" y="4545013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" name="Object 1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0096390"/>
              </p:ext>
            </p:extLst>
          </p:nvPr>
        </p:nvGraphicFramePr>
        <p:xfrm>
          <a:off x="8511658" y="494982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73" name="Equation" r:id="rId46" imgW="164880" imgH="228600" progId="Equation.DSMT4">
                  <p:embed/>
                </p:oleObj>
              </mc:Choice>
              <mc:Fallback>
                <p:oleObj name="Equation" r:id="rId4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8511658" y="494982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" name="Object 1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7852583"/>
              </p:ext>
            </p:extLst>
          </p:nvPr>
        </p:nvGraphicFramePr>
        <p:xfrm>
          <a:off x="8508483" y="53752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74" name="Equation" r:id="rId48" imgW="164880" imgH="228600" progId="Equation.DSMT4">
                  <p:embed/>
                </p:oleObj>
              </mc:Choice>
              <mc:Fallback>
                <p:oleObj name="Equation" r:id="rId4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8508483" y="53752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" name="Object 1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7733310"/>
              </p:ext>
            </p:extLst>
          </p:nvPr>
        </p:nvGraphicFramePr>
        <p:xfrm>
          <a:off x="8508483" y="583088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75" name="Equation" r:id="rId50" imgW="164880" imgH="228600" progId="Equation.DSMT4">
                  <p:embed/>
                </p:oleObj>
              </mc:Choice>
              <mc:Fallback>
                <p:oleObj name="Equation" r:id="rId5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8508483" y="583088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8" name="Straight Arrow Connector 137"/>
          <p:cNvCxnSpPr>
            <a:stCxn id="119" idx="6"/>
            <a:endCxn id="114" idx="2"/>
          </p:cNvCxnSpPr>
          <p:nvPr/>
        </p:nvCxnSpPr>
        <p:spPr>
          <a:xfrm flipV="1">
            <a:off x="7282677" y="249751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19" idx="6"/>
            <a:endCxn id="117" idx="2"/>
          </p:cNvCxnSpPr>
          <p:nvPr/>
        </p:nvCxnSpPr>
        <p:spPr>
          <a:xfrm>
            <a:off x="7282677" y="3785689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108" idx="6"/>
            <a:endCxn id="118" idx="2"/>
          </p:cNvCxnSpPr>
          <p:nvPr/>
        </p:nvCxnSpPr>
        <p:spPr>
          <a:xfrm>
            <a:off x="7282677" y="3785689"/>
            <a:ext cx="1166753" cy="437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108" idx="6"/>
            <a:endCxn id="112" idx="2"/>
          </p:cNvCxnSpPr>
          <p:nvPr/>
        </p:nvCxnSpPr>
        <p:spPr>
          <a:xfrm>
            <a:off x="7282677" y="3785689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109" idx="6"/>
            <a:endCxn id="115" idx="2"/>
          </p:cNvCxnSpPr>
          <p:nvPr/>
        </p:nvCxnSpPr>
        <p:spPr>
          <a:xfrm flipV="1">
            <a:off x="7282677" y="292898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109" idx="6"/>
            <a:endCxn id="117" idx="2"/>
          </p:cNvCxnSpPr>
          <p:nvPr/>
        </p:nvCxnSpPr>
        <p:spPr>
          <a:xfrm flipV="1">
            <a:off x="7282677" y="379192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09" idx="6"/>
          </p:cNvCxnSpPr>
          <p:nvPr/>
        </p:nvCxnSpPr>
        <p:spPr>
          <a:xfrm>
            <a:off x="7282677" y="4217159"/>
            <a:ext cx="1166753" cy="43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stCxn id="109" idx="6"/>
            <a:endCxn id="113" idx="2"/>
          </p:cNvCxnSpPr>
          <p:nvPr/>
        </p:nvCxnSpPr>
        <p:spPr>
          <a:xfrm>
            <a:off x="7282677" y="4217159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10" idx="6"/>
            <a:endCxn id="116" idx="2"/>
          </p:cNvCxnSpPr>
          <p:nvPr/>
        </p:nvCxnSpPr>
        <p:spPr>
          <a:xfrm flipV="1">
            <a:off x="7282677" y="336045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stCxn id="110" idx="6"/>
            <a:endCxn id="118" idx="2"/>
          </p:cNvCxnSpPr>
          <p:nvPr/>
        </p:nvCxnSpPr>
        <p:spPr>
          <a:xfrm flipV="1">
            <a:off x="7282677" y="422339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121" idx="6"/>
            <a:endCxn id="111" idx="2"/>
          </p:cNvCxnSpPr>
          <p:nvPr/>
        </p:nvCxnSpPr>
        <p:spPr>
          <a:xfrm>
            <a:off x="7282677" y="4648629"/>
            <a:ext cx="1166753" cy="2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110" idx="6"/>
            <a:endCxn id="131" idx="2"/>
          </p:cNvCxnSpPr>
          <p:nvPr/>
        </p:nvCxnSpPr>
        <p:spPr>
          <a:xfrm>
            <a:off x="7282677" y="4648629"/>
            <a:ext cx="1176349" cy="128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Right Brace 149"/>
          <p:cNvSpPr/>
          <p:nvPr/>
        </p:nvSpPr>
        <p:spPr>
          <a:xfrm rot="5400000">
            <a:off x="9550307" y="4836192"/>
            <a:ext cx="302821" cy="26196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1" name="TextBox 150"/>
          <p:cNvSpPr txBox="1"/>
          <p:nvPr/>
        </p:nvSpPr>
        <p:spPr>
          <a:xfrm>
            <a:off x="8331662" y="6361731"/>
            <a:ext cx="294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linear regression over basis functions</a:t>
            </a:r>
          </a:p>
          <a:p>
            <a:pPr algn="ctr"/>
            <a:r>
              <a:rPr lang="en-GB" sz="1200" b="1" dirty="0">
                <a:solidFill>
                  <a:srgbClr val="FF0000"/>
                </a:solidFill>
              </a:rPr>
              <a:t>identical</a:t>
            </a:r>
          </a:p>
        </p:txBody>
      </p:sp>
      <p:sp>
        <p:nvSpPr>
          <p:cNvPr id="152" name="Right Brace 151"/>
          <p:cNvSpPr/>
          <p:nvPr/>
        </p:nvSpPr>
        <p:spPr>
          <a:xfrm rot="16200000">
            <a:off x="7947778" y="847418"/>
            <a:ext cx="302821" cy="268069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3" name="TextBox 152"/>
          <p:cNvSpPr txBox="1"/>
          <p:nvPr/>
        </p:nvSpPr>
        <p:spPr>
          <a:xfrm>
            <a:off x="9671038" y="3513857"/>
            <a:ext cx="1318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output layer</a:t>
            </a:r>
            <a:br>
              <a:rPr lang="en-GB" sz="1200" dirty="0"/>
            </a:br>
            <a:r>
              <a:rPr lang="en-GB" sz="1200" dirty="0"/>
              <a:t>= prediction</a:t>
            </a:r>
          </a:p>
        </p:txBody>
      </p:sp>
      <p:cxnSp>
        <p:nvCxnSpPr>
          <p:cNvPr id="154" name="Straight Arrow Connector 153"/>
          <p:cNvCxnSpPr>
            <a:stCxn id="108" idx="6"/>
            <a:endCxn id="116" idx="2"/>
          </p:cNvCxnSpPr>
          <p:nvPr/>
        </p:nvCxnSpPr>
        <p:spPr>
          <a:xfrm flipV="1">
            <a:off x="7282677" y="336045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08" idx="6"/>
            <a:endCxn id="115" idx="2"/>
          </p:cNvCxnSpPr>
          <p:nvPr/>
        </p:nvCxnSpPr>
        <p:spPr>
          <a:xfrm flipV="1">
            <a:off x="7282677" y="292898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08" idx="6"/>
            <a:endCxn id="114" idx="2"/>
          </p:cNvCxnSpPr>
          <p:nvPr/>
        </p:nvCxnSpPr>
        <p:spPr>
          <a:xfrm flipV="1">
            <a:off x="7282677" y="249751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120" idx="6"/>
            <a:endCxn id="115" idx="2"/>
          </p:cNvCxnSpPr>
          <p:nvPr/>
        </p:nvCxnSpPr>
        <p:spPr>
          <a:xfrm flipV="1">
            <a:off x="7282677" y="292898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>
            <a:stCxn id="120" idx="6"/>
            <a:endCxn id="114" idx="2"/>
          </p:cNvCxnSpPr>
          <p:nvPr/>
        </p:nvCxnSpPr>
        <p:spPr>
          <a:xfrm flipV="1">
            <a:off x="7282677" y="2497512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>
            <a:stCxn id="108" idx="6"/>
            <a:endCxn id="113" idx="2"/>
          </p:cNvCxnSpPr>
          <p:nvPr/>
        </p:nvCxnSpPr>
        <p:spPr>
          <a:xfrm>
            <a:off x="7282677" y="3785689"/>
            <a:ext cx="1166753" cy="1728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>
            <a:stCxn id="108" idx="6"/>
            <a:endCxn id="131" idx="2"/>
          </p:cNvCxnSpPr>
          <p:nvPr/>
        </p:nvCxnSpPr>
        <p:spPr>
          <a:xfrm>
            <a:off x="7282677" y="3785689"/>
            <a:ext cx="1176349" cy="214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stCxn id="110" idx="6"/>
            <a:endCxn id="115" idx="2"/>
          </p:cNvCxnSpPr>
          <p:nvPr/>
        </p:nvCxnSpPr>
        <p:spPr>
          <a:xfrm flipV="1">
            <a:off x="7282677" y="2928982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stCxn id="121" idx="6"/>
            <a:endCxn id="117" idx="2"/>
          </p:cNvCxnSpPr>
          <p:nvPr/>
        </p:nvCxnSpPr>
        <p:spPr>
          <a:xfrm flipV="1">
            <a:off x="7282677" y="379192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stCxn id="121" idx="6"/>
            <a:endCxn id="113" idx="2"/>
          </p:cNvCxnSpPr>
          <p:nvPr/>
        </p:nvCxnSpPr>
        <p:spPr>
          <a:xfrm>
            <a:off x="7282677" y="464862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121" idx="6"/>
            <a:endCxn id="112" idx="2"/>
          </p:cNvCxnSpPr>
          <p:nvPr/>
        </p:nvCxnSpPr>
        <p:spPr>
          <a:xfrm>
            <a:off x="7282677" y="4648629"/>
            <a:ext cx="1166753" cy="43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>
            <a:stCxn id="110" idx="6"/>
            <a:endCxn id="114" idx="2"/>
          </p:cNvCxnSpPr>
          <p:nvPr/>
        </p:nvCxnSpPr>
        <p:spPr>
          <a:xfrm flipV="1">
            <a:off x="7282677" y="2497512"/>
            <a:ext cx="1166753" cy="2151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>
            <a:stCxn id="120" idx="6"/>
            <a:endCxn id="116" idx="2"/>
          </p:cNvCxnSpPr>
          <p:nvPr/>
        </p:nvCxnSpPr>
        <p:spPr>
          <a:xfrm flipV="1">
            <a:off x="7282677" y="336045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>
            <a:stCxn id="109" idx="6"/>
            <a:endCxn id="118" idx="2"/>
          </p:cNvCxnSpPr>
          <p:nvPr/>
        </p:nvCxnSpPr>
        <p:spPr>
          <a:xfrm>
            <a:off x="7282677" y="4217159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108" idx="6"/>
            <a:endCxn id="111" idx="2"/>
          </p:cNvCxnSpPr>
          <p:nvPr/>
        </p:nvCxnSpPr>
        <p:spPr>
          <a:xfrm>
            <a:off x="7282677" y="378568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>
            <a:stCxn id="109" idx="6"/>
            <a:endCxn id="112" idx="2"/>
          </p:cNvCxnSpPr>
          <p:nvPr/>
        </p:nvCxnSpPr>
        <p:spPr>
          <a:xfrm>
            <a:off x="7282677" y="421715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09" idx="6"/>
            <a:endCxn id="131" idx="2"/>
          </p:cNvCxnSpPr>
          <p:nvPr/>
        </p:nvCxnSpPr>
        <p:spPr>
          <a:xfrm>
            <a:off x="7282677" y="4217159"/>
            <a:ext cx="1176349" cy="171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071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Learn features from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1600" dirty="0"/>
              <a:t>Instead of a fixed set of basis functions, irrespective of data (hence we need many of those)</a:t>
            </a:r>
          </a:p>
          <a:p>
            <a:r>
              <a:rPr lang="en-GB" sz="1600" dirty="0"/>
              <a:t>We fix the </a:t>
            </a:r>
            <a:r>
              <a:rPr lang="en-GB" sz="1600" i="1" dirty="0"/>
              <a:t>number </a:t>
            </a:r>
            <a:r>
              <a:rPr lang="en-GB" sz="1600" dirty="0"/>
              <a:t>of basis functions (recall, also called “features”)</a:t>
            </a:r>
          </a:p>
          <a:p>
            <a:r>
              <a:rPr lang="en-GB" sz="1600" dirty="0"/>
              <a:t>And learn the “best” ones from data</a:t>
            </a:r>
          </a:p>
          <a:p>
            <a:endParaRPr lang="en-GB" sz="1600" dirty="0"/>
          </a:p>
          <a:p>
            <a:r>
              <a:rPr lang="en-GB" sz="1600" dirty="0"/>
              <a:t>So we end up with features that adapt to data (hence we don’t need so many of those)</a:t>
            </a:r>
          </a:p>
          <a:p>
            <a:endParaRPr lang="en-GB" sz="1600" dirty="0"/>
          </a:p>
          <a:p>
            <a:r>
              <a:rPr lang="en-GB" sz="1600" dirty="0"/>
              <a:t>How do we learn basis functions </a:t>
            </a:r>
            <a:r>
              <a:rPr lang="en-GB" sz="1600" i="1" dirty="0"/>
              <a:t>a </a:t>
            </a:r>
            <a:r>
              <a:rPr lang="en-GB" sz="1600" dirty="0"/>
              <a:t>from the data?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Parametric family of basis functions:                        </a:t>
            </a:r>
            <a:r>
              <a:rPr lang="en-GB" sz="1400" dirty="0">
                <a:sym typeface="Wingdings" panose="05000000000000000000" pitchFamily="2" charset="2"/>
              </a:rPr>
              <a:t> each basis function </a:t>
            </a:r>
            <a:r>
              <a:rPr lang="en-GB" sz="1400" i="1" dirty="0" err="1">
                <a:sym typeface="Wingdings" panose="05000000000000000000" pitchFamily="2" charset="2"/>
              </a:rPr>
              <a:t>ai</a:t>
            </a:r>
            <a:r>
              <a:rPr lang="en-GB" sz="1400" dirty="0">
                <a:sym typeface="Wingdings" panose="05000000000000000000" pitchFamily="2" charset="2"/>
              </a:rPr>
              <a:t> is a parametric function of </a:t>
            </a:r>
            <a:r>
              <a:rPr lang="en-GB" sz="1400" i="1" dirty="0">
                <a:sym typeface="Wingdings" panose="05000000000000000000" pitchFamily="2" charset="2"/>
              </a:rPr>
              <a:t>the same vector of inputs x</a:t>
            </a:r>
            <a:br>
              <a:rPr lang="en-GB" sz="1400" i="1" dirty="0">
                <a:sym typeface="Wingdings" panose="05000000000000000000" pitchFamily="2" charset="2"/>
              </a:rPr>
            </a:br>
            <a:r>
              <a:rPr lang="en-GB" sz="1400" i="1" dirty="0">
                <a:sym typeface="Wingdings" panose="05000000000000000000" pitchFamily="2" charset="2"/>
              </a:rPr>
              <a:t>					each with different parameters </a:t>
            </a:r>
            <a:r>
              <a:rPr lang="en-GB" sz="1400" i="1" dirty="0">
                <a:latin typeface="Symbol" panose="05050102010706020507" pitchFamily="18" charset="2"/>
                <a:sym typeface="Wingdings" panose="05000000000000000000" pitchFamily="2" charset="2"/>
              </a:rPr>
              <a:t>q</a:t>
            </a:r>
            <a:r>
              <a:rPr lang="en-GB" sz="1400" i="1" dirty="0">
                <a:sym typeface="Wingdings" panose="05000000000000000000" pitchFamily="2" charset="2"/>
              </a:rPr>
              <a:t>i</a:t>
            </a:r>
            <a:endParaRPr lang="en-GB" sz="1400" i="1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Learn parameters    (along with the weights </a:t>
            </a:r>
            <a:r>
              <a:rPr lang="en-GB" sz="1400" i="1" dirty="0"/>
              <a:t>w</a:t>
            </a:r>
            <a:r>
              <a:rPr lang="en-GB" sz="1400" dirty="0"/>
              <a:t> and bias </a:t>
            </a:r>
            <a:r>
              <a:rPr lang="en-GB" sz="1400" i="1" dirty="0"/>
              <a:t>b</a:t>
            </a:r>
            <a:r>
              <a:rPr lang="en-GB" sz="1400" dirty="0"/>
              <a:t> of regression) by minimization of the cost (e.g. sum of squared errors)</a:t>
            </a:r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3589106"/>
              </p:ext>
            </p:extLst>
          </p:nvPr>
        </p:nvGraphicFramePr>
        <p:xfrm>
          <a:off x="4303622" y="4242504"/>
          <a:ext cx="8001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614" name="Equation" r:id="rId4" imgW="799920" imgH="253800" progId="Equation.DSMT4">
                  <p:embed/>
                </p:oleObj>
              </mc:Choice>
              <mc:Fallback>
                <p:oleObj name="Equation" r:id="rId4" imgW="7999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03622" y="4242504"/>
                        <a:ext cx="8001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1375985"/>
              </p:ext>
            </p:extLst>
          </p:nvPr>
        </p:nvGraphicFramePr>
        <p:xfrm>
          <a:off x="2907271" y="4940543"/>
          <a:ext cx="139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615" name="Equation" r:id="rId6" imgW="139680" imgH="177480" progId="Equation.DSMT4">
                  <p:embed/>
                </p:oleObj>
              </mc:Choice>
              <mc:Fallback>
                <p:oleObj name="Equation" r:id="rId6" imgW="1396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07271" y="4940543"/>
                        <a:ext cx="1397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3188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Perceptron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1600" dirty="0"/>
              <a:t>Perceptron = (by far) most common choice of parametric family of basis functions</a:t>
            </a:r>
          </a:p>
          <a:p>
            <a:endParaRPr lang="en-GB" sz="1800" dirty="0"/>
          </a:p>
          <a:p>
            <a:pPr lvl="1"/>
            <a:r>
              <a:rPr lang="en-GB" sz="1400" dirty="0"/>
              <a:t>Each basis function </a:t>
            </a:r>
            <a:r>
              <a:rPr lang="en-GB" sz="1400" i="1" dirty="0" err="1"/>
              <a:t>ai</a:t>
            </a:r>
            <a:r>
              <a:rPr lang="en-GB" sz="1400" dirty="0"/>
              <a:t> is some non-linear scalar function </a:t>
            </a:r>
            <a:r>
              <a:rPr lang="en-GB" sz="1400" i="1" dirty="0"/>
              <a:t>g</a:t>
            </a:r>
            <a:r>
              <a:rPr lang="en-GB" sz="1400" dirty="0"/>
              <a:t> of a linear combination of the </a:t>
            </a:r>
            <a:r>
              <a:rPr lang="en-GB" sz="1400" i="1" dirty="0" err="1"/>
              <a:t>x</a:t>
            </a:r>
            <a:r>
              <a:rPr lang="en-GB" sz="1400" dirty="0" err="1"/>
              <a:t>s</a:t>
            </a:r>
            <a:r>
              <a:rPr lang="en-GB" sz="1400" dirty="0"/>
              <a:t> </a:t>
            </a:r>
            <a:br>
              <a:rPr lang="en-GB" sz="1400" dirty="0"/>
            </a:br>
            <a:r>
              <a:rPr lang="en-GB" sz="1400" dirty="0"/>
              <a:t>In other words, each feature is a different combination of the same </a:t>
            </a:r>
            <a:r>
              <a:rPr lang="en-GB" sz="1400" i="1" dirty="0" err="1"/>
              <a:t>xs</a:t>
            </a:r>
            <a:r>
              <a:rPr lang="en-GB" sz="1400" dirty="0"/>
              <a:t>, activated by a given scalar function </a:t>
            </a:r>
            <a:r>
              <a:rPr lang="en-GB" sz="1400" i="1" dirty="0"/>
              <a:t>g</a:t>
            </a:r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r>
              <a:rPr lang="en-GB" sz="1400" dirty="0"/>
              <a:t>                                                          g: scalar function called “activation”, applied element-wise to the vector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Each                       is a vector of parameters of dimension </a:t>
            </a:r>
            <a:r>
              <a:rPr lang="en-GB" sz="1400" i="1" dirty="0"/>
              <a:t>    , called “weights”</a:t>
            </a:r>
            <a:r>
              <a:rPr lang="en-GB" sz="1400" dirty="0"/>
              <a:t> and each                      is a real number parameter (“bias”)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Hence, if                                   is a </a:t>
            </a:r>
            <a:r>
              <a:rPr lang="en-GB" sz="1400" i="1" dirty="0"/>
              <a:t>           </a:t>
            </a:r>
            <a:r>
              <a:rPr lang="en-GB" sz="1400" dirty="0"/>
              <a:t>matrix and                  is a </a:t>
            </a:r>
            <a:r>
              <a:rPr lang="en-GB" sz="1400" i="1" dirty="0"/>
              <a:t>       </a:t>
            </a:r>
            <a:r>
              <a:rPr lang="en-GB" sz="1400" dirty="0"/>
              <a:t>dimensional vector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Then, the vector of basis functions is                          where </a:t>
            </a:r>
            <a:r>
              <a:rPr lang="en-GB" sz="1400" i="1" dirty="0"/>
              <a:t>g</a:t>
            </a:r>
            <a:r>
              <a:rPr lang="en-GB" sz="1400" dirty="0"/>
              <a:t> is a scalar function applied element-wise to the </a:t>
            </a:r>
            <a:r>
              <a:rPr lang="en-GB" sz="1400" i="1" dirty="0"/>
              <a:t>    </a:t>
            </a:r>
            <a:r>
              <a:rPr lang="en-GB" sz="1400" dirty="0"/>
              <a:t>vector </a:t>
            </a:r>
          </a:p>
          <a:p>
            <a:endParaRPr lang="en-GB" sz="1600" dirty="0"/>
          </a:p>
          <a:p>
            <a:r>
              <a:rPr lang="en-GB" sz="1600" dirty="0"/>
              <a:t>The activation function </a:t>
            </a:r>
            <a:r>
              <a:rPr lang="en-GB" sz="1600" i="1" dirty="0"/>
              <a:t>g</a:t>
            </a:r>
          </a:p>
          <a:p>
            <a:pPr lvl="1"/>
            <a:r>
              <a:rPr lang="en-GB" sz="1400" dirty="0"/>
              <a:t>Is, in principle, arbitrary </a:t>
            </a:r>
          </a:p>
          <a:p>
            <a:pPr lvl="1"/>
            <a:r>
              <a:rPr lang="en-GB" sz="1400" i="1" dirty="0"/>
              <a:t>Must be non-linear</a:t>
            </a:r>
            <a:r>
              <a:rPr lang="en-GB" sz="1400" dirty="0"/>
              <a:t> or we are back to a linear regression (</a:t>
            </a:r>
            <a:r>
              <a:rPr lang="en-GB" sz="1400" i="1" dirty="0"/>
              <a:t>a </a:t>
            </a:r>
            <a:r>
              <a:rPr lang="en-GB" sz="1400" dirty="0"/>
              <a:t>linear combination of linear functions is a linear function of the inputs)</a:t>
            </a:r>
          </a:p>
          <a:p>
            <a:pPr lvl="1"/>
            <a:r>
              <a:rPr lang="en-GB" sz="1400" dirty="0"/>
              <a:t>(Must satisfy some mild technical requirements for the perceptron to represent </a:t>
            </a:r>
            <a:r>
              <a:rPr lang="en-GB" sz="1400" i="1" dirty="0"/>
              <a:t>any</a:t>
            </a:r>
            <a:r>
              <a:rPr lang="en-GB" sz="1400" dirty="0"/>
              <a:t> function)</a:t>
            </a:r>
          </a:p>
          <a:p>
            <a:pPr marL="0" indent="0">
              <a:buNone/>
            </a:pPr>
            <a:endParaRPr lang="en-GB" sz="16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7171977"/>
              </p:ext>
            </p:extLst>
          </p:nvPr>
        </p:nvGraphicFramePr>
        <p:xfrm>
          <a:off x="2455362" y="3053766"/>
          <a:ext cx="10541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638" name="Equation" r:id="rId4" imgW="1054080" imgH="279360" progId="Equation.DSMT4">
                  <p:embed/>
                </p:oleObj>
              </mc:Choice>
              <mc:Fallback>
                <p:oleObj name="Equation" r:id="rId4" imgW="105408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55362" y="3053766"/>
                        <a:ext cx="10541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7825041"/>
              </p:ext>
            </p:extLst>
          </p:nvPr>
        </p:nvGraphicFramePr>
        <p:xfrm>
          <a:off x="2061044" y="3548428"/>
          <a:ext cx="736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639" name="Equation" r:id="rId6" imgW="736560" imgH="228600" progId="Equation.DSMT4">
                  <p:embed/>
                </p:oleObj>
              </mc:Choice>
              <mc:Fallback>
                <p:oleObj name="Equation" r:id="rId6" imgW="7365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61044" y="3548428"/>
                        <a:ext cx="7366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4807066"/>
              </p:ext>
            </p:extLst>
          </p:nvPr>
        </p:nvGraphicFramePr>
        <p:xfrm>
          <a:off x="7862566" y="3548427"/>
          <a:ext cx="698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640" name="Equation" r:id="rId8" imgW="698400" imgH="228600" progId="Equation.DSMT4">
                  <p:embed/>
                </p:oleObj>
              </mc:Choice>
              <mc:Fallback>
                <p:oleObj name="Equation" r:id="rId8" imgW="698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862566" y="3548427"/>
                        <a:ext cx="698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9449930"/>
              </p:ext>
            </p:extLst>
          </p:nvPr>
        </p:nvGraphicFramePr>
        <p:xfrm>
          <a:off x="2319318" y="3773488"/>
          <a:ext cx="11557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641" name="Equation" r:id="rId10" imgW="1155600" imgH="736560" progId="Equation.DSMT4">
                  <p:embed/>
                </p:oleObj>
              </mc:Choice>
              <mc:Fallback>
                <p:oleObj name="Equation" r:id="rId10" imgW="115560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19318" y="3773488"/>
                        <a:ext cx="11557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6173008"/>
              </p:ext>
            </p:extLst>
          </p:nvPr>
        </p:nvGraphicFramePr>
        <p:xfrm>
          <a:off x="5202992" y="3773488"/>
          <a:ext cx="5715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642" name="Equation" r:id="rId12" imgW="571320" imgH="736560" progId="Equation.DSMT4">
                  <p:embed/>
                </p:oleObj>
              </mc:Choice>
              <mc:Fallback>
                <p:oleObj name="Equation" r:id="rId12" imgW="57132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202992" y="3773488"/>
                        <a:ext cx="5715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801529"/>
              </p:ext>
            </p:extLst>
          </p:nvPr>
        </p:nvGraphicFramePr>
        <p:xfrm>
          <a:off x="4312016" y="4473342"/>
          <a:ext cx="901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643" name="Equation" r:id="rId14" imgW="901440" imgH="253800" progId="Equation.DSMT4">
                  <p:embed/>
                </p:oleObj>
              </mc:Choice>
              <mc:Fallback>
                <p:oleObj name="Equation" r:id="rId14" imgW="9014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312016" y="4473342"/>
                        <a:ext cx="901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7786327"/>
              </p:ext>
            </p:extLst>
          </p:nvPr>
        </p:nvGraphicFramePr>
        <p:xfrm>
          <a:off x="10000542" y="4509977"/>
          <a:ext cx="6604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644" name="Equation" r:id="rId16" imgW="660240" imgH="177480" progId="Equation.DSMT4">
                  <p:embed/>
                </p:oleObj>
              </mc:Choice>
              <mc:Fallback>
                <p:oleObj name="Equation" r:id="rId16" imgW="66024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0000542" y="4509977"/>
                        <a:ext cx="6604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251737"/>
              </p:ext>
            </p:extLst>
          </p:nvPr>
        </p:nvGraphicFramePr>
        <p:xfrm>
          <a:off x="5696091" y="3548427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645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696091" y="3548427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7728517"/>
              </p:ext>
            </p:extLst>
          </p:nvPr>
        </p:nvGraphicFramePr>
        <p:xfrm>
          <a:off x="3924045" y="4010234"/>
          <a:ext cx="406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646" name="Equation" r:id="rId20" imgW="406080" imgH="228600" progId="Equation.DSMT4">
                  <p:embed/>
                </p:oleObj>
              </mc:Choice>
              <mc:Fallback>
                <p:oleObj name="Equation" r:id="rId20" imgW="4060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924045" y="4010234"/>
                        <a:ext cx="406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92628"/>
              </p:ext>
            </p:extLst>
          </p:nvPr>
        </p:nvGraphicFramePr>
        <p:xfrm>
          <a:off x="6181600" y="4010234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647" name="Equation" r:id="rId22" imgW="152280" imgH="228600" progId="Equation.DSMT4">
                  <p:embed/>
                </p:oleObj>
              </mc:Choice>
              <mc:Fallback>
                <p:oleObj name="Equation" r:id="rId22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181600" y="4010234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2743698"/>
              </p:ext>
            </p:extLst>
          </p:nvPr>
        </p:nvGraphicFramePr>
        <p:xfrm>
          <a:off x="9339352" y="4486042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648" name="Equation" r:id="rId24" imgW="152280" imgH="228600" progId="Equation.DSMT4">
                  <p:embed/>
                </p:oleObj>
              </mc:Choice>
              <mc:Fallback>
                <p:oleObj name="Equation" r:id="rId24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9339352" y="4486042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34</a:t>
            </a:fld>
            <a:endParaRPr lang="en-GB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3038449"/>
              </p:ext>
            </p:extLst>
          </p:nvPr>
        </p:nvGraphicFramePr>
        <p:xfrm>
          <a:off x="9003214" y="3053766"/>
          <a:ext cx="812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649" name="Equation" r:id="rId26" imgW="812520" imgH="241200" progId="Equation.DSMT4">
                  <p:embed/>
                </p:oleObj>
              </mc:Choice>
              <mc:Fallback>
                <p:oleObj name="Equation" r:id="rId26" imgW="81252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9003214" y="3053766"/>
                        <a:ext cx="8128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16247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Perceptron (2)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1600" dirty="0" err="1"/>
              <a:t>Perceptrons</a:t>
            </a:r>
            <a:r>
              <a:rPr lang="en-GB" sz="1600" dirty="0"/>
              <a:t> have two major benefits:</a:t>
            </a:r>
          </a:p>
          <a:p>
            <a:pPr marL="800100" lvl="1" indent="-342900">
              <a:buFont typeface="+mj-lt"/>
              <a:buAutoNum type="arabicPeriod"/>
            </a:pPr>
            <a:endParaRPr lang="en-GB" sz="1400" u="sng" dirty="0"/>
          </a:p>
          <a:p>
            <a:pPr marL="800100" lvl="1" indent="-342900">
              <a:buFont typeface="+mj-lt"/>
              <a:buAutoNum type="arabicPeriod"/>
            </a:pPr>
            <a:endParaRPr lang="en-GB" sz="1400" u="sng" dirty="0"/>
          </a:p>
          <a:p>
            <a:pPr marL="800100" lvl="1" indent="-342900">
              <a:buFont typeface="+mj-lt"/>
              <a:buAutoNum type="arabicPeriod"/>
            </a:pPr>
            <a:r>
              <a:rPr lang="en-GB" sz="1400" u="sng" dirty="0"/>
              <a:t>Computational</a:t>
            </a:r>
            <a:r>
              <a:rPr lang="en-GB" sz="1400" dirty="0"/>
              <a:t> </a:t>
            </a:r>
          </a:p>
          <a:p>
            <a:pPr lvl="2"/>
            <a:r>
              <a:rPr lang="en-GB" sz="1400" dirty="0"/>
              <a:t>Perceptron networks are sequences of matrix operations </a:t>
            </a:r>
          </a:p>
          <a:p>
            <a:pPr lvl="2"/>
            <a:r>
              <a:rPr lang="en-GB" sz="1400" dirty="0"/>
              <a:t>(Matrix products followed by element-wise activations) </a:t>
            </a:r>
          </a:p>
          <a:p>
            <a:pPr lvl="2"/>
            <a:r>
              <a:rPr lang="en-GB" sz="1400" dirty="0"/>
              <a:t>Executed very efficiently on modern parallel CPU, GPU and TPU</a:t>
            </a:r>
            <a:endParaRPr lang="en-GB" sz="1000" dirty="0"/>
          </a:p>
          <a:p>
            <a:pPr marL="800100" lvl="1" indent="-342900">
              <a:buFont typeface="+mj-lt"/>
              <a:buAutoNum type="arabicPeriod"/>
            </a:pPr>
            <a:endParaRPr lang="en-GB" sz="1400" u="sng" dirty="0"/>
          </a:p>
          <a:p>
            <a:pPr marL="800100" lvl="1" indent="-342900">
              <a:buFont typeface="+mj-lt"/>
              <a:buAutoNum type="arabicPeriod"/>
            </a:pPr>
            <a:endParaRPr lang="en-GB" sz="1400" u="sng" dirty="0"/>
          </a:p>
          <a:p>
            <a:pPr marL="800100" lvl="1" indent="-342900">
              <a:buFont typeface="+mj-lt"/>
              <a:buAutoNum type="arabicPeriod"/>
            </a:pPr>
            <a:r>
              <a:rPr lang="en-GB" sz="1400" u="sng" dirty="0"/>
              <a:t>Representational</a:t>
            </a:r>
            <a:r>
              <a:rPr lang="en-GB" sz="1400" dirty="0"/>
              <a:t> </a:t>
            </a:r>
          </a:p>
          <a:p>
            <a:pPr lvl="2"/>
            <a:r>
              <a:rPr lang="en-GB" sz="1400" dirty="0" err="1"/>
              <a:t>Perceptrons</a:t>
            </a:r>
            <a:r>
              <a:rPr lang="en-GB" sz="1400" dirty="0"/>
              <a:t> can represent </a:t>
            </a:r>
            <a:r>
              <a:rPr lang="en-GB" sz="1400" i="1" dirty="0"/>
              <a:t>any </a:t>
            </a:r>
            <a:r>
              <a:rPr lang="en-GB" sz="1400" dirty="0"/>
              <a:t>function</a:t>
            </a:r>
          </a:p>
          <a:p>
            <a:pPr lvl="2"/>
            <a:r>
              <a:rPr lang="en-GB" sz="1400" dirty="0"/>
              <a:t>(in the asymptotic limit of an infinite number of basis functions, also called “units”)</a:t>
            </a:r>
          </a:p>
          <a:p>
            <a:pPr lvl="2"/>
            <a:r>
              <a:rPr lang="en-GB" sz="1400" dirty="0"/>
              <a:t>Not unlike polynomial or Fourier bases</a:t>
            </a:r>
          </a:p>
          <a:p>
            <a:pPr lvl="2"/>
            <a:r>
              <a:rPr lang="en-GB" sz="1400" dirty="0"/>
              <a:t>This is called the “Universal Representation Theorem”</a:t>
            </a:r>
          </a:p>
          <a:p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62603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Perceptron (3)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36</a:t>
            </a:fld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2182199" y="313875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2182199" y="357022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/>
          <p:cNvSpPr/>
          <p:nvPr/>
        </p:nvSpPr>
        <p:spPr>
          <a:xfrm>
            <a:off x="2182199" y="400169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3604271" y="400397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3604271" y="443544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3604271" y="486691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3604271" y="185057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3604271" y="228204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/>
          <p:cNvSpPr/>
          <p:nvPr/>
        </p:nvSpPr>
        <p:spPr>
          <a:xfrm>
            <a:off x="3604271" y="271351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/>
          <p:cNvSpPr/>
          <p:nvPr/>
        </p:nvSpPr>
        <p:spPr>
          <a:xfrm>
            <a:off x="3604271" y="314498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3604271" y="357645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/>
          <p:cNvSpPr/>
          <p:nvPr/>
        </p:nvSpPr>
        <p:spPr>
          <a:xfrm>
            <a:off x="2182199" y="313875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/>
          <p:cNvSpPr/>
          <p:nvPr/>
        </p:nvSpPr>
        <p:spPr>
          <a:xfrm>
            <a:off x="2182199" y="357022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/>
          <p:cNvSpPr/>
          <p:nvPr/>
        </p:nvSpPr>
        <p:spPr>
          <a:xfrm>
            <a:off x="2182199" y="400169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9250087"/>
              </p:ext>
            </p:extLst>
          </p:nvPr>
        </p:nvGraphicFramePr>
        <p:xfrm>
          <a:off x="2235364" y="3145674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40" name="Equation" r:id="rId4" imgW="152280" imgH="228600" progId="Equation.DSMT4">
                  <p:embed/>
                </p:oleObj>
              </mc:Choice>
              <mc:Fallback>
                <p:oleObj name="Equation" r:id="rId4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35364" y="3145674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0940594"/>
              </p:ext>
            </p:extLst>
          </p:nvPr>
        </p:nvGraphicFramePr>
        <p:xfrm>
          <a:off x="2216021" y="357125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41" name="Equation" r:id="rId6" imgW="164880" imgH="228600" progId="Equation.DSMT4">
                  <p:embed/>
                </p:oleObj>
              </mc:Choice>
              <mc:Fallback>
                <p:oleObj name="Equation" r:id="rId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16021" y="357125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4394190"/>
              </p:ext>
            </p:extLst>
          </p:nvPr>
        </p:nvGraphicFramePr>
        <p:xfrm>
          <a:off x="2235813" y="397765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42" name="Equation" r:id="rId8" imgW="164880" imgH="228600" progId="Equation.DSMT4">
                  <p:embed/>
                </p:oleObj>
              </mc:Choice>
              <mc:Fallback>
                <p:oleObj name="Equation" r:id="rId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35813" y="397765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1766677"/>
              </p:ext>
            </p:extLst>
          </p:nvPr>
        </p:nvGraphicFramePr>
        <p:xfrm>
          <a:off x="3652211" y="1841541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43" name="Equation" r:id="rId10" imgW="152280" imgH="228600" progId="Equation.DSMT4">
                  <p:embed/>
                </p:oleObj>
              </mc:Choice>
              <mc:Fallback>
                <p:oleObj name="Equation" r:id="rId10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652211" y="1841541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3492472"/>
              </p:ext>
            </p:extLst>
          </p:nvPr>
        </p:nvGraphicFramePr>
        <p:xfrm>
          <a:off x="3650624" y="230032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44" name="Equation" r:id="rId12" imgW="164880" imgH="228600" progId="Equation.DSMT4">
                  <p:embed/>
                </p:oleObj>
              </mc:Choice>
              <mc:Fallback>
                <p:oleObj name="Equation" r:id="rId1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650624" y="230032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0073999"/>
              </p:ext>
            </p:extLst>
          </p:nvPr>
        </p:nvGraphicFramePr>
        <p:xfrm>
          <a:off x="3650624" y="272577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45" name="Equation" r:id="rId14" imgW="164880" imgH="228600" progId="Equation.DSMT4">
                  <p:embed/>
                </p:oleObj>
              </mc:Choice>
              <mc:Fallback>
                <p:oleObj name="Equation" r:id="rId1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650624" y="272577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Oval 39"/>
          <p:cNvSpPr/>
          <p:nvPr/>
        </p:nvSpPr>
        <p:spPr>
          <a:xfrm>
            <a:off x="3613867" y="528818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989639"/>
              </p:ext>
            </p:extLst>
          </p:nvPr>
        </p:nvGraphicFramePr>
        <p:xfrm>
          <a:off x="3656394" y="313852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46" name="Equation" r:id="rId16" imgW="164880" imgH="228600" progId="Equation.DSMT4">
                  <p:embed/>
                </p:oleObj>
              </mc:Choice>
              <mc:Fallback>
                <p:oleObj name="Equation" r:id="rId1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656394" y="313852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841911"/>
              </p:ext>
            </p:extLst>
          </p:nvPr>
        </p:nvGraphicFramePr>
        <p:xfrm>
          <a:off x="3650044" y="3590966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47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650044" y="3590966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9203406"/>
              </p:ext>
            </p:extLst>
          </p:nvPr>
        </p:nvGraphicFramePr>
        <p:xfrm>
          <a:off x="3637344" y="4022766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48" name="Equation" r:id="rId20" imgW="164880" imgH="228600" progId="Equation.DSMT4">
                  <p:embed/>
                </p:oleObj>
              </mc:Choice>
              <mc:Fallback>
                <p:oleObj name="Equation" r:id="rId2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637344" y="4022766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1013206"/>
              </p:ext>
            </p:extLst>
          </p:nvPr>
        </p:nvGraphicFramePr>
        <p:xfrm>
          <a:off x="3666499" y="442757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49" name="Equation" r:id="rId22" imgW="164880" imgH="228600" progId="Equation.DSMT4">
                  <p:embed/>
                </p:oleObj>
              </mc:Choice>
              <mc:Fallback>
                <p:oleObj name="Equation" r:id="rId2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666499" y="442757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7141609"/>
              </p:ext>
            </p:extLst>
          </p:nvPr>
        </p:nvGraphicFramePr>
        <p:xfrm>
          <a:off x="3663324" y="485302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50" name="Equation" r:id="rId24" imgW="164880" imgH="228600" progId="Equation.DSMT4">
                  <p:embed/>
                </p:oleObj>
              </mc:Choice>
              <mc:Fallback>
                <p:oleObj name="Equation" r:id="rId2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663324" y="485302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7176933"/>
              </p:ext>
            </p:extLst>
          </p:nvPr>
        </p:nvGraphicFramePr>
        <p:xfrm>
          <a:off x="3663324" y="530864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51" name="Equation" r:id="rId26" imgW="164880" imgH="228600" progId="Equation.DSMT4">
                  <p:embed/>
                </p:oleObj>
              </mc:Choice>
              <mc:Fallback>
                <p:oleObj name="Equation" r:id="rId2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663324" y="530864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7" name="Straight Arrow Connector 46"/>
          <p:cNvCxnSpPr>
            <a:stCxn id="31" idx="6"/>
            <a:endCxn id="26" idx="2"/>
          </p:cNvCxnSpPr>
          <p:nvPr/>
        </p:nvCxnSpPr>
        <p:spPr>
          <a:xfrm flipV="1">
            <a:off x="2437518" y="1975265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1" idx="6"/>
            <a:endCxn id="29" idx="2"/>
          </p:cNvCxnSpPr>
          <p:nvPr/>
        </p:nvCxnSpPr>
        <p:spPr>
          <a:xfrm>
            <a:off x="2437518" y="3263442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0" idx="6"/>
            <a:endCxn id="30" idx="2"/>
          </p:cNvCxnSpPr>
          <p:nvPr/>
        </p:nvCxnSpPr>
        <p:spPr>
          <a:xfrm>
            <a:off x="2437518" y="3263442"/>
            <a:ext cx="1166753" cy="437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0" idx="6"/>
            <a:endCxn id="24" idx="2"/>
          </p:cNvCxnSpPr>
          <p:nvPr/>
        </p:nvCxnSpPr>
        <p:spPr>
          <a:xfrm>
            <a:off x="2437518" y="3263442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1" idx="6"/>
            <a:endCxn id="27" idx="2"/>
          </p:cNvCxnSpPr>
          <p:nvPr/>
        </p:nvCxnSpPr>
        <p:spPr>
          <a:xfrm flipV="1">
            <a:off x="2437518" y="2406735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1" idx="6"/>
            <a:endCxn id="29" idx="2"/>
          </p:cNvCxnSpPr>
          <p:nvPr/>
        </p:nvCxnSpPr>
        <p:spPr>
          <a:xfrm flipV="1">
            <a:off x="2437518" y="3269675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1" idx="6"/>
          </p:cNvCxnSpPr>
          <p:nvPr/>
        </p:nvCxnSpPr>
        <p:spPr>
          <a:xfrm>
            <a:off x="2437518" y="3694912"/>
            <a:ext cx="1166753" cy="43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1" idx="6"/>
            <a:endCxn id="25" idx="2"/>
          </p:cNvCxnSpPr>
          <p:nvPr/>
        </p:nvCxnSpPr>
        <p:spPr>
          <a:xfrm>
            <a:off x="2437518" y="3694912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2" idx="6"/>
            <a:endCxn id="28" idx="2"/>
          </p:cNvCxnSpPr>
          <p:nvPr/>
        </p:nvCxnSpPr>
        <p:spPr>
          <a:xfrm flipV="1">
            <a:off x="2437518" y="2838205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22" idx="6"/>
            <a:endCxn id="30" idx="2"/>
          </p:cNvCxnSpPr>
          <p:nvPr/>
        </p:nvCxnSpPr>
        <p:spPr>
          <a:xfrm flipV="1">
            <a:off x="2437518" y="3701145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33" idx="6"/>
            <a:endCxn id="23" idx="2"/>
          </p:cNvCxnSpPr>
          <p:nvPr/>
        </p:nvCxnSpPr>
        <p:spPr>
          <a:xfrm>
            <a:off x="2437518" y="4126382"/>
            <a:ext cx="1166753" cy="2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2" idx="6"/>
            <a:endCxn id="40" idx="2"/>
          </p:cNvCxnSpPr>
          <p:nvPr/>
        </p:nvCxnSpPr>
        <p:spPr>
          <a:xfrm>
            <a:off x="2437518" y="4126382"/>
            <a:ext cx="1176349" cy="128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0" idx="6"/>
            <a:endCxn id="28" idx="2"/>
          </p:cNvCxnSpPr>
          <p:nvPr/>
        </p:nvCxnSpPr>
        <p:spPr>
          <a:xfrm flipV="1">
            <a:off x="2437518" y="2838205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0" idx="6"/>
            <a:endCxn id="27" idx="2"/>
          </p:cNvCxnSpPr>
          <p:nvPr/>
        </p:nvCxnSpPr>
        <p:spPr>
          <a:xfrm flipV="1">
            <a:off x="2437518" y="2406735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0" idx="6"/>
            <a:endCxn id="26" idx="2"/>
          </p:cNvCxnSpPr>
          <p:nvPr/>
        </p:nvCxnSpPr>
        <p:spPr>
          <a:xfrm flipV="1">
            <a:off x="2437518" y="1975265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2" idx="6"/>
            <a:endCxn id="27" idx="2"/>
          </p:cNvCxnSpPr>
          <p:nvPr/>
        </p:nvCxnSpPr>
        <p:spPr>
          <a:xfrm flipV="1">
            <a:off x="2437518" y="2406735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32" idx="6"/>
            <a:endCxn id="26" idx="2"/>
          </p:cNvCxnSpPr>
          <p:nvPr/>
        </p:nvCxnSpPr>
        <p:spPr>
          <a:xfrm flipV="1">
            <a:off x="2437518" y="1975265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20" idx="6"/>
            <a:endCxn id="25" idx="2"/>
          </p:cNvCxnSpPr>
          <p:nvPr/>
        </p:nvCxnSpPr>
        <p:spPr>
          <a:xfrm>
            <a:off x="2437518" y="3263442"/>
            <a:ext cx="1166753" cy="1728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0" idx="6"/>
            <a:endCxn id="40" idx="2"/>
          </p:cNvCxnSpPr>
          <p:nvPr/>
        </p:nvCxnSpPr>
        <p:spPr>
          <a:xfrm>
            <a:off x="2437518" y="3263442"/>
            <a:ext cx="1176349" cy="214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22" idx="6"/>
            <a:endCxn id="27" idx="2"/>
          </p:cNvCxnSpPr>
          <p:nvPr/>
        </p:nvCxnSpPr>
        <p:spPr>
          <a:xfrm flipV="1">
            <a:off x="2437518" y="2406735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33" idx="6"/>
            <a:endCxn id="29" idx="2"/>
          </p:cNvCxnSpPr>
          <p:nvPr/>
        </p:nvCxnSpPr>
        <p:spPr>
          <a:xfrm flipV="1">
            <a:off x="2437518" y="3269675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33" idx="6"/>
            <a:endCxn id="25" idx="2"/>
          </p:cNvCxnSpPr>
          <p:nvPr/>
        </p:nvCxnSpPr>
        <p:spPr>
          <a:xfrm>
            <a:off x="2437518" y="4126382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33" idx="6"/>
            <a:endCxn id="24" idx="2"/>
          </p:cNvCxnSpPr>
          <p:nvPr/>
        </p:nvCxnSpPr>
        <p:spPr>
          <a:xfrm>
            <a:off x="2437518" y="4126382"/>
            <a:ext cx="1166753" cy="43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22" idx="6"/>
            <a:endCxn id="26" idx="2"/>
          </p:cNvCxnSpPr>
          <p:nvPr/>
        </p:nvCxnSpPr>
        <p:spPr>
          <a:xfrm flipV="1">
            <a:off x="2437518" y="1975265"/>
            <a:ext cx="1166753" cy="2151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32" idx="6"/>
            <a:endCxn id="28" idx="2"/>
          </p:cNvCxnSpPr>
          <p:nvPr/>
        </p:nvCxnSpPr>
        <p:spPr>
          <a:xfrm flipV="1">
            <a:off x="2437518" y="2838205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21" idx="6"/>
            <a:endCxn id="30" idx="2"/>
          </p:cNvCxnSpPr>
          <p:nvPr/>
        </p:nvCxnSpPr>
        <p:spPr>
          <a:xfrm>
            <a:off x="2437518" y="3694912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0" idx="6"/>
            <a:endCxn id="23" idx="2"/>
          </p:cNvCxnSpPr>
          <p:nvPr/>
        </p:nvCxnSpPr>
        <p:spPr>
          <a:xfrm>
            <a:off x="2437518" y="3263442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21" idx="6"/>
            <a:endCxn id="24" idx="2"/>
          </p:cNvCxnSpPr>
          <p:nvPr/>
        </p:nvCxnSpPr>
        <p:spPr>
          <a:xfrm>
            <a:off x="2437518" y="3694912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1" idx="6"/>
            <a:endCxn id="40" idx="2"/>
          </p:cNvCxnSpPr>
          <p:nvPr/>
        </p:nvCxnSpPr>
        <p:spPr>
          <a:xfrm>
            <a:off x="2437518" y="3694912"/>
            <a:ext cx="1176349" cy="171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7691220"/>
              </p:ext>
            </p:extLst>
          </p:nvPr>
        </p:nvGraphicFramePr>
        <p:xfrm>
          <a:off x="4092695" y="1712228"/>
          <a:ext cx="1676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52" name="Equation" r:id="rId28" imgW="1676160" imgH="444240" progId="Equation.DSMT4">
                  <p:embed/>
                </p:oleObj>
              </mc:Choice>
              <mc:Fallback>
                <p:oleObj name="Equation" r:id="rId28" imgW="16761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4092695" y="1712228"/>
                        <a:ext cx="16764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1093639"/>
              </p:ext>
            </p:extLst>
          </p:nvPr>
        </p:nvGraphicFramePr>
        <p:xfrm>
          <a:off x="6057179" y="1816141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53" name="Equation" r:id="rId30" imgW="660240" imgH="253800" progId="Equation.DSMT4">
                  <p:embed/>
                </p:oleObj>
              </mc:Choice>
              <mc:Fallback>
                <p:oleObj name="Equation" r:id="rId30" imgW="6602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6057179" y="1816141"/>
                        <a:ext cx="660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264061"/>
              </p:ext>
            </p:extLst>
          </p:nvPr>
        </p:nvGraphicFramePr>
        <p:xfrm>
          <a:off x="4092695" y="2168709"/>
          <a:ext cx="17526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54" name="Equation" r:id="rId32" imgW="1752480" imgH="444240" progId="Equation.DSMT4">
                  <p:embed/>
                </p:oleObj>
              </mc:Choice>
              <mc:Fallback>
                <p:oleObj name="Equation" r:id="rId32" imgW="17524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4092695" y="2168709"/>
                        <a:ext cx="17526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7969168"/>
              </p:ext>
            </p:extLst>
          </p:nvPr>
        </p:nvGraphicFramePr>
        <p:xfrm>
          <a:off x="6057179" y="2263959"/>
          <a:ext cx="698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55" name="Equation" r:id="rId34" imgW="698400" imgH="253800" progId="Equation.DSMT4">
                  <p:embed/>
                </p:oleObj>
              </mc:Choice>
              <mc:Fallback>
                <p:oleObj name="Equation" r:id="rId34" imgW="698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6057179" y="2263959"/>
                        <a:ext cx="698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1243380"/>
              </p:ext>
            </p:extLst>
          </p:nvPr>
        </p:nvGraphicFramePr>
        <p:xfrm>
          <a:off x="4136561" y="2612838"/>
          <a:ext cx="17272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56" name="Equation" r:id="rId36" imgW="1726920" imgH="444240" progId="Equation.DSMT4">
                  <p:embed/>
                </p:oleObj>
              </mc:Choice>
              <mc:Fallback>
                <p:oleObj name="Equation" r:id="rId36" imgW="17269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4136561" y="2612838"/>
                        <a:ext cx="17272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4623870"/>
              </p:ext>
            </p:extLst>
          </p:nvPr>
        </p:nvGraphicFramePr>
        <p:xfrm>
          <a:off x="6065177" y="2702290"/>
          <a:ext cx="6858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57" name="Equation" r:id="rId38" imgW="685800" imgH="253800" progId="Equation.DSMT4">
                  <p:embed/>
                </p:oleObj>
              </mc:Choice>
              <mc:Fallback>
                <p:oleObj name="Equation" r:id="rId38" imgW="6858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6065177" y="2702290"/>
                        <a:ext cx="6858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7507020"/>
              </p:ext>
            </p:extLst>
          </p:nvPr>
        </p:nvGraphicFramePr>
        <p:xfrm>
          <a:off x="4152728" y="5190630"/>
          <a:ext cx="17399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58" name="Equation" r:id="rId40" imgW="1739880" imgH="444240" progId="Equation.DSMT4">
                  <p:embed/>
                </p:oleObj>
              </mc:Choice>
              <mc:Fallback>
                <p:oleObj name="Equation" r:id="rId40" imgW="1739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4152728" y="5190630"/>
                        <a:ext cx="17399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7587453"/>
              </p:ext>
            </p:extLst>
          </p:nvPr>
        </p:nvGraphicFramePr>
        <p:xfrm>
          <a:off x="6038805" y="5294353"/>
          <a:ext cx="698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59" name="Equation" r:id="rId42" imgW="698400" imgH="253800" progId="Equation.DSMT4">
                  <p:embed/>
                </p:oleObj>
              </mc:Choice>
              <mc:Fallback>
                <p:oleObj name="Equation" r:id="rId42" imgW="698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6038805" y="5294353"/>
                        <a:ext cx="698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" name="TextBox 83"/>
          <p:cNvSpPr txBox="1"/>
          <p:nvPr/>
        </p:nvSpPr>
        <p:spPr>
          <a:xfrm>
            <a:off x="4136561" y="3025283"/>
            <a:ext cx="163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4152728" y="3450234"/>
            <a:ext cx="163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sp>
        <p:nvSpPr>
          <p:cNvPr id="86" name="Right Arrow 85"/>
          <p:cNvSpPr/>
          <p:nvPr/>
        </p:nvSpPr>
        <p:spPr>
          <a:xfrm>
            <a:off x="7267696" y="3590966"/>
            <a:ext cx="653143" cy="2493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87" name="Object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2841190"/>
              </p:ext>
            </p:extLst>
          </p:nvPr>
        </p:nvGraphicFramePr>
        <p:xfrm>
          <a:off x="8202768" y="3491384"/>
          <a:ext cx="19812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60" name="Equation" r:id="rId44" imgW="1981080" imgH="444240" progId="Equation.DSMT4">
                  <p:embed/>
                </p:oleObj>
              </mc:Choice>
              <mc:Fallback>
                <p:oleObj name="Equation" r:id="rId44" imgW="19810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8202768" y="3491384"/>
                        <a:ext cx="19812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Right Brace 87"/>
          <p:cNvSpPr/>
          <p:nvPr/>
        </p:nvSpPr>
        <p:spPr>
          <a:xfrm rot="5400000">
            <a:off x="4320075" y="3558920"/>
            <a:ext cx="302821" cy="484428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TextBox 88"/>
          <p:cNvSpPr txBox="1"/>
          <p:nvPr/>
        </p:nvSpPr>
        <p:spPr>
          <a:xfrm>
            <a:off x="2042654" y="6222548"/>
            <a:ext cx="4850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hidden layer: compute basis functions </a:t>
            </a:r>
          </a:p>
        </p:txBody>
      </p:sp>
      <p:sp>
        <p:nvSpPr>
          <p:cNvPr id="90" name="Right Brace 89"/>
          <p:cNvSpPr/>
          <p:nvPr/>
        </p:nvSpPr>
        <p:spPr>
          <a:xfrm rot="5400000">
            <a:off x="8517011" y="2570279"/>
            <a:ext cx="302821" cy="315996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TextBox 90"/>
          <p:cNvSpPr txBox="1"/>
          <p:nvPr/>
        </p:nvSpPr>
        <p:spPr>
          <a:xfrm>
            <a:off x="6919107" y="4391747"/>
            <a:ext cx="3489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output layer: combination of basis functions </a:t>
            </a:r>
          </a:p>
        </p:txBody>
      </p:sp>
    </p:spTree>
    <p:extLst>
      <p:ext uri="{BB962C8B-B14F-4D97-AF65-F5344CB8AC3E}">
        <p14:creationId xmlns:p14="http://schemas.microsoft.com/office/powerpoint/2010/main" val="19841704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Prediction with </a:t>
            </a:r>
            <a:r>
              <a:rPr lang="en-GB" dirty="0" err="1">
                <a:solidFill>
                  <a:schemeClr val="bg1"/>
                </a:solidFill>
              </a:rPr>
              <a:t>perceptrons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Prediction in two steps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Step 1 (hidden layer): feature (=basis function) extraction </a:t>
            </a:r>
            <a:r>
              <a:rPr lang="en-GB" sz="1400" b="1" dirty="0">
                <a:solidFill>
                  <a:srgbClr val="FF0000"/>
                </a:solidFill>
              </a:rPr>
              <a:t>inputs </a:t>
            </a:r>
            <a:r>
              <a:rPr lang="en-GB" sz="1400" b="1" i="1" dirty="0">
                <a:solidFill>
                  <a:srgbClr val="FF0000"/>
                </a:solidFill>
              </a:rPr>
              <a:t>x (dim n0) </a:t>
            </a:r>
            <a:r>
              <a:rPr lang="en-GB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GB" sz="1400" b="1" dirty="0">
                <a:solidFill>
                  <a:srgbClr val="FF0000"/>
                </a:solidFill>
              </a:rPr>
              <a:t>basis functions </a:t>
            </a:r>
            <a:r>
              <a:rPr lang="en-GB" sz="1400" b="1" i="1" dirty="0">
                <a:solidFill>
                  <a:srgbClr val="FF0000"/>
                </a:solidFill>
              </a:rPr>
              <a:t>a (dim n1)</a:t>
            </a:r>
            <a:endParaRPr lang="en-GB" sz="1400" dirty="0"/>
          </a:p>
          <a:p>
            <a:pPr lvl="2"/>
            <a:r>
              <a:rPr lang="en-GB" sz="1200" dirty="0"/>
              <a:t>Parameters:         matrix in dimension            and         vector in dimension</a:t>
            </a:r>
          </a:p>
          <a:p>
            <a:pPr lvl="2"/>
            <a:r>
              <a:rPr lang="en-GB" sz="1200" dirty="0"/>
              <a:t>The </a:t>
            </a:r>
            <a:r>
              <a:rPr lang="en-GB" sz="1200" i="1" dirty="0"/>
              <a:t>activation </a:t>
            </a:r>
            <a:r>
              <a:rPr lang="en-GB" sz="1200" dirty="0"/>
              <a:t>function </a:t>
            </a:r>
            <a:r>
              <a:rPr lang="en-GB" sz="1200" i="1" dirty="0"/>
              <a:t>g</a:t>
            </a:r>
            <a:r>
              <a:rPr lang="en-GB" sz="1200" dirty="0"/>
              <a:t> is scalar and applied element-wise on the     vector </a:t>
            </a:r>
          </a:p>
          <a:p>
            <a:pPr lvl="1"/>
            <a:endParaRPr lang="en-GB" sz="1000" dirty="0"/>
          </a:p>
          <a:p>
            <a:pPr lvl="1"/>
            <a:r>
              <a:rPr lang="en-GB" sz="1400" dirty="0"/>
              <a:t>Step 2: (output layer): linear regression </a:t>
            </a:r>
            <a:r>
              <a:rPr lang="en-GB" sz="1400" b="1" dirty="0">
                <a:solidFill>
                  <a:srgbClr val="FF0000"/>
                </a:solidFill>
              </a:rPr>
              <a:t>basis functions </a:t>
            </a:r>
            <a:r>
              <a:rPr lang="en-GB" sz="1400" b="1" i="1" dirty="0">
                <a:solidFill>
                  <a:srgbClr val="FF0000"/>
                </a:solidFill>
              </a:rPr>
              <a:t>a</a:t>
            </a:r>
            <a:r>
              <a:rPr lang="en-GB" sz="1400" b="1" dirty="0">
                <a:solidFill>
                  <a:srgbClr val="FF0000"/>
                </a:solidFill>
              </a:rPr>
              <a:t> (dim n1) </a:t>
            </a:r>
            <a:r>
              <a:rPr lang="en-GB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 prediction (real number)</a:t>
            </a:r>
            <a:endParaRPr lang="en-GB" sz="1400" dirty="0"/>
          </a:p>
          <a:p>
            <a:pPr lvl="2"/>
            <a:r>
              <a:rPr lang="en-GB" sz="1200" dirty="0"/>
              <a:t>Parameters:         row vector in dimension       and         real number</a:t>
            </a:r>
          </a:p>
          <a:p>
            <a:pPr marL="0" indent="0">
              <a:buNone/>
            </a:pPr>
            <a:endParaRPr lang="en-GB" sz="1400" dirty="0"/>
          </a:p>
          <a:p>
            <a:r>
              <a:rPr lang="en-GB" sz="1600" dirty="0"/>
              <a:t>Unified notation for both steps = </a:t>
            </a:r>
            <a:r>
              <a:rPr lang="en-GB" sz="1600" b="1" dirty="0">
                <a:solidFill>
                  <a:srgbClr val="FF0000"/>
                </a:solidFill>
              </a:rPr>
              <a:t>feed-forward equation</a:t>
            </a:r>
            <a:r>
              <a:rPr lang="en-GB" sz="1600" dirty="0">
                <a:solidFill>
                  <a:srgbClr val="FF0000"/>
                </a:solidFill>
              </a:rPr>
              <a:t>                                     </a:t>
            </a:r>
            <a:r>
              <a:rPr lang="en-GB" sz="1600" dirty="0"/>
              <a:t>or </a:t>
            </a:r>
            <a:endParaRPr lang="en-GB" sz="1400" dirty="0"/>
          </a:p>
          <a:p>
            <a:pPr lvl="1"/>
            <a:r>
              <a:rPr lang="en-GB" sz="1400" dirty="0"/>
              <a:t>For layers l = 0 and 1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With the notations                                                                                                     and parameters </a:t>
            </a:r>
          </a:p>
          <a:p>
            <a:pPr lvl="1"/>
            <a:endParaRPr lang="en-GB" sz="1200" dirty="0"/>
          </a:p>
          <a:p>
            <a:endParaRPr lang="en-GB" sz="1400" dirty="0"/>
          </a:p>
          <a:p>
            <a:endParaRPr lang="en-GB" sz="1400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5880418"/>
              </p:ext>
            </p:extLst>
          </p:nvPr>
        </p:nvGraphicFramePr>
        <p:xfrm>
          <a:off x="9252071" y="2352588"/>
          <a:ext cx="1130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24" name="Equation" r:id="rId4" imgW="1130040" imgH="304560" progId="Equation.DSMT4">
                  <p:embed/>
                </p:oleObj>
              </mc:Choice>
              <mc:Fallback>
                <p:oleObj name="Equation" r:id="rId4" imgW="11300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52071" y="2352588"/>
                        <a:ext cx="11303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3694690"/>
              </p:ext>
            </p:extLst>
          </p:nvPr>
        </p:nvGraphicFramePr>
        <p:xfrm>
          <a:off x="2846695" y="2616673"/>
          <a:ext cx="266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25" name="Equation" r:id="rId6" imgW="266400" imgH="215640" progId="Equation.DSMT4">
                  <p:embed/>
                </p:oleObj>
              </mc:Choice>
              <mc:Fallback>
                <p:oleObj name="Equation" r:id="rId6" imgW="266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46695" y="2616673"/>
                        <a:ext cx="2667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8355124"/>
              </p:ext>
            </p:extLst>
          </p:nvPr>
        </p:nvGraphicFramePr>
        <p:xfrm>
          <a:off x="5071113" y="2617087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26" name="Equation" r:id="rId8" imgW="215640" imgH="215640" progId="Equation.DSMT4">
                  <p:embed/>
                </p:oleObj>
              </mc:Choice>
              <mc:Fallback>
                <p:oleObj name="Equation" r:id="rId8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71113" y="2617087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331608"/>
              </p:ext>
            </p:extLst>
          </p:nvPr>
        </p:nvGraphicFramePr>
        <p:xfrm>
          <a:off x="6589456" y="2635057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27" name="Equation" r:id="rId10" imgW="152280" imgH="228600" progId="Equation.DSMT4">
                  <p:embed/>
                </p:oleObj>
              </mc:Choice>
              <mc:Fallback>
                <p:oleObj name="Equation" r:id="rId10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589456" y="2635057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8126279"/>
              </p:ext>
            </p:extLst>
          </p:nvPr>
        </p:nvGraphicFramePr>
        <p:xfrm>
          <a:off x="4378893" y="2634075"/>
          <a:ext cx="406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28" name="Equation" r:id="rId12" imgW="406080" imgH="228600" progId="Equation.DSMT4">
                  <p:embed/>
                </p:oleObj>
              </mc:Choice>
              <mc:Fallback>
                <p:oleObj name="Equation" r:id="rId12" imgW="4060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378893" y="2634075"/>
                        <a:ext cx="406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2827516"/>
              </p:ext>
            </p:extLst>
          </p:nvPr>
        </p:nvGraphicFramePr>
        <p:xfrm>
          <a:off x="8610600" y="3285616"/>
          <a:ext cx="901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29" name="Equation" r:id="rId14" imgW="901440" imgH="241200" progId="Equation.DSMT4">
                  <p:embed/>
                </p:oleObj>
              </mc:Choice>
              <mc:Fallback>
                <p:oleObj name="Equation" r:id="rId14" imgW="9014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610600" y="3285616"/>
                        <a:ext cx="901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3279370"/>
              </p:ext>
            </p:extLst>
          </p:nvPr>
        </p:nvGraphicFramePr>
        <p:xfrm>
          <a:off x="2859395" y="3529217"/>
          <a:ext cx="2540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30" name="Equation" r:id="rId16" imgW="253800" imgH="215640" progId="Equation.DSMT4">
                  <p:embed/>
                </p:oleObj>
              </mc:Choice>
              <mc:Fallback>
                <p:oleObj name="Equation" r:id="rId16" imgW="2538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859395" y="3529217"/>
                        <a:ext cx="2540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572887"/>
              </p:ext>
            </p:extLst>
          </p:nvPr>
        </p:nvGraphicFramePr>
        <p:xfrm>
          <a:off x="4685341" y="3534924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31" name="Equation" r:id="rId18" imgW="152280" imgH="228600" progId="Equation.DSMT4">
                  <p:embed/>
                </p:oleObj>
              </mc:Choice>
              <mc:Fallback>
                <p:oleObj name="Equation" r:id="rId18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85341" y="3534924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4647014"/>
              </p:ext>
            </p:extLst>
          </p:nvPr>
        </p:nvGraphicFramePr>
        <p:xfrm>
          <a:off x="5173125" y="3511584"/>
          <a:ext cx="228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32" name="Equation" r:id="rId19" imgW="228600" imgH="215640" progId="Equation.DSMT4">
                  <p:embed/>
                </p:oleObj>
              </mc:Choice>
              <mc:Fallback>
                <p:oleObj name="Equation" r:id="rId19" imgW="2286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173125" y="3511584"/>
                        <a:ext cx="228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3715396"/>
              </p:ext>
            </p:extLst>
          </p:nvPr>
        </p:nvGraphicFramePr>
        <p:xfrm>
          <a:off x="6226143" y="2856489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33" name="Equation" r:id="rId21" imgW="152280" imgH="228600" progId="Equation.DSMT4">
                  <p:embed/>
                </p:oleObj>
              </mc:Choice>
              <mc:Fallback>
                <p:oleObj name="Equation" r:id="rId21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226143" y="2856489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625287"/>
              </p:ext>
            </p:extLst>
          </p:nvPr>
        </p:nvGraphicFramePr>
        <p:xfrm>
          <a:off x="6828793" y="2832573"/>
          <a:ext cx="990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34" name="Equation" r:id="rId22" imgW="990360" imgH="215640" progId="Equation.DSMT4">
                  <p:embed/>
                </p:oleObj>
              </mc:Choice>
              <mc:Fallback>
                <p:oleObj name="Equation" r:id="rId22" imgW="9903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828793" y="2832573"/>
                        <a:ext cx="990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9511879"/>
              </p:ext>
            </p:extLst>
          </p:nvPr>
        </p:nvGraphicFramePr>
        <p:xfrm>
          <a:off x="5886833" y="4155145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35" name="Equation" r:id="rId24" imgW="1523880" imgH="304560" progId="Equation.DSMT4">
                  <p:embed/>
                </p:oleObj>
              </mc:Choice>
              <mc:Fallback>
                <p:oleObj name="Equation" r:id="rId24" imgW="1523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886833" y="4155145"/>
                        <a:ext cx="152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1918725"/>
              </p:ext>
            </p:extLst>
          </p:nvPr>
        </p:nvGraphicFramePr>
        <p:xfrm>
          <a:off x="3098800" y="4680582"/>
          <a:ext cx="37592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36" name="Equation" r:id="rId26" imgW="3759120" imgH="1041120" progId="Equation.DSMT4">
                  <p:embed/>
                </p:oleObj>
              </mc:Choice>
              <mc:Fallback>
                <p:oleObj name="Equation" r:id="rId26" imgW="3759120" imgH="1041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098800" y="4680582"/>
                        <a:ext cx="3759200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0350305"/>
              </p:ext>
            </p:extLst>
          </p:nvPr>
        </p:nvGraphicFramePr>
        <p:xfrm>
          <a:off x="8214425" y="4949330"/>
          <a:ext cx="2933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37" name="Equation" r:id="rId28" imgW="2933640" imgH="253800" progId="Equation.DSMT4">
                  <p:embed/>
                </p:oleObj>
              </mc:Choice>
              <mc:Fallback>
                <p:oleObj name="Equation" r:id="rId28" imgW="29336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8214425" y="4949330"/>
                        <a:ext cx="2933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37</a:t>
            </a:fld>
            <a:endParaRPr lang="en-GB"/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1646913"/>
              </p:ext>
            </p:extLst>
          </p:nvPr>
        </p:nvGraphicFramePr>
        <p:xfrm>
          <a:off x="7793677" y="4155145"/>
          <a:ext cx="2247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38" name="Equation" r:id="rId30" imgW="2247840" imgH="304560" progId="Equation.DSMT4">
                  <p:embed/>
                </p:oleObj>
              </mc:Choice>
              <mc:Fallback>
                <p:oleObj name="Equation" r:id="rId30" imgW="22478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7793677" y="4155145"/>
                        <a:ext cx="2247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5101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Activations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400" dirty="0"/>
              <a:t>The hidden activation function </a:t>
            </a:r>
            <a:r>
              <a:rPr lang="en-GB" sz="1400" i="1" dirty="0"/>
              <a:t>g</a:t>
            </a:r>
            <a:r>
              <a:rPr lang="en-GB" sz="1400" dirty="0"/>
              <a:t> </a:t>
            </a:r>
            <a:r>
              <a:rPr lang="en-GB" sz="1400" u="sng" dirty="0"/>
              <a:t>must be non-linear</a:t>
            </a:r>
            <a:r>
              <a:rPr lang="en-GB" sz="1400" dirty="0"/>
              <a:t> – here are the most common choices :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*antisymmetric around zero, saturates slowly on the sides                                                                           </a:t>
            </a:r>
            <a:r>
              <a:rPr lang="en-GB" sz="1400" b="1" dirty="0">
                <a:solidFill>
                  <a:srgbClr val="FF0000"/>
                </a:solidFill>
              </a:rPr>
              <a:t>default choice is ELU</a:t>
            </a:r>
          </a:p>
          <a:p>
            <a:pPr marL="0" indent="0">
              <a:buNone/>
            </a:pPr>
            <a:endParaRPr lang="en-GB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38</a:t>
            </a:fld>
            <a:endParaRPr lang="en-GB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91035"/>
              </p:ext>
            </p:extLst>
          </p:nvPr>
        </p:nvGraphicFramePr>
        <p:xfrm>
          <a:off x="955962" y="2205185"/>
          <a:ext cx="10569040" cy="3914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2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2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2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422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9377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Intuitive 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Cheaper computation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Improves training*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0099">
                <a:tc>
                  <a:txBody>
                    <a:bodyPr/>
                    <a:lstStyle/>
                    <a:p>
                      <a:r>
                        <a:rPr lang="en-GB" sz="1000" dirty="0"/>
                        <a:t>Activate</a:t>
                      </a:r>
                      <a:r>
                        <a:rPr lang="en-GB" sz="1000" baseline="0" dirty="0"/>
                        <a:t> localized spheres</a:t>
                      </a:r>
                    </a:p>
                    <a:p>
                      <a:endParaRPr lang="en-GB" sz="1000" baseline="0" dirty="0"/>
                    </a:p>
                    <a:p>
                      <a:endParaRPr lang="en-GB" sz="1000" baseline="0" dirty="0"/>
                    </a:p>
                    <a:p>
                      <a:endParaRPr lang="en-GB" sz="1000" baseline="0" dirty="0"/>
                    </a:p>
                    <a:p>
                      <a:endParaRPr lang="en-GB" sz="1000" baseline="0" dirty="0"/>
                    </a:p>
                    <a:p>
                      <a:r>
                        <a:rPr lang="en-GB" sz="1000" baseline="0" dirty="0"/>
                        <a:t>Application: interpolation/spline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Gaussian density </a:t>
                      </a:r>
                    </a:p>
                    <a:p>
                      <a:pPr algn="ctr"/>
                      <a:endParaRPr lang="en-GB" sz="1000" dirty="0"/>
                    </a:p>
                    <a:p>
                      <a:pPr algn="ctr"/>
                      <a:endParaRPr lang="en-GB" sz="1000" dirty="0"/>
                    </a:p>
                    <a:p>
                      <a:pPr algn="r"/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Derivative of 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0099">
                <a:tc>
                  <a:txBody>
                    <a:bodyPr/>
                    <a:lstStyle/>
                    <a:p>
                      <a:r>
                        <a:rPr lang="en-GB" sz="1000" dirty="0"/>
                        <a:t>Activate above threshold</a:t>
                      </a:r>
                    </a:p>
                    <a:p>
                      <a:endParaRPr lang="en-GB" sz="1000" dirty="0"/>
                    </a:p>
                    <a:p>
                      <a:endParaRPr lang="en-GB" sz="1000" dirty="0"/>
                    </a:p>
                    <a:p>
                      <a:endParaRPr lang="en-GB" sz="1000" dirty="0"/>
                    </a:p>
                    <a:p>
                      <a:endParaRPr lang="en-GB" sz="1000" dirty="0"/>
                    </a:p>
                    <a:p>
                      <a:r>
                        <a:rPr lang="en-GB" sz="1000" dirty="0"/>
                        <a:t>Application: probability/classification/</a:t>
                      </a:r>
                      <a:br>
                        <a:rPr lang="en-GB" sz="1000" dirty="0"/>
                      </a:br>
                      <a:r>
                        <a:rPr lang="en-GB" sz="1000" dirty="0"/>
                        <a:t>flat</a:t>
                      </a:r>
                      <a:r>
                        <a:rPr lang="en-GB" sz="1000" baseline="0" dirty="0"/>
                        <a:t> extrapolation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dirty="0"/>
                        <a:t>Gaussian distribution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dirty="0"/>
                        <a:t>Sigmoid</a:t>
                      </a:r>
                    </a:p>
                    <a:p>
                      <a:pPr algn="ctr"/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Hyperbolic tangent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0099">
                <a:tc>
                  <a:txBody>
                    <a:bodyPr/>
                    <a:lstStyle/>
                    <a:p>
                      <a:r>
                        <a:rPr lang="en-GB" sz="1000" dirty="0"/>
                        <a:t>Activate proportionally </a:t>
                      </a:r>
                      <a:br>
                        <a:rPr lang="en-GB" sz="1000" dirty="0"/>
                      </a:br>
                      <a:r>
                        <a:rPr lang="en-GB" sz="1000" dirty="0"/>
                        <a:t>to distance to threshold</a:t>
                      </a:r>
                    </a:p>
                    <a:p>
                      <a:endParaRPr lang="en-GB" sz="1000" dirty="0"/>
                    </a:p>
                    <a:p>
                      <a:endParaRPr lang="en-GB" sz="1000" dirty="0"/>
                    </a:p>
                    <a:p>
                      <a:endParaRPr lang="en-GB" sz="1000" dirty="0"/>
                    </a:p>
                    <a:p>
                      <a:endParaRPr lang="en-GB" sz="1000" dirty="0"/>
                    </a:p>
                    <a:p>
                      <a:r>
                        <a:rPr lang="en-GB" sz="1000" dirty="0"/>
                        <a:t>Application: </a:t>
                      </a:r>
                      <a:br>
                        <a:rPr lang="en-GB" sz="1000" dirty="0"/>
                      </a:br>
                      <a:r>
                        <a:rPr lang="en-GB" sz="1000" b="1" dirty="0">
                          <a:solidFill>
                            <a:srgbClr val="FF0000"/>
                          </a:solidFill>
                        </a:rPr>
                        <a:t>regression with linear extrapolation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Integral of </a:t>
                      </a:r>
                      <a:r>
                        <a:rPr lang="en-GB" sz="1000" dirty="0" err="1"/>
                        <a:t>Guassian</a:t>
                      </a:r>
                      <a:r>
                        <a:rPr lang="en-GB" sz="1000" dirty="0"/>
                        <a:t> (</a:t>
                      </a:r>
                      <a:r>
                        <a:rPr lang="en-GB" sz="1000" dirty="0" err="1"/>
                        <a:t>Bachelier</a:t>
                      </a:r>
                      <a:r>
                        <a:rPr lang="en-GB" sz="10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 err="1"/>
                        <a:t>SoftPlus</a:t>
                      </a:r>
                      <a:r>
                        <a:rPr lang="en-GB" sz="1000" dirty="0"/>
                        <a:t> = Integral of 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RELU</a:t>
                      </a:r>
                      <a:r>
                        <a:rPr lang="en-GB" sz="1000" baseline="0" dirty="0"/>
                        <a:t> / ELU</a:t>
                      </a:r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0163433"/>
              </p:ext>
            </p:extLst>
          </p:nvPr>
        </p:nvGraphicFramePr>
        <p:xfrm>
          <a:off x="3698875" y="3002698"/>
          <a:ext cx="942975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54" name="Equation" r:id="rId4" imgW="1257120" imgH="558720" progId="Equation.DSMT4">
                  <p:embed/>
                </p:oleObj>
              </mc:Choice>
              <mc:Fallback>
                <p:oleObj name="Equation" r:id="rId4" imgW="1257120" imgH="55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98875" y="3002698"/>
                        <a:ext cx="942975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3014" y="2864715"/>
            <a:ext cx="1110691" cy="693721"/>
          </a:xfrm>
          <a:prstGeom prst="rect">
            <a:avLst/>
          </a:prstGeom>
        </p:spPr>
      </p:pic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1061763"/>
              </p:ext>
            </p:extLst>
          </p:nvPr>
        </p:nvGraphicFramePr>
        <p:xfrm>
          <a:off x="3698875" y="4134584"/>
          <a:ext cx="1162050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55" name="Equation" r:id="rId7" imgW="1549080" imgH="330120" progId="Equation.DSMT4">
                  <p:embed/>
                </p:oleObj>
              </mc:Choice>
              <mc:Fallback>
                <p:oleObj name="Equation" r:id="rId7" imgW="154908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98875" y="4134584"/>
                        <a:ext cx="1162050" cy="247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3014" y="3909191"/>
            <a:ext cx="1113423" cy="698437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3415910" y="3246879"/>
            <a:ext cx="0" cy="98207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rot="5400000">
            <a:off x="3093626" y="3614804"/>
            <a:ext cx="7933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>
                <a:solidFill>
                  <a:srgbClr val="FF0000"/>
                </a:solidFill>
              </a:rPr>
              <a:t>derivative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rot="10800000" flipV="1">
            <a:off x="3422481" y="4283469"/>
            <a:ext cx="0" cy="98207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 rot="16200000">
            <a:off x="2951425" y="4651394"/>
            <a:ext cx="7933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u="sng" dirty="0">
                <a:solidFill>
                  <a:srgbClr val="FF0000"/>
                </a:solidFill>
              </a:rPr>
              <a:t>integral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644252" y="3693374"/>
            <a:ext cx="5197560" cy="10409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7928937"/>
              </p:ext>
            </p:extLst>
          </p:nvPr>
        </p:nvGraphicFramePr>
        <p:xfrm>
          <a:off x="3698875" y="5294999"/>
          <a:ext cx="828675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56" name="Equation" r:id="rId10" imgW="1104840" imgH="330120" progId="Equation.DSMT4">
                  <p:embed/>
                </p:oleObj>
              </mc:Choice>
              <mc:Fallback>
                <p:oleObj name="Equation" r:id="rId10" imgW="110484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698875" y="5294999"/>
                        <a:ext cx="828675" cy="247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18429" y="5142517"/>
            <a:ext cx="1115276" cy="698437"/>
          </a:xfrm>
          <a:prstGeom prst="rect">
            <a:avLst/>
          </a:prstGeom>
        </p:spPr>
      </p:pic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1482786"/>
              </p:ext>
            </p:extLst>
          </p:nvPr>
        </p:nvGraphicFramePr>
        <p:xfrm>
          <a:off x="6296024" y="4110771"/>
          <a:ext cx="1019175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57" name="Equation" r:id="rId13" imgW="1358640" imgH="393480" progId="Equation.DSMT4">
                  <p:embed/>
                </p:oleObj>
              </mc:Choice>
              <mc:Fallback>
                <p:oleObj name="Equation" r:id="rId13" imgW="135864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296024" y="4110771"/>
                        <a:ext cx="1019175" cy="29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Picture 2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00372" y="3903505"/>
            <a:ext cx="1124355" cy="704123"/>
          </a:xfrm>
          <a:prstGeom prst="rect">
            <a:avLst/>
          </a:prstGeom>
        </p:spPr>
      </p:pic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3448174"/>
              </p:ext>
            </p:extLst>
          </p:nvPr>
        </p:nvGraphicFramePr>
        <p:xfrm>
          <a:off x="6296024" y="3061871"/>
          <a:ext cx="110490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58" name="Equation" r:id="rId16" imgW="1473120" imgH="533160" progId="Equation.DSMT4">
                  <p:embed/>
                </p:oleObj>
              </mc:Choice>
              <mc:Fallback>
                <p:oleObj name="Equation" r:id="rId16" imgW="147312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296024" y="3061871"/>
                        <a:ext cx="110490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00372" y="2866915"/>
            <a:ext cx="1107169" cy="691521"/>
          </a:xfrm>
          <a:prstGeom prst="rect">
            <a:avLst/>
          </a:prstGeom>
        </p:spPr>
      </p:pic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0960487"/>
              </p:ext>
            </p:extLst>
          </p:nvPr>
        </p:nvGraphicFramePr>
        <p:xfrm>
          <a:off x="6296024" y="5271935"/>
          <a:ext cx="866775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59" name="Equation" r:id="rId19" imgW="1155600" imgH="634680" progId="Equation.DSMT4">
                  <p:embed/>
                </p:oleObj>
              </mc:Choice>
              <mc:Fallback>
                <p:oleObj name="Equation" r:id="rId19" imgW="1155600" imgH="634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296024" y="5271935"/>
                        <a:ext cx="866775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Picture 3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00372" y="5142517"/>
            <a:ext cx="1107746" cy="693721"/>
          </a:xfrm>
          <a:prstGeom prst="rect">
            <a:avLst/>
          </a:prstGeom>
        </p:spPr>
      </p:pic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7126176"/>
              </p:ext>
            </p:extLst>
          </p:nvPr>
        </p:nvGraphicFramePr>
        <p:xfrm>
          <a:off x="9116769" y="4121167"/>
          <a:ext cx="74295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60" name="Equation" r:id="rId22" imgW="990360" imgH="660240" progId="Equation.DSMT4">
                  <p:embed/>
                </p:oleObj>
              </mc:Choice>
              <mc:Fallback>
                <p:oleObj name="Equation" r:id="rId22" imgW="990360" imgH="660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9116769" y="4121167"/>
                        <a:ext cx="74295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223272" y="3936461"/>
            <a:ext cx="1104233" cy="691521"/>
          </a:xfrm>
          <a:prstGeom prst="rect">
            <a:avLst/>
          </a:prstGeom>
        </p:spPr>
      </p:pic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7144300"/>
              </p:ext>
            </p:extLst>
          </p:nvPr>
        </p:nvGraphicFramePr>
        <p:xfrm>
          <a:off x="8950325" y="5256948"/>
          <a:ext cx="13144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61" name="Equation" r:id="rId25" imgW="1752480" imgH="711000" progId="Equation.DSMT4">
                  <p:embed/>
                </p:oleObj>
              </mc:Choice>
              <mc:Fallback>
                <p:oleObj name="Equation" r:id="rId25" imgW="175248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8950325" y="5256948"/>
                        <a:ext cx="131445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" name="Picture 4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212155" y="5068592"/>
            <a:ext cx="1115350" cy="69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7810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1" name="Object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9022585"/>
              </p:ext>
            </p:extLst>
          </p:nvPr>
        </p:nvGraphicFramePr>
        <p:xfrm>
          <a:off x="4526605" y="1803400"/>
          <a:ext cx="1752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231" name="Equation" r:id="rId3" imgW="1752480" imgH="304560" progId="Equation.DSMT4">
                  <p:embed/>
                </p:oleObj>
              </mc:Choice>
              <mc:Fallback>
                <p:oleObj name="Equation" r:id="rId3" imgW="17524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26605" y="1803400"/>
                        <a:ext cx="1752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Computation graph and complexity</a:t>
            </a: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5223326"/>
              </p:ext>
            </p:extLst>
          </p:nvPr>
        </p:nvGraphicFramePr>
        <p:xfrm>
          <a:off x="3125573" y="4470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232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25573" y="4470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" name="Straight Arrow Connector 27"/>
          <p:cNvCxnSpPr>
            <a:stCxn id="46" idx="6"/>
            <a:endCxn id="57" idx="2"/>
          </p:cNvCxnSpPr>
          <p:nvPr/>
        </p:nvCxnSpPr>
        <p:spPr>
          <a:xfrm>
            <a:off x="3651522" y="2497512"/>
            <a:ext cx="1166753" cy="1723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7" idx="6"/>
          </p:cNvCxnSpPr>
          <p:nvPr/>
        </p:nvCxnSpPr>
        <p:spPr>
          <a:xfrm>
            <a:off x="3651522" y="2928982"/>
            <a:ext cx="1166753" cy="1319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8" idx="6"/>
            <a:endCxn id="57" idx="2"/>
          </p:cNvCxnSpPr>
          <p:nvPr/>
        </p:nvCxnSpPr>
        <p:spPr>
          <a:xfrm>
            <a:off x="3651522" y="3360452"/>
            <a:ext cx="1166753" cy="86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9" idx="6"/>
            <a:endCxn id="57" idx="2"/>
          </p:cNvCxnSpPr>
          <p:nvPr/>
        </p:nvCxnSpPr>
        <p:spPr>
          <a:xfrm>
            <a:off x="3651522" y="3791922"/>
            <a:ext cx="1166753" cy="429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50" idx="6"/>
            <a:endCxn id="57" idx="2"/>
          </p:cNvCxnSpPr>
          <p:nvPr/>
        </p:nvCxnSpPr>
        <p:spPr>
          <a:xfrm flipV="1">
            <a:off x="3651522" y="4221127"/>
            <a:ext cx="1166753" cy="2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43" idx="6"/>
            <a:endCxn id="57" idx="2"/>
          </p:cNvCxnSpPr>
          <p:nvPr/>
        </p:nvCxnSpPr>
        <p:spPr>
          <a:xfrm flipV="1">
            <a:off x="3651522" y="4221127"/>
            <a:ext cx="1166753" cy="429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44" idx="6"/>
            <a:endCxn id="57" idx="2"/>
          </p:cNvCxnSpPr>
          <p:nvPr/>
        </p:nvCxnSpPr>
        <p:spPr>
          <a:xfrm flipV="1">
            <a:off x="3651522" y="4221127"/>
            <a:ext cx="1166753" cy="861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45" idx="6"/>
            <a:endCxn id="57" idx="2"/>
          </p:cNvCxnSpPr>
          <p:nvPr/>
        </p:nvCxnSpPr>
        <p:spPr>
          <a:xfrm flipV="1">
            <a:off x="3651522" y="4221127"/>
            <a:ext cx="1166753" cy="1292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63" idx="6"/>
            <a:endCxn id="57" idx="2"/>
          </p:cNvCxnSpPr>
          <p:nvPr/>
        </p:nvCxnSpPr>
        <p:spPr>
          <a:xfrm flipV="1">
            <a:off x="3661118" y="4221127"/>
            <a:ext cx="1157157" cy="171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1974131" y="366099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/>
          <p:cNvSpPr/>
          <p:nvPr/>
        </p:nvSpPr>
        <p:spPr>
          <a:xfrm>
            <a:off x="1974131" y="409246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/>
          <p:cNvSpPr/>
          <p:nvPr/>
        </p:nvSpPr>
        <p:spPr>
          <a:xfrm>
            <a:off x="1974131" y="452393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/>
          <p:cNvSpPr/>
          <p:nvPr/>
        </p:nvSpPr>
        <p:spPr>
          <a:xfrm>
            <a:off x="3396203" y="452621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/>
          <p:cNvSpPr/>
          <p:nvPr/>
        </p:nvSpPr>
        <p:spPr>
          <a:xfrm>
            <a:off x="3396203" y="495768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/>
          <p:cNvSpPr/>
          <p:nvPr/>
        </p:nvSpPr>
        <p:spPr>
          <a:xfrm>
            <a:off x="3396203" y="538915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 45"/>
          <p:cNvSpPr/>
          <p:nvPr/>
        </p:nvSpPr>
        <p:spPr>
          <a:xfrm>
            <a:off x="3396203" y="237282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/>
          <p:cNvSpPr/>
          <p:nvPr/>
        </p:nvSpPr>
        <p:spPr>
          <a:xfrm>
            <a:off x="3396203" y="280429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/>
          <p:cNvSpPr/>
          <p:nvPr/>
        </p:nvSpPr>
        <p:spPr>
          <a:xfrm>
            <a:off x="3396203" y="323576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val 48"/>
          <p:cNvSpPr/>
          <p:nvPr/>
        </p:nvSpPr>
        <p:spPr>
          <a:xfrm>
            <a:off x="3396203" y="366723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/>
          <p:cNvSpPr/>
          <p:nvPr/>
        </p:nvSpPr>
        <p:spPr>
          <a:xfrm>
            <a:off x="3396203" y="409870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val 50"/>
          <p:cNvSpPr/>
          <p:nvPr/>
        </p:nvSpPr>
        <p:spPr>
          <a:xfrm>
            <a:off x="1974131" y="366099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 51"/>
          <p:cNvSpPr/>
          <p:nvPr/>
        </p:nvSpPr>
        <p:spPr>
          <a:xfrm>
            <a:off x="1974131" y="409246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val 52"/>
          <p:cNvSpPr/>
          <p:nvPr/>
        </p:nvSpPr>
        <p:spPr>
          <a:xfrm>
            <a:off x="1974131" y="452393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6047379"/>
              </p:ext>
            </p:extLst>
          </p:nvPr>
        </p:nvGraphicFramePr>
        <p:xfrm>
          <a:off x="2027296" y="3667921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233" name="Equation" r:id="rId8" imgW="152280" imgH="228600" progId="Equation.DSMT4">
                  <p:embed/>
                </p:oleObj>
              </mc:Choice>
              <mc:Fallback>
                <p:oleObj name="Equation" r:id="rId8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27296" y="3667921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6578302"/>
              </p:ext>
            </p:extLst>
          </p:nvPr>
        </p:nvGraphicFramePr>
        <p:xfrm>
          <a:off x="2007953" y="409349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234" name="Equation" r:id="rId10" imgW="164880" imgH="228600" progId="Equation.DSMT4">
                  <p:embed/>
                </p:oleObj>
              </mc:Choice>
              <mc:Fallback>
                <p:oleObj name="Equation" r:id="rId1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007953" y="409349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942877"/>
              </p:ext>
            </p:extLst>
          </p:nvPr>
        </p:nvGraphicFramePr>
        <p:xfrm>
          <a:off x="2027745" y="449989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235" name="Equation" r:id="rId12" imgW="164880" imgH="228600" progId="Equation.DSMT4">
                  <p:embed/>
                </p:oleObj>
              </mc:Choice>
              <mc:Fallback>
                <p:oleObj name="Equation" r:id="rId1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27745" y="449989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Oval 56"/>
          <p:cNvSpPr/>
          <p:nvPr/>
        </p:nvSpPr>
        <p:spPr>
          <a:xfrm>
            <a:off x="4818275" y="4096436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4860727"/>
              </p:ext>
            </p:extLst>
          </p:nvPr>
        </p:nvGraphicFramePr>
        <p:xfrm>
          <a:off x="3444143" y="236378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236" name="Equation" r:id="rId14" imgW="152280" imgH="228600" progId="Equation.DSMT4">
                  <p:embed/>
                </p:oleObj>
              </mc:Choice>
              <mc:Fallback>
                <p:oleObj name="Equation" r:id="rId14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444143" y="2363788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143395"/>
              </p:ext>
            </p:extLst>
          </p:nvPr>
        </p:nvGraphicFramePr>
        <p:xfrm>
          <a:off x="3442556" y="28225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237" name="Equation" r:id="rId16" imgW="164880" imgH="228600" progId="Equation.DSMT4">
                  <p:embed/>
                </p:oleObj>
              </mc:Choice>
              <mc:Fallback>
                <p:oleObj name="Equation" r:id="rId1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442556" y="28225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4177975"/>
              </p:ext>
            </p:extLst>
          </p:nvPr>
        </p:nvGraphicFramePr>
        <p:xfrm>
          <a:off x="3442556" y="324802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238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442556" y="324802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Oval 62"/>
          <p:cNvSpPr/>
          <p:nvPr/>
        </p:nvSpPr>
        <p:spPr>
          <a:xfrm>
            <a:off x="3405799" y="581043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4840904"/>
              </p:ext>
            </p:extLst>
          </p:nvPr>
        </p:nvGraphicFramePr>
        <p:xfrm>
          <a:off x="3448326" y="36607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239" name="Equation" r:id="rId20" imgW="164880" imgH="228600" progId="Equation.DSMT4">
                  <p:embed/>
                </p:oleObj>
              </mc:Choice>
              <mc:Fallback>
                <p:oleObj name="Equation" r:id="rId2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448326" y="36607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1914670"/>
              </p:ext>
            </p:extLst>
          </p:nvPr>
        </p:nvGraphicFramePr>
        <p:xfrm>
          <a:off x="3441976" y="4113213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240" name="Equation" r:id="rId22" imgW="164880" imgH="228600" progId="Equation.DSMT4">
                  <p:embed/>
                </p:oleObj>
              </mc:Choice>
              <mc:Fallback>
                <p:oleObj name="Equation" r:id="rId2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441976" y="4113213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0955319"/>
              </p:ext>
            </p:extLst>
          </p:nvPr>
        </p:nvGraphicFramePr>
        <p:xfrm>
          <a:off x="3429276" y="4545013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241" name="Equation" r:id="rId24" imgW="164880" imgH="228600" progId="Equation.DSMT4">
                  <p:embed/>
                </p:oleObj>
              </mc:Choice>
              <mc:Fallback>
                <p:oleObj name="Equation" r:id="rId2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429276" y="4545013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4751063"/>
              </p:ext>
            </p:extLst>
          </p:nvPr>
        </p:nvGraphicFramePr>
        <p:xfrm>
          <a:off x="3458431" y="494982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242" name="Equation" r:id="rId26" imgW="164880" imgH="228600" progId="Equation.DSMT4">
                  <p:embed/>
                </p:oleObj>
              </mc:Choice>
              <mc:Fallback>
                <p:oleObj name="Equation" r:id="rId2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458431" y="494982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570926"/>
              </p:ext>
            </p:extLst>
          </p:nvPr>
        </p:nvGraphicFramePr>
        <p:xfrm>
          <a:off x="3455256" y="53752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243" name="Equation" r:id="rId28" imgW="164880" imgH="228600" progId="Equation.DSMT4">
                  <p:embed/>
                </p:oleObj>
              </mc:Choice>
              <mc:Fallback>
                <p:oleObj name="Equation" r:id="rId2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3455256" y="53752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3902751"/>
              </p:ext>
            </p:extLst>
          </p:nvPr>
        </p:nvGraphicFramePr>
        <p:xfrm>
          <a:off x="3455256" y="583088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244" name="Equation" r:id="rId30" imgW="164880" imgH="228600" progId="Equation.DSMT4">
                  <p:embed/>
                </p:oleObj>
              </mc:Choice>
              <mc:Fallback>
                <p:oleObj name="Equation" r:id="rId3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3455256" y="583088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0" name="Straight Arrow Connector 69"/>
          <p:cNvCxnSpPr>
            <a:stCxn id="51" idx="6"/>
            <a:endCxn id="46" idx="2"/>
          </p:cNvCxnSpPr>
          <p:nvPr/>
        </p:nvCxnSpPr>
        <p:spPr>
          <a:xfrm flipV="1">
            <a:off x="2229450" y="249751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1" idx="6"/>
            <a:endCxn id="49" idx="2"/>
          </p:cNvCxnSpPr>
          <p:nvPr/>
        </p:nvCxnSpPr>
        <p:spPr>
          <a:xfrm>
            <a:off x="2229450" y="3785689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40" idx="6"/>
            <a:endCxn id="50" idx="2"/>
          </p:cNvCxnSpPr>
          <p:nvPr/>
        </p:nvCxnSpPr>
        <p:spPr>
          <a:xfrm>
            <a:off x="2229450" y="3785689"/>
            <a:ext cx="1166753" cy="437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0" idx="6"/>
            <a:endCxn id="44" idx="2"/>
          </p:cNvCxnSpPr>
          <p:nvPr/>
        </p:nvCxnSpPr>
        <p:spPr>
          <a:xfrm>
            <a:off x="2229450" y="3785689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41" idx="6"/>
            <a:endCxn id="47" idx="2"/>
          </p:cNvCxnSpPr>
          <p:nvPr/>
        </p:nvCxnSpPr>
        <p:spPr>
          <a:xfrm flipV="1">
            <a:off x="2229450" y="292898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41" idx="6"/>
            <a:endCxn id="49" idx="2"/>
          </p:cNvCxnSpPr>
          <p:nvPr/>
        </p:nvCxnSpPr>
        <p:spPr>
          <a:xfrm flipV="1">
            <a:off x="2229450" y="379192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41" idx="6"/>
          </p:cNvCxnSpPr>
          <p:nvPr/>
        </p:nvCxnSpPr>
        <p:spPr>
          <a:xfrm>
            <a:off x="2229450" y="4217159"/>
            <a:ext cx="1166753" cy="43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41" idx="6"/>
            <a:endCxn id="45" idx="2"/>
          </p:cNvCxnSpPr>
          <p:nvPr/>
        </p:nvCxnSpPr>
        <p:spPr>
          <a:xfrm>
            <a:off x="2229450" y="4217159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42" idx="6"/>
            <a:endCxn id="48" idx="2"/>
          </p:cNvCxnSpPr>
          <p:nvPr/>
        </p:nvCxnSpPr>
        <p:spPr>
          <a:xfrm flipV="1">
            <a:off x="2229450" y="336045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42" idx="6"/>
            <a:endCxn id="50" idx="2"/>
          </p:cNvCxnSpPr>
          <p:nvPr/>
        </p:nvCxnSpPr>
        <p:spPr>
          <a:xfrm flipV="1">
            <a:off x="2229450" y="422339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53" idx="6"/>
            <a:endCxn id="43" idx="2"/>
          </p:cNvCxnSpPr>
          <p:nvPr/>
        </p:nvCxnSpPr>
        <p:spPr>
          <a:xfrm>
            <a:off x="2229450" y="4648629"/>
            <a:ext cx="1166753" cy="2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42" idx="6"/>
            <a:endCxn id="63" idx="2"/>
          </p:cNvCxnSpPr>
          <p:nvPr/>
        </p:nvCxnSpPr>
        <p:spPr>
          <a:xfrm>
            <a:off x="2229450" y="4648629"/>
            <a:ext cx="1176349" cy="128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40" idx="6"/>
            <a:endCxn id="48" idx="2"/>
          </p:cNvCxnSpPr>
          <p:nvPr/>
        </p:nvCxnSpPr>
        <p:spPr>
          <a:xfrm flipV="1">
            <a:off x="2229450" y="336045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40" idx="6"/>
            <a:endCxn id="47" idx="2"/>
          </p:cNvCxnSpPr>
          <p:nvPr/>
        </p:nvCxnSpPr>
        <p:spPr>
          <a:xfrm flipV="1">
            <a:off x="2229450" y="292898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40" idx="6"/>
            <a:endCxn id="46" idx="2"/>
          </p:cNvCxnSpPr>
          <p:nvPr/>
        </p:nvCxnSpPr>
        <p:spPr>
          <a:xfrm flipV="1">
            <a:off x="2229450" y="249751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2" idx="6"/>
            <a:endCxn id="47" idx="2"/>
          </p:cNvCxnSpPr>
          <p:nvPr/>
        </p:nvCxnSpPr>
        <p:spPr>
          <a:xfrm flipV="1">
            <a:off x="2229450" y="292898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52" idx="6"/>
            <a:endCxn id="46" idx="2"/>
          </p:cNvCxnSpPr>
          <p:nvPr/>
        </p:nvCxnSpPr>
        <p:spPr>
          <a:xfrm flipV="1">
            <a:off x="2229450" y="2497512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40" idx="6"/>
            <a:endCxn id="45" idx="2"/>
          </p:cNvCxnSpPr>
          <p:nvPr/>
        </p:nvCxnSpPr>
        <p:spPr>
          <a:xfrm>
            <a:off x="2229450" y="3785689"/>
            <a:ext cx="1166753" cy="1728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40" idx="6"/>
            <a:endCxn id="63" idx="2"/>
          </p:cNvCxnSpPr>
          <p:nvPr/>
        </p:nvCxnSpPr>
        <p:spPr>
          <a:xfrm>
            <a:off x="2229450" y="3785689"/>
            <a:ext cx="1176349" cy="214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42" idx="6"/>
            <a:endCxn id="47" idx="2"/>
          </p:cNvCxnSpPr>
          <p:nvPr/>
        </p:nvCxnSpPr>
        <p:spPr>
          <a:xfrm flipV="1">
            <a:off x="2229450" y="2928982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53" idx="6"/>
            <a:endCxn id="49" idx="2"/>
          </p:cNvCxnSpPr>
          <p:nvPr/>
        </p:nvCxnSpPr>
        <p:spPr>
          <a:xfrm flipV="1">
            <a:off x="2229450" y="379192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53" idx="6"/>
            <a:endCxn id="45" idx="2"/>
          </p:cNvCxnSpPr>
          <p:nvPr/>
        </p:nvCxnSpPr>
        <p:spPr>
          <a:xfrm>
            <a:off x="2229450" y="464862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53" idx="6"/>
            <a:endCxn id="44" idx="2"/>
          </p:cNvCxnSpPr>
          <p:nvPr/>
        </p:nvCxnSpPr>
        <p:spPr>
          <a:xfrm>
            <a:off x="2229450" y="4648629"/>
            <a:ext cx="1166753" cy="43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42" idx="6"/>
            <a:endCxn id="46" idx="2"/>
          </p:cNvCxnSpPr>
          <p:nvPr/>
        </p:nvCxnSpPr>
        <p:spPr>
          <a:xfrm flipV="1">
            <a:off x="2229450" y="2497512"/>
            <a:ext cx="1166753" cy="2151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52" idx="6"/>
            <a:endCxn id="48" idx="2"/>
          </p:cNvCxnSpPr>
          <p:nvPr/>
        </p:nvCxnSpPr>
        <p:spPr>
          <a:xfrm flipV="1">
            <a:off x="2229450" y="336045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41" idx="6"/>
            <a:endCxn id="50" idx="2"/>
          </p:cNvCxnSpPr>
          <p:nvPr/>
        </p:nvCxnSpPr>
        <p:spPr>
          <a:xfrm>
            <a:off x="2229450" y="4217159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40" idx="6"/>
            <a:endCxn id="43" idx="2"/>
          </p:cNvCxnSpPr>
          <p:nvPr/>
        </p:nvCxnSpPr>
        <p:spPr>
          <a:xfrm>
            <a:off x="2229450" y="378568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41" idx="6"/>
            <a:endCxn id="44" idx="2"/>
          </p:cNvCxnSpPr>
          <p:nvPr/>
        </p:nvCxnSpPr>
        <p:spPr>
          <a:xfrm>
            <a:off x="2229450" y="421715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41" idx="6"/>
            <a:endCxn id="63" idx="2"/>
          </p:cNvCxnSpPr>
          <p:nvPr/>
        </p:nvCxnSpPr>
        <p:spPr>
          <a:xfrm>
            <a:off x="2229450" y="4217159"/>
            <a:ext cx="1176349" cy="171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237567"/>
              </p:ext>
            </p:extLst>
          </p:nvPr>
        </p:nvGraphicFramePr>
        <p:xfrm>
          <a:off x="1868488" y="1860550"/>
          <a:ext cx="482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245" name="Equation" r:id="rId32" imgW="482400" imgH="215640" progId="Equation.DSMT4">
                  <p:embed/>
                </p:oleObj>
              </mc:Choice>
              <mc:Fallback>
                <p:oleObj name="Equation" r:id="rId32" imgW="482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868488" y="1860550"/>
                        <a:ext cx="482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416328" y="1595044"/>
            <a:ext cx="139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Input layer l=0</a:t>
            </a:r>
          </a:p>
        </p:txBody>
      </p:sp>
      <p:graphicFrame>
        <p:nvGraphicFramePr>
          <p:cNvPr id="103" name="Object 10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5523381"/>
              </p:ext>
            </p:extLst>
          </p:nvPr>
        </p:nvGraphicFramePr>
        <p:xfrm>
          <a:off x="1849945" y="2067900"/>
          <a:ext cx="520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246" name="Equation" r:id="rId34" imgW="520560" imgH="228600" progId="Equation.DSMT4">
                  <p:embed/>
                </p:oleObj>
              </mc:Choice>
              <mc:Fallback>
                <p:oleObj name="Equation" r:id="rId34" imgW="5205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1849945" y="2067900"/>
                        <a:ext cx="5207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" name="Object 1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8129965"/>
              </p:ext>
            </p:extLst>
          </p:nvPr>
        </p:nvGraphicFramePr>
        <p:xfrm>
          <a:off x="2819400" y="1809750"/>
          <a:ext cx="1460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247" name="Equation" r:id="rId36" imgW="1460160" imgH="304560" progId="Equation.DSMT4">
                  <p:embed/>
                </p:oleObj>
              </mc:Choice>
              <mc:Fallback>
                <p:oleObj name="Equation" r:id="rId36" imgW="14601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2819400" y="1809750"/>
                        <a:ext cx="14605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" name="TextBox 104"/>
          <p:cNvSpPr txBox="1"/>
          <p:nvPr/>
        </p:nvSpPr>
        <p:spPr>
          <a:xfrm>
            <a:off x="2856406" y="1589309"/>
            <a:ext cx="139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Hidden layer l=1</a:t>
            </a:r>
          </a:p>
        </p:txBody>
      </p:sp>
      <p:graphicFrame>
        <p:nvGraphicFramePr>
          <p:cNvPr id="106" name="Object 10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5585828"/>
              </p:ext>
            </p:extLst>
          </p:nvPr>
        </p:nvGraphicFramePr>
        <p:xfrm>
          <a:off x="3276711" y="2067900"/>
          <a:ext cx="5080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248" name="Equation" r:id="rId38" imgW="507960" imgH="228600" progId="Equation.DSMT4">
                  <p:embed/>
                </p:oleObj>
              </mc:Choice>
              <mc:Fallback>
                <p:oleObj name="Equation" r:id="rId38" imgW="5079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3276711" y="2067900"/>
                        <a:ext cx="5080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" name="TextBox 111"/>
          <p:cNvSpPr txBox="1"/>
          <p:nvPr/>
        </p:nvSpPr>
        <p:spPr>
          <a:xfrm>
            <a:off x="4591222" y="1589309"/>
            <a:ext cx="139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Output layer l=2</a:t>
            </a:r>
          </a:p>
        </p:txBody>
      </p:sp>
      <p:graphicFrame>
        <p:nvGraphicFramePr>
          <p:cNvPr id="113" name="Object 1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8351108"/>
              </p:ext>
            </p:extLst>
          </p:nvPr>
        </p:nvGraphicFramePr>
        <p:xfrm>
          <a:off x="4922838" y="2068513"/>
          <a:ext cx="685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249" name="Equation" r:id="rId40" imgW="685800" imgH="228600" progId="Equation.DSMT4">
                  <p:embed/>
                </p:oleObj>
              </mc:Choice>
              <mc:Fallback>
                <p:oleObj name="Equation" r:id="rId40" imgW="6858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4922838" y="2068513"/>
                        <a:ext cx="685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4" name="Straight Arrow Connector 113"/>
          <p:cNvCxnSpPr/>
          <p:nvPr/>
        </p:nvCxnSpPr>
        <p:spPr>
          <a:xfrm>
            <a:off x="4258776" y="1965837"/>
            <a:ext cx="279901" cy="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2555491" y="1966984"/>
            <a:ext cx="279901" cy="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6" name="Object 1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5005524"/>
              </p:ext>
            </p:extLst>
          </p:nvPr>
        </p:nvGraphicFramePr>
        <p:xfrm>
          <a:off x="4875324" y="4106863"/>
          <a:ext cx="139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250" name="Equation" r:id="rId42" imgW="139680" imgH="203040" progId="Equation.DSMT4">
                  <p:embed/>
                </p:oleObj>
              </mc:Choice>
              <mc:Fallback>
                <p:oleObj name="Equation" r:id="rId42" imgW="1396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4875324" y="4106863"/>
                        <a:ext cx="1397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7" name="Straight Arrow Connector 116"/>
          <p:cNvCxnSpPr/>
          <p:nvPr/>
        </p:nvCxnSpPr>
        <p:spPr>
          <a:xfrm>
            <a:off x="2173053" y="6325173"/>
            <a:ext cx="29005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2172415" y="6078317"/>
            <a:ext cx="2645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feed-forward equation</a:t>
            </a:r>
          </a:p>
        </p:txBody>
      </p:sp>
      <p:graphicFrame>
        <p:nvGraphicFramePr>
          <p:cNvPr id="120" name="Object 1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6097732"/>
              </p:ext>
            </p:extLst>
          </p:nvPr>
        </p:nvGraphicFramePr>
        <p:xfrm>
          <a:off x="2733345" y="6387376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251" name="Equation" r:id="rId44" imgW="1523880" imgH="304560" progId="Equation.DSMT4">
                  <p:embed/>
                </p:oleObj>
              </mc:Choice>
              <mc:Fallback>
                <p:oleObj name="Equation" r:id="rId44" imgW="1523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2733345" y="6387376"/>
                        <a:ext cx="152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" name="Content Placeholder 3"/>
          <p:cNvSpPr>
            <a:spLocks noGrp="1"/>
          </p:cNvSpPr>
          <p:nvPr>
            <p:ph idx="1"/>
          </p:nvPr>
        </p:nvSpPr>
        <p:spPr>
          <a:xfrm>
            <a:off x="6587486" y="1690687"/>
            <a:ext cx="4787995" cy="43513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1400" b="1" dirty="0"/>
              <a:t>Complexity</a:t>
            </a:r>
            <a:endParaRPr lang="en-GB" sz="1400" dirty="0"/>
          </a:p>
          <a:p>
            <a:pPr marL="0" indent="0">
              <a:buNone/>
            </a:pPr>
            <a:r>
              <a:rPr lang="en-GB" sz="1400" dirty="0"/>
              <a:t>To the leading order (ignoring activations and additions)</a:t>
            </a:r>
            <a:br>
              <a:rPr lang="en-GB" sz="1400" dirty="0"/>
            </a:br>
            <a:br>
              <a:rPr lang="en-GB" sz="1400" dirty="0"/>
            </a:br>
            <a:r>
              <a:rPr lang="en-GB" sz="1400" dirty="0"/>
              <a:t>We have 2 matrix by vector products 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Hence quadratic complexity 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To simplify when all layers have </a:t>
            </a:r>
            <a:r>
              <a:rPr lang="en-GB" sz="1400" i="1" dirty="0"/>
              <a:t>n</a:t>
            </a:r>
            <a:r>
              <a:rPr lang="en-GB" sz="1400" dirty="0"/>
              <a:t> units, complexity ~ 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More generally, with </a:t>
            </a:r>
            <a:r>
              <a:rPr lang="en-GB" sz="1400" i="1" dirty="0"/>
              <a:t>L </a:t>
            </a:r>
            <a:r>
              <a:rPr lang="en-GB" sz="1400" dirty="0"/>
              <a:t>layers, complexity ~  	</a:t>
            </a:r>
          </a:p>
          <a:p>
            <a:pPr marL="0" indent="0">
              <a:buNone/>
            </a:pPr>
            <a:endParaRPr lang="en-GB" sz="1400" dirty="0"/>
          </a:p>
          <a:p>
            <a:pPr marL="0" indent="0" algn="ctr">
              <a:buNone/>
            </a:pPr>
            <a:r>
              <a:rPr lang="en-GB" sz="1400" b="1" dirty="0"/>
              <a:t>Complexity is linear in layers, quadratic in units</a:t>
            </a:r>
          </a:p>
        </p:txBody>
      </p:sp>
      <p:graphicFrame>
        <p:nvGraphicFramePr>
          <p:cNvPr id="122" name="Object 1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9636667"/>
              </p:ext>
            </p:extLst>
          </p:nvPr>
        </p:nvGraphicFramePr>
        <p:xfrm>
          <a:off x="9473273" y="2366442"/>
          <a:ext cx="11811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252" name="Equation" r:id="rId46" imgW="1180800" imgH="419040" progId="Equation.DSMT4">
                  <p:embed/>
                </p:oleObj>
              </mc:Choice>
              <mc:Fallback>
                <p:oleObj name="Equation" r:id="rId46" imgW="118080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9473273" y="2366442"/>
                        <a:ext cx="11811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" name="Object 1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6135595"/>
              </p:ext>
            </p:extLst>
          </p:nvPr>
        </p:nvGraphicFramePr>
        <p:xfrm>
          <a:off x="8754726" y="3051175"/>
          <a:ext cx="660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253" name="Equation" r:id="rId48" imgW="660240" imgH="228600" progId="Equation.DSMT4">
                  <p:embed/>
                </p:oleObj>
              </mc:Choice>
              <mc:Fallback>
                <p:oleObj name="Equation" r:id="rId48" imgW="6602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8754726" y="3051175"/>
                        <a:ext cx="660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" name="Object 1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599000"/>
              </p:ext>
            </p:extLst>
          </p:nvPr>
        </p:nvGraphicFramePr>
        <p:xfrm>
          <a:off x="10478586" y="3695877"/>
          <a:ext cx="254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254" name="Equation" r:id="rId50" imgW="253800" imgH="203040" progId="Equation.DSMT4">
                  <p:embed/>
                </p:oleObj>
              </mc:Choice>
              <mc:Fallback>
                <p:oleObj name="Equation" r:id="rId50" imgW="253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10478586" y="3695877"/>
                        <a:ext cx="254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" name="Object 1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0599660"/>
              </p:ext>
            </p:extLst>
          </p:nvPr>
        </p:nvGraphicFramePr>
        <p:xfrm>
          <a:off x="9715500" y="4322098"/>
          <a:ext cx="266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255" name="Equation" r:id="rId52" imgW="266400" imgH="203040" progId="Equation.DSMT4">
                  <p:embed/>
                </p:oleObj>
              </mc:Choice>
              <mc:Fallback>
                <p:oleObj name="Equation" r:id="rId52" imgW="2664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9715500" y="4322098"/>
                        <a:ext cx="2667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447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Need for Speed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Recall from basic theory of derivatives:</a:t>
            </a:r>
          </a:p>
          <a:p>
            <a:endParaRPr lang="en-GB" sz="1600" dirty="0"/>
          </a:p>
          <a:p>
            <a:r>
              <a:rPr lang="en-GB" sz="1600" dirty="0"/>
              <a:t>Institutions must compute the </a:t>
            </a:r>
            <a:r>
              <a:rPr lang="en-GB" sz="1600" u="sng" dirty="0"/>
              <a:t>value</a:t>
            </a:r>
            <a:r>
              <a:rPr lang="en-GB" sz="1600" dirty="0"/>
              <a:t> </a:t>
            </a:r>
            <a:br>
              <a:rPr lang="en-GB" sz="1600" dirty="0"/>
            </a:br>
            <a:r>
              <a:rPr lang="en-GB" sz="1600" dirty="0"/>
              <a:t>of the many transactions in their derivatives books </a:t>
            </a:r>
          </a:p>
          <a:p>
            <a:endParaRPr lang="en-GB" sz="1600" dirty="0"/>
          </a:p>
          <a:p>
            <a:r>
              <a:rPr lang="en-GB" sz="1600" dirty="0"/>
              <a:t>And their </a:t>
            </a:r>
            <a:r>
              <a:rPr lang="en-GB" sz="1600" u="sng" dirty="0"/>
              <a:t>sensitivities</a:t>
            </a:r>
            <a:r>
              <a:rPr lang="en-GB" sz="1600" dirty="0"/>
              <a:t> to (many) market variables</a:t>
            </a:r>
          </a:p>
          <a:p>
            <a:pPr marL="457200" lvl="1" indent="0">
              <a:buNone/>
            </a:pPr>
            <a:r>
              <a:rPr lang="en-GB" sz="1200" i="1" dirty="0"/>
              <a:t>remember sensitivities are hedge ratios</a:t>
            </a:r>
          </a:p>
          <a:p>
            <a:endParaRPr lang="en-GB" sz="1600" dirty="0"/>
          </a:p>
          <a:p>
            <a:r>
              <a:rPr lang="en-GB" sz="1600" dirty="0"/>
              <a:t>Rapidly, so they can </a:t>
            </a:r>
            <a:r>
              <a:rPr lang="en-GB" sz="1600" u="sng" dirty="0"/>
              <a:t>hedge </a:t>
            </a:r>
            <a:r>
              <a:rPr lang="en-GB" sz="1600" dirty="0"/>
              <a:t>risk </a:t>
            </a:r>
          </a:p>
          <a:p>
            <a:endParaRPr lang="en-GB" sz="1600" i="1" dirty="0"/>
          </a:p>
          <a:p>
            <a:r>
              <a:rPr lang="en-GB" sz="1600" i="1" dirty="0"/>
              <a:t>Before </a:t>
            </a:r>
            <a:r>
              <a:rPr lang="en-GB" sz="1600" dirty="0"/>
              <a:t>market moves</a:t>
            </a:r>
          </a:p>
          <a:p>
            <a:endParaRPr lang="en-GB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</a:t>
            </a:fld>
            <a:endParaRPr lang="en-GB"/>
          </a:p>
        </p:txBody>
      </p:sp>
      <p:pic>
        <p:nvPicPr>
          <p:cNvPr id="462859" name="Picture 11" descr="Speed Clipart speedo 8 - 450 X 2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588" y="2804092"/>
            <a:ext cx="3241721" cy="162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9381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Perceptron: summary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2036"/>
          </a:xfrm>
        </p:spPr>
        <p:txBody>
          <a:bodyPr>
            <a:normAutofit/>
          </a:bodyPr>
          <a:lstStyle/>
          <a:p>
            <a:r>
              <a:rPr lang="en-GB" sz="1600" dirty="0"/>
              <a:t>Prediction  </a:t>
            </a:r>
          </a:p>
          <a:p>
            <a:pPr lvl="1"/>
            <a:r>
              <a:rPr lang="en-GB" sz="1400" dirty="0"/>
              <a:t>Predict target </a:t>
            </a:r>
            <a:r>
              <a:rPr lang="en-GB" sz="1400" i="1" dirty="0"/>
              <a:t>y </a:t>
            </a:r>
            <a:r>
              <a:rPr lang="en-GB" sz="1400" dirty="0"/>
              <a:t>by linear regression on a set of         features </a:t>
            </a:r>
            <a:r>
              <a:rPr lang="en-GB" sz="1400" i="1" dirty="0"/>
              <a:t>a</a:t>
            </a:r>
            <a:r>
              <a:rPr lang="en-GB" sz="1400" dirty="0"/>
              <a:t> of the input </a:t>
            </a:r>
            <a:r>
              <a:rPr lang="en-GB" sz="1400" i="1" dirty="0"/>
              <a:t>x</a:t>
            </a:r>
            <a:r>
              <a:rPr lang="en-GB" sz="1400" dirty="0"/>
              <a:t> (of dimension     ):</a:t>
            </a:r>
          </a:p>
          <a:p>
            <a:pPr lvl="1"/>
            <a:r>
              <a:rPr lang="en-GB" sz="1400" dirty="0"/>
              <a:t>The features are not fixed, they are parametric functions of </a:t>
            </a:r>
            <a:r>
              <a:rPr lang="en-GB" sz="1400" i="1" dirty="0"/>
              <a:t>x, </a:t>
            </a:r>
            <a:r>
              <a:rPr lang="en-GB" sz="1400" dirty="0"/>
              <a:t>with learnable parameters:</a:t>
            </a:r>
          </a:p>
          <a:p>
            <a:pPr lvl="1"/>
            <a:r>
              <a:rPr lang="en-GB" sz="1400" dirty="0"/>
              <a:t>The most common form is the Perceptron:</a:t>
            </a:r>
          </a:p>
          <a:p>
            <a:pPr lvl="2"/>
            <a:r>
              <a:rPr lang="en-GB" sz="1200" dirty="0"/>
              <a:t>Features are combinations of inputs, activated element-wise: </a:t>
            </a:r>
          </a:p>
          <a:p>
            <a:pPr lvl="2"/>
            <a:r>
              <a:rPr lang="en-GB" sz="1200" dirty="0"/>
              <a:t>Computational benefits: matrix operations faster than the sum of their operations on modern hardware</a:t>
            </a:r>
          </a:p>
          <a:p>
            <a:pPr lvl="2"/>
            <a:r>
              <a:rPr lang="en-GB" sz="1200" dirty="0"/>
              <a:t>Universal Representation Theorem: can asymptotically represent any function</a:t>
            </a:r>
          </a:p>
          <a:p>
            <a:pPr lvl="2"/>
            <a:r>
              <a:rPr lang="en-GB" sz="1200" dirty="0"/>
              <a:t>Historical legacy and some similarity with how human brain works</a:t>
            </a:r>
          </a:p>
          <a:p>
            <a:pPr lvl="1"/>
            <a:r>
              <a:rPr lang="en-GB" sz="1400" dirty="0"/>
              <a:t>Both feature extraction </a:t>
            </a:r>
            <a:r>
              <a:rPr lang="en-GB" sz="1400" i="1" dirty="0" err="1"/>
              <a:t>x</a:t>
            </a:r>
            <a:r>
              <a:rPr lang="en-GB" sz="1400" i="1" dirty="0" err="1">
                <a:sym typeface="Wingdings" panose="05000000000000000000" pitchFamily="2" charset="2"/>
              </a:rPr>
              <a:t>a</a:t>
            </a:r>
            <a:r>
              <a:rPr lang="en-GB" sz="1400" dirty="0">
                <a:sym typeface="Wingdings" panose="05000000000000000000" pitchFamily="2" charset="2"/>
              </a:rPr>
              <a:t> and regression </a:t>
            </a:r>
            <a:r>
              <a:rPr lang="en-GB" sz="1400" i="1" dirty="0" err="1">
                <a:sym typeface="Wingdings" panose="05000000000000000000" pitchFamily="2" charset="2"/>
              </a:rPr>
              <a:t>ay</a:t>
            </a:r>
            <a:r>
              <a:rPr lang="en-GB" sz="1400" dirty="0">
                <a:sym typeface="Wingdings" panose="05000000000000000000" pitchFamily="2" charset="2"/>
              </a:rPr>
              <a:t> are instances of the feed-forward equation: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The learnable parameters of the network are all the </a:t>
            </a:r>
            <a:r>
              <a:rPr lang="en-GB" sz="1400" i="1" dirty="0">
                <a:sym typeface="Wingdings" panose="05000000000000000000" pitchFamily="2" charset="2"/>
              </a:rPr>
              <a:t>connection weights</a:t>
            </a:r>
            <a:r>
              <a:rPr lang="en-GB" sz="1400" dirty="0">
                <a:sym typeface="Wingdings" panose="05000000000000000000" pitchFamily="2" charset="2"/>
              </a:rPr>
              <a:t> (linear coefficients) in the extraction and regression steps:</a:t>
            </a:r>
          </a:p>
          <a:p>
            <a:pPr lvl="2"/>
            <a:r>
              <a:rPr lang="en-GB" sz="1200" dirty="0">
                <a:sym typeface="Wingdings" panose="05000000000000000000" pitchFamily="2" charset="2"/>
              </a:rPr>
              <a:t>Matrices of weights           in dimension </a:t>
            </a:r>
          </a:p>
          <a:p>
            <a:pPr lvl="2"/>
            <a:r>
              <a:rPr lang="en-GB" sz="1200" dirty="0">
                <a:sym typeface="Wingdings" panose="05000000000000000000" pitchFamily="2" charset="2"/>
              </a:rPr>
              <a:t>Vectors of biases          in dimension 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The </a:t>
            </a:r>
            <a:r>
              <a:rPr lang="en-GB" sz="1400" i="1" dirty="0">
                <a:sym typeface="Wingdings" panose="05000000000000000000" pitchFamily="2" charset="2"/>
              </a:rPr>
              <a:t>computation graph </a:t>
            </a:r>
            <a:r>
              <a:rPr lang="en-GB" sz="1400" dirty="0">
                <a:sym typeface="Wingdings" panose="05000000000000000000" pitchFamily="2" charset="2"/>
              </a:rPr>
              <a:t>is of the familiar shape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The complexity is </a:t>
            </a:r>
          </a:p>
          <a:p>
            <a:pPr lvl="2"/>
            <a:r>
              <a:rPr lang="en-GB" sz="1200" dirty="0">
                <a:sym typeface="Wingdings" panose="05000000000000000000" pitchFamily="2" charset="2"/>
              </a:rPr>
              <a:t>dominated by matrix by vector products</a:t>
            </a:r>
          </a:p>
          <a:p>
            <a:pPr lvl="2"/>
            <a:r>
              <a:rPr lang="en-GB" sz="1200" dirty="0">
                <a:sym typeface="Wingdings" panose="05000000000000000000" pitchFamily="2" charset="2"/>
              </a:rPr>
              <a:t>linear in layers, quadratic in units</a:t>
            </a:r>
            <a:endParaRPr lang="en-GB" sz="12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40</a:t>
            </a:fld>
            <a:endParaRPr lang="en-GB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206396"/>
              </p:ext>
            </p:extLst>
          </p:nvPr>
        </p:nvGraphicFramePr>
        <p:xfrm>
          <a:off x="8122519" y="213318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90" name="Equation" r:id="rId4" imgW="164880" imgH="228600" progId="Equation.DSMT4">
                  <p:embed/>
                </p:oleObj>
              </mc:Choice>
              <mc:Fallback>
                <p:oleObj name="Equation" r:id="rId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22519" y="213318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5100108"/>
              </p:ext>
            </p:extLst>
          </p:nvPr>
        </p:nvGraphicFramePr>
        <p:xfrm>
          <a:off x="5087123" y="212769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91" name="Equation" r:id="rId6" imgW="152280" imgH="228600" progId="Equation.DSMT4">
                  <p:embed/>
                </p:oleObj>
              </mc:Choice>
              <mc:Fallback>
                <p:oleObj name="Equation" r:id="rId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87123" y="2127698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70951"/>
              </p:ext>
            </p:extLst>
          </p:nvPr>
        </p:nvGraphicFramePr>
        <p:xfrm>
          <a:off x="8535946" y="2127250"/>
          <a:ext cx="9525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92" name="Equation" r:id="rId8" imgW="952200" imgH="241200" progId="Equation.DSMT4">
                  <p:embed/>
                </p:oleObj>
              </mc:Choice>
              <mc:Fallback>
                <p:oleObj name="Equation" r:id="rId8" imgW="9522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535946" y="2127250"/>
                        <a:ext cx="9525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596556"/>
              </p:ext>
            </p:extLst>
          </p:nvPr>
        </p:nvGraphicFramePr>
        <p:xfrm>
          <a:off x="8154988" y="2376488"/>
          <a:ext cx="7366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93" name="Equation" r:id="rId10" imgW="736560" imgH="253800" progId="Equation.DSMT4">
                  <p:embed/>
                </p:oleObj>
              </mc:Choice>
              <mc:Fallback>
                <p:oleObj name="Equation" r:id="rId10" imgW="7365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154988" y="2376488"/>
                        <a:ext cx="7366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7866364"/>
              </p:ext>
            </p:extLst>
          </p:nvPr>
        </p:nvGraphicFramePr>
        <p:xfrm>
          <a:off x="5934075" y="2841625"/>
          <a:ext cx="1130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94" name="Equation" r:id="rId12" imgW="1130040" imgH="304560" progId="Equation.DSMT4">
                  <p:embed/>
                </p:oleObj>
              </mc:Choice>
              <mc:Fallback>
                <p:oleObj name="Equation" r:id="rId12" imgW="11300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934075" y="2841625"/>
                        <a:ext cx="11303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8749596"/>
              </p:ext>
            </p:extLst>
          </p:nvPr>
        </p:nvGraphicFramePr>
        <p:xfrm>
          <a:off x="8458200" y="3786188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95" name="Equation" r:id="rId14" imgW="1523880" imgH="304560" progId="Equation.DSMT4">
                  <p:embed/>
                </p:oleObj>
              </mc:Choice>
              <mc:Fallback>
                <p:oleObj name="Equation" r:id="rId14" imgW="1523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458200" y="3786188"/>
                        <a:ext cx="152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4510145"/>
              </p:ext>
            </p:extLst>
          </p:nvPr>
        </p:nvGraphicFramePr>
        <p:xfrm>
          <a:off x="3364614" y="4291485"/>
          <a:ext cx="266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96" name="Equation" r:id="rId16" imgW="266400" imgH="215640" progId="Equation.DSMT4">
                  <p:embed/>
                </p:oleObj>
              </mc:Choice>
              <mc:Fallback>
                <p:oleObj name="Equation" r:id="rId16" imgW="266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364614" y="4291485"/>
                        <a:ext cx="2667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4108342"/>
              </p:ext>
            </p:extLst>
          </p:nvPr>
        </p:nvGraphicFramePr>
        <p:xfrm>
          <a:off x="4535630" y="4302537"/>
          <a:ext cx="4699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97" name="Equation" r:id="rId18" imgW="469800" imgH="228600" progId="Equation.DSMT4">
                  <p:embed/>
                </p:oleObj>
              </mc:Choice>
              <mc:Fallback>
                <p:oleObj name="Equation" r:id="rId18" imgW="4698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535630" y="4302537"/>
                        <a:ext cx="4699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0556824"/>
              </p:ext>
            </p:extLst>
          </p:nvPr>
        </p:nvGraphicFramePr>
        <p:xfrm>
          <a:off x="3198813" y="4519613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98" name="Equation" r:id="rId20" imgW="215640" imgH="215640" progId="Equation.DSMT4">
                  <p:embed/>
                </p:oleObj>
              </mc:Choice>
              <mc:Fallback>
                <p:oleObj name="Equation" r:id="rId20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198813" y="4519613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3078597"/>
              </p:ext>
            </p:extLst>
          </p:nvPr>
        </p:nvGraphicFramePr>
        <p:xfrm>
          <a:off x="4371459" y="4530725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99" name="Equation" r:id="rId22" imgW="152280" imgH="228600" progId="Equation.DSMT4">
                  <p:embed/>
                </p:oleObj>
              </mc:Choice>
              <mc:Fallback>
                <p:oleObj name="Equation" r:id="rId22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4371459" y="4530725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01053" name="Picture 5437" descr="Image result for neural network sketch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888" y="4530725"/>
            <a:ext cx="1056712" cy="72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0306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Perceptron: training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20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/>
              <a:t>“Learn” or “train” = tit the parameters of the perceptron to data</a:t>
            </a:r>
          </a:p>
          <a:p>
            <a:pPr lvl="1"/>
            <a:r>
              <a:rPr lang="en-GB" sz="1400" dirty="0"/>
              <a:t>Given a “training set” of </a:t>
            </a:r>
            <a:r>
              <a:rPr lang="en-GB" sz="1400" i="1" dirty="0"/>
              <a:t>m</a:t>
            </a:r>
            <a:r>
              <a:rPr lang="en-GB" sz="1400" dirty="0"/>
              <a:t> training examples, each with an input vector </a:t>
            </a:r>
            <a:r>
              <a:rPr lang="en-GB" sz="1400" i="1" dirty="0"/>
              <a:t>x a</a:t>
            </a:r>
            <a:r>
              <a:rPr lang="en-GB" sz="1400" dirty="0"/>
              <a:t>nd a known target </a:t>
            </a:r>
            <a:r>
              <a:rPr lang="en-GB" sz="1400" i="1" dirty="0"/>
              <a:t>y</a:t>
            </a:r>
            <a:r>
              <a:rPr lang="en-GB" sz="1400" dirty="0"/>
              <a:t> (hence, “supervised learning”)</a:t>
            </a:r>
          </a:p>
          <a:p>
            <a:pPr lvl="1"/>
            <a:r>
              <a:rPr lang="en-GB" sz="1400" dirty="0"/>
              <a:t>Set all learnable parameters to minimize prediction errors</a:t>
            </a:r>
          </a:p>
          <a:p>
            <a:pPr lvl="1"/>
            <a:r>
              <a:rPr lang="en-GB" sz="1400" dirty="0"/>
              <a:t>Note that learnable parameters are no longer limited to regression coefficients, they also include feature extraction (hidden layer)</a:t>
            </a:r>
          </a:p>
          <a:p>
            <a:pPr lvl="1"/>
            <a:r>
              <a:rPr lang="en-GB" sz="1400" dirty="0"/>
              <a:t>Learnable parameters are all the connections between units of successive layers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They are represented by the edges of the computation graph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Formally, they are the union of matrices </a:t>
            </a:r>
            <a:r>
              <a:rPr lang="en-GB" sz="1400" i="1" dirty="0"/>
              <a:t>W </a:t>
            </a:r>
            <a:r>
              <a:rPr lang="en-GB" sz="1400" dirty="0"/>
              <a:t>(and biases </a:t>
            </a:r>
            <a:r>
              <a:rPr lang="en-GB" sz="1400" i="1" dirty="0"/>
              <a:t>b</a:t>
            </a:r>
            <a:r>
              <a:rPr lang="en-GB" sz="1400" dirty="0"/>
              <a:t>) in the sequence of feed-forward equations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So we are looking for the solution of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Or, cancelling gradients:                                     --- unfortunately:</a:t>
            </a:r>
          </a:p>
          <a:p>
            <a:pPr lvl="2">
              <a:buFont typeface="+mj-lt"/>
              <a:buAutoNum type="arabicPeriod"/>
            </a:pPr>
            <a:endParaRPr lang="en-GB" sz="1200" dirty="0"/>
          </a:p>
          <a:p>
            <a:pPr lvl="2">
              <a:buFont typeface="+mj-lt"/>
              <a:buAutoNum type="arabicPeriod"/>
            </a:pPr>
            <a:r>
              <a:rPr lang="en-GB" sz="1200" dirty="0"/>
              <a:t>The solution is no longer analytic, a numerical minimization procedure is necessary</a:t>
            </a:r>
          </a:p>
          <a:p>
            <a:pPr lvl="2">
              <a:buFont typeface="+mj-lt"/>
              <a:buAutoNum type="arabicPeriod"/>
            </a:pPr>
            <a:r>
              <a:rPr lang="en-GB" sz="1200" i="1" dirty="0"/>
              <a:t>C</a:t>
            </a:r>
            <a:r>
              <a:rPr lang="en-GB" sz="1200" dirty="0"/>
              <a:t> is not even convex in </a:t>
            </a:r>
            <a:r>
              <a:rPr lang="en-GB" sz="1200" i="1" dirty="0"/>
              <a:t>W</a:t>
            </a:r>
            <a:r>
              <a:rPr lang="en-GB" sz="1200" dirty="0"/>
              <a:t> and </a:t>
            </a:r>
            <a:r>
              <a:rPr lang="en-GB" sz="1200" i="1" dirty="0"/>
              <a:t>b</a:t>
            </a:r>
            <a:r>
              <a:rPr lang="en-GB" sz="1200" dirty="0"/>
              <a:t>, so the gradient equation has many solutions, </a:t>
            </a:r>
            <a:br>
              <a:rPr lang="en-GB" sz="1200" dirty="0"/>
            </a:br>
            <a:r>
              <a:rPr lang="en-GB" sz="1200" dirty="0"/>
              <a:t>corresponding to </a:t>
            </a:r>
            <a:r>
              <a:rPr lang="en-GB" sz="1200" i="1" dirty="0"/>
              <a:t>saddle points</a:t>
            </a:r>
            <a:r>
              <a:rPr lang="en-GB" sz="1200" dirty="0"/>
              <a:t> and </a:t>
            </a:r>
            <a:r>
              <a:rPr lang="en-GB" sz="1200" i="1" dirty="0"/>
              <a:t>local minima</a:t>
            </a:r>
          </a:p>
          <a:p>
            <a:pPr lvl="2">
              <a:buFont typeface="+mj-lt"/>
              <a:buAutoNum type="arabicPeriod"/>
            </a:pPr>
            <a:r>
              <a:rPr lang="en-GB" sz="1200" dirty="0"/>
              <a:t>There exist no algorithm guaranteed to converge to the global minimum</a:t>
            </a:r>
            <a:br>
              <a:rPr lang="en-GB" sz="1200" dirty="0"/>
            </a:br>
            <a:r>
              <a:rPr lang="en-GB" sz="1200" dirty="0"/>
              <a:t>The best we have is guarantee of convergence towards a </a:t>
            </a:r>
            <a:r>
              <a:rPr lang="en-GB" sz="1200" i="1" dirty="0"/>
              <a:t>local </a:t>
            </a:r>
            <a:r>
              <a:rPr lang="en-GB" sz="1200" dirty="0"/>
              <a:t>minimum</a:t>
            </a:r>
            <a:br>
              <a:rPr lang="en-GB" sz="1200" dirty="0"/>
            </a:br>
            <a:r>
              <a:rPr lang="en-GB" sz="1200" dirty="0"/>
              <a:t>Incredibly, this is good enough in practice in many cases of practical relevance</a:t>
            </a:r>
          </a:p>
          <a:p>
            <a:pPr lvl="1"/>
            <a:endParaRPr lang="en-GB" sz="1400" dirty="0"/>
          </a:p>
          <a:p>
            <a:endParaRPr lang="en-GB" sz="1800" dirty="0"/>
          </a:p>
          <a:p>
            <a:endParaRPr lang="en-GB" sz="14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41</a:t>
            </a:fld>
            <a:endParaRPr lang="en-GB"/>
          </a:p>
        </p:txBody>
      </p:sp>
      <p:pic>
        <p:nvPicPr>
          <p:cNvPr id="20" name="Picture 5437" descr="Image result for neural network sketch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196465"/>
            <a:ext cx="1056712" cy="72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3938099"/>
              </p:ext>
            </p:extLst>
          </p:nvPr>
        </p:nvGraphicFramePr>
        <p:xfrm>
          <a:off x="8945087" y="3891843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79" name="Equation" r:id="rId5" imgW="1523880" imgH="304560" progId="Equation.DSMT4">
                  <p:embed/>
                </p:oleObj>
              </mc:Choice>
              <mc:Fallback>
                <p:oleObj name="Equation" r:id="rId5" imgW="1523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45087" y="3891843"/>
                        <a:ext cx="152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1995890"/>
              </p:ext>
            </p:extLst>
          </p:nvPr>
        </p:nvGraphicFramePr>
        <p:xfrm>
          <a:off x="4336473" y="4327957"/>
          <a:ext cx="33147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80" name="Equation" r:id="rId7" imgW="3314520" imgH="457200" progId="Equation.DSMT4">
                  <p:embed/>
                </p:oleObj>
              </mc:Choice>
              <mc:Fallback>
                <p:oleObj name="Equation" r:id="rId7" imgW="33145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36473" y="4327957"/>
                        <a:ext cx="33147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1819486"/>
              </p:ext>
            </p:extLst>
          </p:nvPr>
        </p:nvGraphicFramePr>
        <p:xfrm>
          <a:off x="3537013" y="4862062"/>
          <a:ext cx="10033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81" name="Equation" r:id="rId9" imgW="1002960" imgH="393480" progId="Equation.DSMT4">
                  <p:embed/>
                </p:oleObj>
              </mc:Choice>
              <mc:Fallback>
                <p:oleObj name="Equation" r:id="rId9" imgW="10029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37013" y="4862062"/>
                        <a:ext cx="10033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42724" name="Picture 4" descr="challenges-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502" y="4483413"/>
            <a:ext cx="2693223" cy="200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208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More on regression, basis functions and ANNs</a:t>
            </a:r>
          </a:p>
        </p:txBody>
      </p:sp>
      <p:pic>
        <p:nvPicPr>
          <p:cNvPr id="44034" name="Picture 2" descr="https://imgcdn.saxo.com/_9781493938438/0x5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475" y="1690687"/>
            <a:ext cx="35242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50262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Batch prediction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2036"/>
          </a:xfrm>
        </p:spPr>
        <p:txBody>
          <a:bodyPr>
            <a:normAutofit/>
          </a:bodyPr>
          <a:lstStyle/>
          <a:p>
            <a:r>
              <a:rPr lang="en-GB" sz="1600" dirty="0"/>
              <a:t>Single example prediction sequentially applies the feed-forward equation </a:t>
            </a:r>
            <a:br>
              <a:rPr lang="en-GB" sz="1600" dirty="0"/>
            </a:br>
            <a:endParaRPr lang="en-GB" sz="1600" dirty="0"/>
          </a:p>
          <a:p>
            <a:pPr marL="0" indent="0" algn="ctr">
              <a:buNone/>
            </a:pPr>
            <a:r>
              <a:rPr lang="en-GB" sz="1600" dirty="0"/>
              <a:t>from vector of inputs                    to output</a:t>
            </a:r>
          </a:p>
          <a:p>
            <a:pPr marL="0" indent="0" algn="ctr">
              <a:buNone/>
            </a:pPr>
            <a:endParaRPr lang="en-GB" sz="1600" dirty="0"/>
          </a:p>
          <a:p>
            <a:r>
              <a:rPr lang="en-GB" sz="1600" dirty="0"/>
              <a:t>To predict </a:t>
            </a:r>
            <a:r>
              <a:rPr lang="en-GB" sz="1600" i="1" dirty="0"/>
              <a:t>multiple</a:t>
            </a:r>
            <a:r>
              <a:rPr lang="en-GB" sz="1600" dirty="0"/>
              <a:t> examples </a:t>
            </a:r>
            <a:r>
              <a:rPr lang="en-GB" sz="1600" i="1" dirty="0"/>
              <a:t>1,...,m</a:t>
            </a:r>
            <a:r>
              <a:rPr lang="en-GB" sz="1600" dirty="0"/>
              <a:t> we could:</a:t>
            </a:r>
          </a:p>
          <a:p>
            <a:pPr lvl="1"/>
            <a:endParaRPr lang="en-GB" sz="1200" i="1" dirty="0"/>
          </a:p>
          <a:p>
            <a:pPr lvl="1"/>
            <a:r>
              <a:rPr lang="en-GB" sz="1400" dirty="0"/>
              <a:t>Sequentially run feed-forward equations with                          to find                          , then with                          to find                          , etc.</a:t>
            </a:r>
          </a:p>
          <a:p>
            <a:pPr marL="457200" lvl="1" indent="0">
              <a:buNone/>
            </a:pPr>
            <a:endParaRPr lang="en-GB" sz="1200" dirty="0"/>
          </a:p>
          <a:p>
            <a:pPr lvl="1"/>
            <a:endParaRPr lang="en-GB" sz="1200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Or, we could run feed-forward equations once with                                                           (stacking examples in columns)</a:t>
            </a:r>
            <a:br>
              <a:rPr lang="en-GB" sz="1400" dirty="0"/>
            </a:br>
            <a:endParaRPr lang="en-GB" sz="1400" dirty="0"/>
          </a:p>
          <a:p>
            <a:pPr marL="457200" lvl="1" indent="0" algn="ctr">
              <a:buNone/>
            </a:pPr>
            <a:endParaRPr lang="en-GB" sz="1400" dirty="0"/>
          </a:p>
          <a:p>
            <a:pPr marL="457200" lvl="1" indent="0" algn="ctr">
              <a:buNone/>
            </a:pPr>
            <a:r>
              <a:rPr lang="en-GB" sz="1400" dirty="0"/>
              <a:t>to find                                                (with results also stacked in columns)</a:t>
            </a:r>
          </a:p>
          <a:p>
            <a:endParaRPr lang="en-GB" sz="16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43</a:t>
            </a:fld>
            <a:endParaRPr lang="en-GB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4117009"/>
              </p:ext>
            </p:extLst>
          </p:nvPr>
        </p:nvGraphicFramePr>
        <p:xfrm>
          <a:off x="7276604" y="1825625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786" name="Equation" r:id="rId4" imgW="1523880" imgH="304560" progId="Equation.DSMT4">
                  <p:embed/>
                </p:oleObj>
              </mc:Choice>
              <mc:Fallback>
                <p:oleObj name="Equation" r:id="rId4" imgW="1523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76604" y="1825625"/>
                        <a:ext cx="152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4858736"/>
              </p:ext>
            </p:extLst>
          </p:nvPr>
        </p:nvGraphicFramePr>
        <p:xfrm>
          <a:off x="6264788" y="2192338"/>
          <a:ext cx="6096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787" name="Equation" r:id="rId6" imgW="609480" imgH="711000" progId="Equation.DSMT4">
                  <p:embed/>
                </p:oleObj>
              </mc:Choice>
              <mc:Fallback>
                <p:oleObj name="Equation" r:id="rId6" imgW="60948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64788" y="2192338"/>
                        <a:ext cx="6096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4929743"/>
              </p:ext>
            </p:extLst>
          </p:nvPr>
        </p:nvGraphicFramePr>
        <p:xfrm>
          <a:off x="7914552" y="2414588"/>
          <a:ext cx="5969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788" name="Equation" r:id="rId8" imgW="596880" imgH="266400" progId="Equation.DSMT4">
                  <p:embed/>
                </p:oleObj>
              </mc:Choice>
              <mc:Fallback>
                <p:oleObj name="Equation" r:id="rId8" imgW="59688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914552" y="2414588"/>
                        <a:ext cx="5969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2319494"/>
              </p:ext>
            </p:extLst>
          </p:nvPr>
        </p:nvGraphicFramePr>
        <p:xfrm>
          <a:off x="5019403" y="3372898"/>
          <a:ext cx="8255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789" name="Equation" r:id="rId10" imgW="825480" imgH="761760" progId="Equation.DSMT4">
                  <p:embed/>
                </p:oleObj>
              </mc:Choice>
              <mc:Fallback>
                <p:oleObj name="Equation" r:id="rId10" imgW="825480" imgH="76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019403" y="3372898"/>
                        <a:ext cx="8255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8931324"/>
              </p:ext>
            </p:extLst>
          </p:nvPr>
        </p:nvGraphicFramePr>
        <p:xfrm>
          <a:off x="6569588" y="3575050"/>
          <a:ext cx="850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790" name="Equation" r:id="rId12" imgW="850680" imgH="304560" progId="Equation.DSMT4">
                  <p:embed/>
                </p:oleObj>
              </mc:Choice>
              <mc:Fallback>
                <p:oleObj name="Equation" r:id="rId12" imgW="8506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569588" y="3575050"/>
                        <a:ext cx="850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7793629"/>
              </p:ext>
            </p:extLst>
          </p:nvPr>
        </p:nvGraphicFramePr>
        <p:xfrm>
          <a:off x="8306377" y="3358677"/>
          <a:ext cx="8636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791" name="Equation" r:id="rId14" imgW="863280" imgH="761760" progId="Equation.DSMT4">
                  <p:embed/>
                </p:oleObj>
              </mc:Choice>
              <mc:Fallback>
                <p:oleObj name="Equation" r:id="rId14" imgW="863280" imgH="76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306377" y="3358677"/>
                        <a:ext cx="8636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6500168"/>
              </p:ext>
            </p:extLst>
          </p:nvPr>
        </p:nvGraphicFramePr>
        <p:xfrm>
          <a:off x="9793848" y="3587277"/>
          <a:ext cx="889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240" name="Equation" r:id="rId16" imgW="888840" imgH="304560" progId="Equation.DSMT4">
                  <p:embed/>
                </p:oleObj>
              </mc:Choice>
              <mc:Fallback>
                <p:oleObj name="Equation" r:id="rId16" imgW="8888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793848" y="3587277"/>
                        <a:ext cx="889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0627604"/>
              </p:ext>
            </p:extLst>
          </p:nvPr>
        </p:nvGraphicFramePr>
        <p:xfrm>
          <a:off x="5508549" y="4325129"/>
          <a:ext cx="20447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241" name="Equation" r:id="rId18" imgW="2044440" imgH="761760" progId="Equation.DSMT4">
                  <p:embed/>
                </p:oleObj>
              </mc:Choice>
              <mc:Fallback>
                <p:oleObj name="Equation" r:id="rId18" imgW="2044440" imgH="76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508549" y="4325129"/>
                        <a:ext cx="20447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87742"/>
              </p:ext>
            </p:extLst>
          </p:nvPr>
        </p:nvGraphicFramePr>
        <p:xfrm>
          <a:off x="4343400" y="5253614"/>
          <a:ext cx="1752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242" name="Equation" r:id="rId20" imgW="1752480" imgH="304560" progId="Equation.DSMT4">
                  <p:embed/>
                </p:oleObj>
              </mc:Choice>
              <mc:Fallback>
                <p:oleObj name="Equation" r:id="rId20" imgW="17524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343400" y="5253614"/>
                        <a:ext cx="1752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14661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Batch prediction (2)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2036"/>
          </a:xfrm>
        </p:spPr>
        <p:txBody>
          <a:bodyPr>
            <a:normAutofit/>
          </a:bodyPr>
          <a:lstStyle/>
          <a:p>
            <a:r>
              <a:rPr lang="en-GB" sz="1600" dirty="0"/>
              <a:t>Feed-forward equations remain absolutely </a:t>
            </a:r>
            <a:r>
              <a:rPr lang="en-GB" sz="1600" i="1" dirty="0"/>
              <a:t>identical</a:t>
            </a:r>
          </a:p>
          <a:p>
            <a:pPr lvl="1"/>
            <a:endParaRPr lang="en-GB" sz="1200" i="1" dirty="0"/>
          </a:p>
          <a:p>
            <a:pPr lvl="1"/>
            <a:r>
              <a:rPr lang="en-GB" sz="1400" i="1" dirty="0"/>
              <a:t>as </a:t>
            </a:r>
            <a:r>
              <a:rPr lang="en-GB" sz="1400" dirty="0"/>
              <a:t>are now matrices, stacking batches of examples in column vectors </a:t>
            </a:r>
          </a:p>
          <a:p>
            <a:pPr lvl="1"/>
            <a:r>
              <a:rPr lang="en-GB" sz="1400" dirty="0"/>
              <a:t>Adding a vector v to a matrix M means: add v to all columns of M </a:t>
            </a:r>
            <a:br>
              <a:rPr lang="en-GB" sz="1400" dirty="0"/>
            </a:br>
            <a:r>
              <a:rPr lang="en-GB" sz="1400" dirty="0"/>
              <a:t>This is called “broadcasting” in programming languages</a:t>
            </a:r>
            <a:br>
              <a:rPr lang="en-GB" sz="1400" dirty="0"/>
            </a:br>
            <a:r>
              <a:rPr lang="en-GB" sz="1400" dirty="0"/>
              <a:t>Implemented by default in Python’s </a:t>
            </a:r>
            <a:r>
              <a:rPr lang="en-GB" sz="1400" dirty="0" err="1"/>
              <a:t>numPy</a:t>
            </a:r>
            <a:br>
              <a:rPr lang="en-GB" sz="1400" dirty="0"/>
            </a:br>
            <a:r>
              <a:rPr lang="en-GB" sz="1400" dirty="0"/>
              <a:t>But not in C++</a:t>
            </a:r>
          </a:p>
          <a:p>
            <a:r>
              <a:rPr lang="en-GB" sz="1600" dirty="0"/>
              <a:t>Why implement batch prediction?</a:t>
            </a:r>
          </a:p>
          <a:p>
            <a:pPr lvl="1"/>
            <a:r>
              <a:rPr lang="en-GB" sz="1400" dirty="0"/>
              <a:t>Complexity is </a:t>
            </a:r>
            <a:r>
              <a:rPr lang="en-GB" sz="1400" i="1" dirty="0"/>
              <a:t>identical</a:t>
            </a:r>
            <a:r>
              <a:rPr lang="en-GB" sz="1400" dirty="0"/>
              <a:t>: </a:t>
            </a:r>
            <a:br>
              <a:rPr lang="en-GB" sz="1400" dirty="0"/>
            </a:br>
            <a:r>
              <a:rPr lang="en-GB" sz="1400" dirty="0"/>
              <a:t>to process a matrix by matrix product at once or as a sequence of matrix by vector products, column by column, is identical</a:t>
            </a:r>
          </a:p>
          <a:p>
            <a:pPr lvl="1"/>
            <a:r>
              <a:rPr lang="en-GB" sz="1400" dirty="0"/>
              <a:t>But modern hardware (CPU, GPU, TPU) is highly optimized for SIMD processing</a:t>
            </a:r>
          </a:p>
          <a:p>
            <a:pPr lvl="1"/>
            <a:r>
              <a:rPr lang="en-GB" sz="1400" dirty="0"/>
              <a:t>SIMD: Single Instruction, Multiple Data: apply </a:t>
            </a:r>
            <a:r>
              <a:rPr lang="en-GB" sz="1400" i="1" dirty="0"/>
              <a:t>the same </a:t>
            </a:r>
            <a:r>
              <a:rPr lang="en-GB" sz="1400" dirty="0"/>
              <a:t>instructions to a lot of </a:t>
            </a:r>
            <a:r>
              <a:rPr lang="en-GB" sz="1400" i="1" dirty="0"/>
              <a:t>different data </a:t>
            </a:r>
            <a:r>
              <a:rPr lang="en-GB" sz="1400" dirty="0"/>
              <a:t>simultaneously</a:t>
            </a:r>
          </a:p>
          <a:p>
            <a:pPr lvl="1"/>
            <a:r>
              <a:rPr lang="en-GB" sz="1400" dirty="0"/>
              <a:t>On GPU, (reasonably sized) batch prediction takes a time similar to one single prediction!</a:t>
            </a:r>
          </a:p>
          <a:p>
            <a:r>
              <a:rPr lang="en-GB" sz="1600" dirty="0"/>
              <a:t>In all that follows, for simplicity, we consider single example predictions where </a:t>
            </a:r>
            <a:r>
              <a:rPr lang="en-GB" sz="1600" i="1" dirty="0"/>
              <a:t>as</a:t>
            </a:r>
            <a:r>
              <a:rPr lang="en-GB" sz="1600" dirty="0"/>
              <a:t> are vectors</a:t>
            </a:r>
          </a:p>
          <a:p>
            <a:r>
              <a:rPr lang="en-GB" sz="1600" dirty="0"/>
              <a:t>All equations apply identically with batch predictions with </a:t>
            </a:r>
            <a:r>
              <a:rPr lang="en-GB" sz="1600" i="1" dirty="0"/>
              <a:t>as</a:t>
            </a:r>
            <a:r>
              <a:rPr lang="en-GB" sz="1600" dirty="0"/>
              <a:t> matrices with </a:t>
            </a:r>
            <a:r>
              <a:rPr lang="en-GB" sz="1600" i="1" dirty="0"/>
              <a:t>m</a:t>
            </a:r>
            <a:r>
              <a:rPr lang="en-GB" sz="1600" dirty="0"/>
              <a:t> (batch size) columns</a:t>
            </a:r>
          </a:p>
          <a:p>
            <a:r>
              <a:rPr lang="en-GB" sz="1600" dirty="0"/>
              <a:t>Practical implementations </a:t>
            </a:r>
            <a:r>
              <a:rPr lang="en-GB" sz="1600" i="1" dirty="0"/>
              <a:t>always </a:t>
            </a:r>
            <a:r>
              <a:rPr lang="en-GB" sz="1600" dirty="0"/>
              <a:t>predict in batches</a:t>
            </a:r>
            <a:br>
              <a:rPr lang="en-GB" sz="1600" dirty="0"/>
            </a:br>
            <a:endParaRPr lang="en-GB" sz="1600" dirty="0"/>
          </a:p>
          <a:p>
            <a:endParaRPr lang="en-GB" sz="16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44</a:t>
            </a:fld>
            <a:endParaRPr lang="en-GB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3091407"/>
              </p:ext>
            </p:extLst>
          </p:nvPr>
        </p:nvGraphicFramePr>
        <p:xfrm>
          <a:off x="5548743" y="1825625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906" name="Equation" r:id="rId4" imgW="1523880" imgH="304560" progId="Equation.DSMT4">
                  <p:embed/>
                </p:oleObj>
              </mc:Choice>
              <mc:Fallback>
                <p:oleObj name="Equation" r:id="rId4" imgW="1523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48743" y="1825625"/>
                        <a:ext cx="152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23973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Deep learning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Deep learning = ANNs with </a:t>
            </a:r>
            <a:r>
              <a:rPr lang="en-GB" sz="1600" i="1" dirty="0"/>
              <a:t>multiple </a:t>
            </a:r>
            <a:r>
              <a:rPr lang="en-GB" sz="1600" dirty="0"/>
              <a:t>hidden layers --- exactly as before: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Input layer is set to the input vector </a:t>
            </a:r>
            <a:r>
              <a:rPr lang="en-GB" sz="1400" i="1" dirty="0"/>
              <a:t>x</a:t>
            </a:r>
            <a:r>
              <a:rPr lang="en-GB" sz="1400" dirty="0"/>
              <a:t>: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Successive layers are computed from the previous layer by application of the identical feed-forward equation: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Prediction is the last (output) layer:  </a:t>
            </a:r>
          </a:p>
          <a:p>
            <a:pPr lvl="1"/>
            <a:endParaRPr lang="en-GB" sz="1400" dirty="0"/>
          </a:p>
          <a:p>
            <a:r>
              <a:rPr lang="en-GB" sz="1600" dirty="0"/>
              <a:t>The only difference is: we now have multiple hidden layers </a:t>
            </a:r>
            <a:r>
              <a:rPr lang="en-GB" sz="1600" i="1" dirty="0"/>
              <a:t>1, 2, ..., L-1</a:t>
            </a:r>
          </a:p>
          <a:p>
            <a:endParaRPr lang="en-GB" sz="1600" dirty="0"/>
          </a:p>
          <a:p>
            <a:r>
              <a:rPr lang="en-GB" sz="1600" dirty="0"/>
              <a:t>So the mechanics are identical to before</a:t>
            </a:r>
          </a:p>
          <a:p>
            <a:endParaRPr lang="en-GB" sz="1600" dirty="0"/>
          </a:p>
          <a:p>
            <a:r>
              <a:rPr lang="en-GB" sz="1600" dirty="0"/>
              <a:t>The more interesting question is: why would we want more than one hidden layer?</a:t>
            </a:r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45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6796864"/>
              </p:ext>
            </p:extLst>
          </p:nvPr>
        </p:nvGraphicFramePr>
        <p:xfrm>
          <a:off x="4435988" y="2168587"/>
          <a:ext cx="6096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313" name="Equation" r:id="rId4" imgW="609480" imgH="711000" progId="Equation.DSMT4">
                  <p:embed/>
                </p:oleObj>
              </mc:Choice>
              <mc:Fallback>
                <p:oleObj name="Equation" r:id="rId4" imgW="60948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35988" y="2168587"/>
                        <a:ext cx="6096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3859646"/>
              </p:ext>
            </p:extLst>
          </p:nvPr>
        </p:nvGraphicFramePr>
        <p:xfrm>
          <a:off x="9592293" y="3114098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314" name="Equation" r:id="rId6" imgW="1523880" imgH="304560" progId="Equation.DSMT4">
                  <p:embed/>
                </p:oleObj>
              </mc:Choice>
              <mc:Fallback>
                <p:oleObj name="Equation" r:id="rId6" imgW="1523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592293" y="3114098"/>
                        <a:ext cx="152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5479858"/>
              </p:ext>
            </p:extLst>
          </p:nvPr>
        </p:nvGraphicFramePr>
        <p:xfrm>
          <a:off x="4304453" y="3643684"/>
          <a:ext cx="5969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315" name="Equation" r:id="rId8" imgW="596880" imgH="266400" progId="Equation.DSMT4">
                  <p:embed/>
                </p:oleObj>
              </mc:Choice>
              <mc:Fallback>
                <p:oleObj name="Equation" r:id="rId8" imgW="59688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04453" y="3643684"/>
                        <a:ext cx="5969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71753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1" name="Object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9490464"/>
              </p:ext>
            </p:extLst>
          </p:nvPr>
        </p:nvGraphicFramePr>
        <p:xfrm>
          <a:off x="3575050" y="1824038"/>
          <a:ext cx="1133475" cy="2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26" name="Equation" r:id="rId3" imgW="1511280" imgH="304560" progId="Equation.DSMT4">
                  <p:embed/>
                </p:oleObj>
              </mc:Choice>
              <mc:Fallback>
                <p:oleObj name="Equation" r:id="rId3" imgW="15112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75050" y="1824038"/>
                        <a:ext cx="1133475" cy="227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Multi-layer perceptron (MLP)</a:t>
            </a: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489762"/>
              </p:ext>
            </p:extLst>
          </p:nvPr>
        </p:nvGraphicFramePr>
        <p:xfrm>
          <a:off x="2300220" y="4470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27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00220" y="4470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Straight Arrow Connector 31"/>
          <p:cNvCxnSpPr/>
          <p:nvPr/>
        </p:nvCxnSpPr>
        <p:spPr>
          <a:xfrm>
            <a:off x="5717822" y="2928982"/>
            <a:ext cx="1166753" cy="1319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57" idx="2"/>
          </p:cNvCxnSpPr>
          <p:nvPr/>
        </p:nvCxnSpPr>
        <p:spPr>
          <a:xfrm>
            <a:off x="5717822" y="3360452"/>
            <a:ext cx="1166753" cy="86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57" idx="2"/>
          </p:cNvCxnSpPr>
          <p:nvPr/>
        </p:nvCxnSpPr>
        <p:spPr>
          <a:xfrm>
            <a:off x="5717822" y="3791922"/>
            <a:ext cx="1166753" cy="429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57" idx="2"/>
          </p:cNvCxnSpPr>
          <p:nvPr/>
        </p:nvCxnSpPr>
        <p:spPr>
          <a:xfrm flipV="1">
            <a:off x="5717822" y="4221127"/>
            <a:ext cx="1166753" cy="2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57" idx="2"/>
          </p:cNvCxnSpPr>
          <p:nvPr/>
        </p:nvCxnSpPr>
        <p:spPr>
          <a:xfrm flipV="1">
            <a:off x="5717822" y="4221127"/>
            <a:ext cx="1166753" cy="429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57" idx="2"/>
          </p:cNvCxnSpPr>
          <p:nvPr/>
        </p:nvCxnSpPr>
        <p:spPr>
          <a:xfrm flipV="1">
            <a:off x="5717822" y="4221127"/>
            <a:ext cx="1166753" cy="861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1148778" y="366099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/>
          <p:cNvSpPr/>
          <p:nvPr/>
        </p:nvSpPr>
        <p:spPr>
          <a:xfrm>
            <a:off x="1148778" y="409246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/>
          <p:cNvSpPr/>
          <p:nvPr/>
        </p:nvSpPr>
        <p:spPr>
          <a:xfrm>
            <a:off x="1148778" y="452393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/>
          <p:cNvSpPr/>
          <p:nvPr/>
        </p:nvSpPr>
        <p:spPr>
          <a:xfrm>
            <a:off x="2570850" y="452621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/>
          <p:cNvSpPr/>
          <p:nvPr/>
        </p:nvSpPr>
        <p:spPr>
          <a:xfrm>
            <a:off x="2570850" y="495768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/>
          <p:cNvSpPr/>
          <p:nvPr/>
        </p:nvSpPr>
        <p:spPr>
          <a:xfrm>
            <a:off x="2570850" y="538915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 45"/>
          <p:cNvSpPr/>
          <p:nvPr/>
        </p:nvSpPr>
        <p:spPr>
          <a:xfrm>
            <a:off x="2570850" y="237282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/>
          <p:cNvSpPr/>
          <p:nvPr/>
        </p:nvSpPr>
        <p:spPr>
          <a:xfrm>
            <a:off x="2570850" y="280429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/>
          <p:cNvSpPr/>
          <p:nvPr/>
        </p:nvSpPr>
        <p:spPr>
          <a:xfrm>
            <a:off x="2570850" y="323576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val 48"/>
          <p:cNvSpPr/>
          <p:nvPr/>
        </p:nvSpPr>
        <p:spPr>
          <a:xfrm>
            <a:off x="2570850" y="366723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/>
          <p:cNvSpPr/>
          <p:nvPr/>
        </p:nvSpPr>
        <p:spPr>
          <a:xfrm>
            <a:off x="2570850" y="409870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val 50"/>
          <p:cNvSpPr/>
          <p:nvPr/>
        </p:nvSpPr>
        <p:spPr>
          <a:xfrm>
            <a:off x="1148778" y="366099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 51"/>
          <p:cNvSpPr/>
          <p:nvPr/>
        </p:nvSpPr>
        <p:spPr>
          <a:xfrm>
            <a:off x="1148778" y="409246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val 52"/>
          <p:cNvSpPr/>
          <p:nvPr/>
        </p:nvSpPr>
        <p:spPr>
          <a:xfrm>
            <a:off x="1148778" y="452393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568798"/>
              </p:ext>
            </p:extLst>
          </p:nvPr>
        </p:nvGraphicFramePr>
        <p:xfrm>
          <a:off x="1201943" y="3667921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28" name="Equation" r:id="rId8" imgW="152280" imgH="228600" progId="Equation.DSMT4">
                  <p:embed/>
                </p:oleObj>
              </mc:Choice>
              <mc:Fallback>
                <p:oleObj name="Equation" r:id="rId8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01943" y="3667921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0799226"/>
              </p:ext>
            </p:extLst>
          </p:nvPr>
        </p:nvGraphicFramePr>
        <p:xfrm>
          <a:off x="1182600" y="409349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29" name="Equation" r:id="rId10" imgW="164880" imgH="228600" progId="Equation.DSMT4">
                  <p:embed/>
                </p:oleObj>
              </mc:Choice>
              <mc:Fallback>
                <p:oleObj name="Equation" r:id="rId1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82600" y="409349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9629960"/>
              </p:ext>
            </p:extLst>
          </p:nvPr>
        </p:nvGraphicFramePr>
        <p:xfrm>
          <a:off x="1202392" y="449989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30" name="Equation" r:id="rId12" imgW="164880" imgH="228600" progId="Equation.DSMT4">
                  <p:embed/>
                </p:oleObj>
              </mc:Choice>
              <mc:Fallback>
                <p:oleObj name="Equation" r:id="rId1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202392" y="449989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Oval 56"/>
          <p:cNvSpPr/>
          <p:nvPr/>
        </p:nvSpPr>
        <p:spPr>
          <a:xfrm>
            <a:off x="6884575" y="4096436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971579"/>
              </p:ext>
            </p:extLst>
          </p:nvPr>
        </p:nvGraphicFramePr>
        <p:xfrm>
          <a:off x="2556699" y="2368902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31" name="Equation" r:id="rId14" imgW="253800" imgH="253800" progId="Equation.DSMT4">
                  <p:embed/>
                </p:oleObj>
              </mc:Choice>
              <mc:Fallback>
                <p:oleObj name="Equation" r:id="rId14" imgW="2538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556699" y="2368902"/>
                        <a:ext cx="2540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9025551"/>
              </p:ext>
            </p:extLst>
          </p:nvPr>
        </p:nvGraphicFramePr>
        <p:xfrm>
          <a:off x="2555112" y="2803937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32" name="Equation" r:id="rId16" imgW="266400" imgH="253800" progId="Equation.DSMT4">
                  <p:embed/>
                </p:oleObj>
              </mc:Choice>
              <mc:Fallback>
                <p:oleObj name="Equation" r:id="rId16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555112" y="2803937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4624864"/>
              </p:ext>
            </p:extLst>
          </p:nvPr>
        </p:nvGraphicFramePr>
        <p:xfrm>
          <a:off x="2555112" y="3229387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33" name="Equation" r:id="rId18" imgW="266400" imgH="253800" progId="Equation.DSMT4">
                  <p:embed/>
                </p:oleObj>
              </mc:Choice>
              <mc:Fallback>
                <p:oleObj name="Equation" r:id="rId18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555112" y="3229387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Oval 62"/>
          <p:cNvSpPr/>
          <p:nvPr/>
        </p:nvSpPr>
        <p:spPr>
          <a:xfrm>
            <a:off x="2580446" y="581043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7222921"/>
              </p:ext>
            </p:extLst>
          </p:nvPr>
        </p:nvGraphicFramePr>
        <p:xfrm>
          <a:off x="2547998" y="3671827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34" name="Equation" r:id="rId20" imgW="266400" imgH="253800" progId="Equation.DSMT4">
                  <p:embed/>
                </p:oleObj>
              </mc:Choice>
              <mc:Fallback>
                <p:oleObj name="Equation" r:id="rId20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547998" y="3671827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3784769"/>
              </p:ext>
            </p:extLst>
          </p:nvPr>
        </p:nvGraphicFramePr>
        <p:xfrm>
          <a:off x="2553524" y="4094575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35" name="Equation" r:id="rId22" imgW="266400" imgH="253800" progId="Equation.DSMT4">
                  <p:embed/>
                </p:oleObj>
              </mc:Choice>
              <mc:Fallback>
                <p:oleObj name="Equation" r:id="rId22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553524" y="4094575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6246348"/>
              </p:ext>
            </p:extLst>
          </p:nvPr>
        </p:nvGraphicFramePr>
        <p:xfrm>
          <a:off x="2540824" y="4526375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36" name="Equation" r:id="rId24" imgW="266400" imgH="253800" progId="Equation.DSMT4">
                  <p:embed/>
                </p:oleObj>
              </mc:Choice>
              <mc:Fallback>
                <p:oleObj name="Equation" r:id="rId24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2540824" y="4526375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0350466"/>
              </p:ext>
            </p:extLst>
          </p:nvPr>
        </p:nvGraphicFramePr>
        <p:xfrm>
          <a:off x="2559111" y="4960877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37" name="Equation" r:id="rId26" imgW="266400" imgH="253800" progId="Equation.DSMT4">
                  <p:embed/>
                </p:oleObj>
              </mc:Choice>
              <mc:Fallback>
                <p:oleObj name="Equation" r:id="rId26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2559111" y="4960877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7648141"/>
              </p:ext>
            </p:extLst>
          </p:nvPr>
        </p:nvGraphicFramePr>
        <p:xfrm>
          <a:off x="2555936" y="5386327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38" name="Equation" r:id="rId28" imgW="266400" imgH="253800" progId="Equation.DSMT4">
                  <p:embed/>
                </p:oleObj>
              </mc:Choice>
              <mc:Fallback>
                <p:oleObj name="Equation" r:id="rId28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2555936" y="5386327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6906938"/>
              </p:ext>
            </p:extLst>
          </p:nvPr>
        </p:nvGraphicFramePr>
        <p:xfrm>
          <a:off x="2567812" y="5812250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39" name="Equation" r:id="rId30" imgW="266400" imgH="253800" progId="Equation.DSMT4">
                  <p:embed/>
                </p:oleObj>
              </mc:Choice>
              <mc:Fallback>
                <p:oleObj name="Equation" r:id="rId30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2567812" y="5812250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0" name="Straight Arrow Connector 69"/>
          <p:cNvCxnSpPr>
            <a:stCxn id="51" idx="6"/>
            <a:endCxn id="46" idx="2"/>
          </p:cNvCxnSpPr>
          <p:nvPr/>
        </p:nvCxnSpPr>
        <p:spPr>
          <a:xfrm flipV="1">
            <a:off x="1404097" y="249751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1" idx="6"/>
            <a:endCxn id="49" idx="2"/>
          </p:cNvCxnSpPr>
          <p:nvPr/>
        </p:nvCxnSpPr>
        <p:spPr>
          <a:xfrm>
            <a:off x="1404097" y="3785689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40" idx="6"/>
            <a:endCxn id="50" idx="2"/>
          </p:cNvCxnSpPr>
          <p:nvPr/>
        </p:nvCxnSpPr>
        <p:spPr>
          <a:xfrm>
            <a:off x="1404097" y="3785689"/>
            <a:ext cx="1166753" cy="437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0" idx="6"/>
            <a:endCxn id="44" idx="2"/>
          </p:cNvCxnSpPr>
          <p:nvPr/>
        </p:nvCxnSpPr>
        <p:spPr>
          <a:xfrm>
            <a:off x="1404097" y="3785689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41" idx="6"/>
            <a:endCxn id="47" idx="2"/>
          </p:cNvCxnSpPr>
          <p:nvPr/>
        </p:nvCxnSpPr>
        <p:spPr>
          <a:xfrm flipV="1">
            <a:off x="1404097" y="292898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41" idx="6"/>
            <a:endCxn id="49" idx="2"/>
          </p:cNvCxnSpPr>
          <p:nvPr/>
        </p:nvCxnSpPr>
        <p:spPr>
          <a:xfrm flipV="1">
            <a:off x="1404097" y="379192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41" idx="6"/>
          </p:cNvCxnSpPr>
          <p:nvPr/>
        </p:nvCxnSpPr>
        <p:spPr>
          <a:xfrm>
            <a:off x="1404097" y="4217159"/>
            <a:ext cx="1166753" cy="43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41" idx="6"/>
            <a:endCxn id="45" idx="2"/>
          </p:cNvCxnSpPr>
          <p:nvPr/>
        </p:nvCxnSpPr>
        <p:spPr>
          <a:xfrm>
            <a:off x="1404097" y="4217159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42" idx="6"/>
            <a:endCxn id="48" idx="2"/>
          </p:cNvCxnSpPr>
          <p:nvPr/>
        </p:nvCxnSpPr>
        <p:spPr>
          <a:xfrm flipV="1">
            <a:off x="1404097" y="336045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42" idx="6"/>
            <a:endCxn id="50" idx="2"/>
          </p:cNvCxnSpPr>
          <p:nvPr/>
        </p:nvCxnSpPr>
        <p:spPr>
          <a:xfrm flipV="1">
            <a:off x="1404097" y="422339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53" idx="6"/>
            <a:endCxn id="43" idx="2"/>
          </p:cNvCxnSpPr>
          <p:nvPr/>
        </p:nvCxnSpPr>
        <p:spPr>
          <a:xfrm>
            <a:off x="1404097" y="4648629"/>
            <a:ext cx="1166753" cy="2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42" idx="6"/>
            <a:endCxn id="63" idx="2"/>
          </p:cNvCxnSpPr>
          <p:nvPr/>
        </p:nvCxnSpPr>
        <p:spPr>
          <a:xfrm>
            <a:off x="1404097" y="4648629"/>
            <a:ext cx="1176349" cy="128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40" idx="6"/>
            <a:endCxn id="48" idx="2"/>
          </p:cNvCxnSpPr>
          <p:nvPr/>
        </p:nvCxnSpPr>
        <p:spPr>
          <a:xfrm flipV="1">
            <a:off x="1404097" y="336045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40" idx="6"/>
            <a:endCxn id="47" idx="2"/>
          </p:cNvCxnSpPr>
          <p:nvPr/>
        </p:nvCxnSpPr>
        <p:spPr>
          <a:xfrm flipV="1">
            <a:off x="1404097" y="292898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40" idx="6"/>
            <a:endCxn id="46" idx="2"/>
          </p:cNvCxnSpPr>
          <p:nvPr/>
        </p:nvCxnSpPr>
        <p:spPr>
          <a:xfrm flipV="1">
            <a:off x="1404097" y="249751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2" idx="6"/>
            <a:endCxn id="47" idx="2"/>
          </p:cNvCxnSpPr>
          <p:nvPr/>
        </p:nvCxnSpPr>
        <p:spPr>
          <a:xfrm flipV="1">
            <a:off x="1404097" y="292898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52" idx="6"/>
            <a:endCxn id="46" idx="2"/>
          </p:cNvCxnSpPr>
          <p:nvPr/>
        </p:nvCxnSpPr>
        <p:spPr>
          <a:xfrm flipV="1">
            <a:off x="1404097" y="2497512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40" idx="6"/>
            <a:endCxn id="45" idx="2"/>
          </p:cNvCxnSpPr>
          <p:nvPr/>
        </p:nvCxnSpPr>
        <p:spPr>
          <a:xfrm>
            <a:off x="1404097" y="3785689"/>
            <a:ext cx="1166753" cy="1728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40" idx="6"/>
            <a:endCxn id="63" idx="2"/>
          </p:cNvCxnSpPr>
          <p:nvPr/>
        </p:nvCxnSpPr>
        <p:spPr>
          <a:xfrm>
            <a:off x="1404097" y="3785689"/>
            <a:ext cx="1176349" cy="214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42" idx="6"/>
            <a:endCxn id="47" idx="2"/>
          </p:cNvCxnSpPr>
          <p:nvPr/>
        </p:nvCxnSpPr>
        <p:spPr>
          <a:xfrm flipV="1">
            <a:off x="1404097" y="2928982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53" idx="6"/>
            <a:endCxn id="49" idx="2"/>
          </p:cNvCxnSpPr>
          <p:nvPr/>
        </p:nvCxnSpPr>
        <p:spPr>
          <a:xfrm flipV="1">
            <a:off x="1404097" y="379192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53" idx="6"/>
            <a:endCxn id="45" idx="2"/>
          </p:cNvCxnSpPr>
          <p:nvPr/>
        </p:nvCxnSpPr>
        <p:spPr>
          <a:xfrm>
            <a:off x="1404097" y="464862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53" idx="6"/>
            <a:endCxn id="44" idx="2"/>
          </p:cNvCxnSpPr>
          <p:nvPr/>
        </p:nvCxnSpPr>
        <p:spPr>
          <a:xfrm>
            <a:off x="1404097" y="4648629"/>
            <a:ext cx="1166753" cy="43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42" idx="6"/>
            <a:endCxn id="46" idx="2"/>
          </p:cNvCxnSpPr>
          <p:nvPr/>
        </p:nvCxnSpPr>
        <p:spPr>
          <a:xfrm flipV="1">
            <a:off x="1404097" y="2497512"/>
            <a:ext cx="1166753" cy="2151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52" idx="6"/>
            <a:endCxn id="48" idx="2"/>
          </p:cNvCxnSpPr>
          <p:nvPr/>
        </p:nvCxnSpPr>
        <p:spPr>
          <a:xfrm flipV="1">
            <a:off x="1404097" y="336045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41" idx="6"/>
            <a:endCxn id="50" idx="2"/>
          </p:cNvCxnSpPr>
          <p:nvPr/>
        </p:nvCxnSpPr>
        <p:spPr>
          <a:xfrm>
            <a:off x="1404097" y="4217159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40" idx="6"/>
            <a:endCxn id="43" idx="2"/>
          </p:cNvCxnSpPr>
          <p:nvPr/>
        </p:nvCxnSpPr>
        <p:spPr>
          <a:xfrm>
            <a:off x="1404097" y="378568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41" idx="6"/>
            <a:endCxn id="44" idx="2"/>
          </p:cNvCxnSpPr>
          <p:nvPr/>
        </p:nvCxnSpPr>
        <p:spPr>
          <a:xfrm>
            <a:off x="1404097" y="421715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41" idx="6"/>
            <a:endCxn id="63" idx="2"/>
          </p:cNvCxnSpPr>
          <p:nvPr/>
        </p:nvCxnSpPr>
        <p:spPr>
          <a:xfrm>
            <a:off x="1404097" y="4217159"/>
            <a:ext cx="1176349" cy="171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4901011"/>
              </p:ext>
            </p:extLst>
          </p:nvPr>
        </p:nvGraphicFramePr>
        <p:xfrm>
          <a:off x="1050925" y="1858963"/>
          <a:ext cx="361950" cy="16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40" name="Equation" r:id="rId32" imgW="482400" imgH="215640" progId="Equation.DSMT4">
                  <p:embed/>
                </p:oleObj>
              </mc:Choice>
              <mc:Fallback>
                <p:oleObj name="Equation" r:id="rId32" imgW="482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050925" y="1858963"/>
                        <a:ext cx="361950" cy="161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90975" y="1595044"/>
            <a:ext cx="139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Input layer l=0</a:t>
            </a:r>
          </a:p>
        </p:txBody>
      </p:sp>
      <p:graphicFrame>
        <p:nvGraphicFramePr>
          <p:cNvPr id="103" name="Object 10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0168845"/>
              </p:ext>
            </p:extLst>
          </p:nvPr>
        </p:nvGraphicFramePr>
        <p:xfrm>
          <a:off x="1024592" y="2059328"/>
          <a:ext cx="520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41" name="Equation" r:id="rId34" imgW="520560" imgH="228600" progId="Equation.DSMT4">
                  <p:embed/>
                </p:oleObj>
              </mc:Choice>
              <mc:Fallback>
                <p:oleObj name="Equation" r:id="rId34" imgW="5205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1024592" y="2059328"/>
                        <a:ext cx="5207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" name="Object 1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604153"/>
              </p:ext>
            </p:extLst>
          </p:nvPr>
        </p:nvGraphicFramePr>
        <p:xfrm>
          <a:off x="2141538" y="1828800"/>
          <a:ext cx="1095375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42" name="Equation" r:id="rId36" imgW="1460160" imgH="304560" progId="Equation.DSMT4">
                  <p:embed/>
                </p:oleObj>
              </mc:Choice>
              <mc:Fallback>
                <p:oleObj name="Equation" r:id="rId36" imgW="14601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2141538" y="1828800"/>
                        <a:ext cx="1095375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" name="TextBox 104"/>
          <p:cNvSpPr txBox="1"/>
          <p:nvPr/>
        </p:nvSpPr>
        <p:spPr>
          <a:xfrm>
            <a:off x="2031053" y="1589309"/>
            <a:ext cx="139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Hidden layer l=1</a:t>
            </a:r>
          </a:p>
        </p:txBody>
      </p:sp>
      <p:graphicFrame>
        <p:nvGraphicFramePr>
          <p:cNvPr id="106" name="Object 10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81468"/>
              </p:ext>
            </p:extLst>
          </p:nvPr>
        </p:nvGraphicFramePr>
        <p:xfrm>
          <a:off x="2427348" y="2067886"/>
          <a:ext cx="5080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43" name="Equation" r:id="rId38" imgW="507960" imgH="228600" progId="Equation.DSMT4">
                  <p:embed/>
                </p:oleObj>
              </mc:Choice>
              <mc:Fallback>
                <p:oleObj name="Equation" r:id="rId38" imgW="5079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2427348" y="2067886"/>
                        <a:ext cx="5080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" name="TextBox 111"/>
          <p:cNvSpPr txBox="1"/>
          <p:nvPr/>
        </p:nvSpPr>
        <p:spPr>
          <a:xfrm>
            <a:off x="3452181" y="1589309"/>
            <a:ext cx="139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Hidden layer l=2</a:t>
            </a:r>
          </a:p>
        </p:txBody>
      </p:sp>
      <p:graphicFrame>
        <p:nvGraphicFramePr>
          <p:cNvPr id="113" name="Object 1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389942"/>
              </p:ext>
            </p:extLst>
          </p:nvPr>
        </p:nvGraphicFramePr>
        <p:xfrm>
          <a:off x="3851033" y="2067886"/>
          <a:ext cx="520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44" name="Equation" r:id="rId40" imgW="520560" imgH="228600" progId="Equation.DSMT4">
                  <p:embed/>
                </p:oleObj>
              </mc:Choice>
              <mc:Fallback>
                <p:oleObj name="Equation" r:id="rId40" imgW="5205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3851033" y="2067886"/>
                        <a:ext cx="5207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4" name="Straight Arrow Connector 113"/>
          <p:cNvCxnSpPr/>
          <p:nvPr/>
        </p:nvCxnSpPr>
        <p:spPr>
          <a:xfrm>
            <a:off x="3268755" y="1939695"/>
            <a:ext cx="279901" cy="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1747952" y="1946962"/>
            <a:ext cx="279901" cy="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6" name="Object 1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9744024"/>
              </p:ext>
            </p:extLst>
          </p:nvPr>
        </p:nvGraphicFramePr>
        <p:xfrm>
          <a:off x="6941624" y="4106863"/>
          <a:ext cx="139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45" name="Equation" r:id="rId42" imgW="139680" imgH="203040" progId="Equation.DSMT4">
                  <p:embed/>
                </p:oleObj>
              </mc:Choice>
              <mc:Fallback>
                <p:oleObj name="Equation" r:id="rId42" imgW="1396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6941624" y="4106863"/>
                        <a:ext cx="1397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7" name="Straight Arrow Connector 116"/>
          <p:cNvCxnSpPr/>
          <p:nvPr/>
        </p:nvCxnSpPr>
        <p:spPr>
          <a:xfrm>
            <a:off x="1347700" y="6325173"/>
            <a:ext cx="5792194" cy="30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2807732" y="6078317"/>
            <a:ext cx="2645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feed-forward equation</a:t>
            </a:r>
          </a:p>
        </p:txBody>
      </p:sp>
      <p:graphicFrame>
        <p:nvGraphicFramePr>
          <p:cNvPr id="120" name="Object 1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4947052"/>
              </p:ext>
            </p:extLst>
          </p:nvPr>
        </p:nvGraphicFramePr>
        <p:xfrm>
          <a:off x="3368662" y="6381438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46" name="Equation" r:id="rId44" imgW="1523880" imgH="304560" progId="Equation.DSMT4">
                  <p:embed/>
                </p:oleObj>
              </mc:Choice>
              <mc:Fallback>
                <p:oleObj name="Equation" r:id="rId44" imgW="1523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3368662" y="6381438"/>
                        <a:ext cx="152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" name="Content Placeholder 3"/>
          <p:cNvSpPr>
            <a:spLocks noGrp="1"/>
          </p:cNvSpPr>
          <p:nvPr>
            <p:ph idx="1"/>
          </p:nvPr>
        </p:nvSpPr>
        <p:spPr>
          <a:xfrm>
            <a:off x="7662144" y="1597247"/>
            <a:ext cx="3861779" cy="4351338"/>
          </a:xfrm>
        </p:spPr>
        <p:txBody>
          <a:bodyPr>
            <a:noAutofit/>
          </a:bodyPr>
          <a:lstStyle/>
          <a:p>
            <a:r>
              <a:rPr lang="en-GB" sz="1400" dirty="0"/>
              <a:t>Prediction: feed-forward equations</a:t>
            </a:r>
          </a:p>
          <a:p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Parameters:</a:t>
            </a:r>
          </a:p>
          <a:p>
            <a:endParaRPr lang="en-GB" sz="1400" dirty="0"/>
          </a:p>
          <a:p>
            <a:r>
              <a:rPr lang="en-GB" sz="1400" dirty="0"/>
              <a:t>Number of parameters:</a:t>
            </a:r>
          </a:p>
          <a:p>
            <a:endParaRPr lang="en-GB" sz="1400" dirty="0"/>
          </a:p>
          <a:p>
            <a:r>
              <a:rPr lang="en-GB" sz="1400" dirty="0"/>
              <a:t>Complexity</a:t>
            </a:r>
          </a:p>
          <a:p>
            <a:endParaRPr lang="en-GB" sz="1400" dirty="0"/>
          </a:p>
          <a:p>
            <a:r>
              <a:rPr lang="en-GB" sz="1400" dirty="0"/>
              <a:t>Training: find all                     to minimise cost</a:t>
            </a:r>
          </a:p>
          <a:p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Use iterative algorithms</a:t>
            </a:r>
            <a:br>
              <a:rPr lang="en-GB" sz="1400" dirty="0"/>
            </a:br>
            <a:r>
              <a:rPr lang="en-GB" sz="1400" dirty="0"/>
              <a:t>compute all </a:t>
            </a:r>
            <a:r>
              <a:rPr lang="en-GB" sz="1400" i="1" dirty="0"/>
              <a:t>D</a:t>
            </a:r>
            <a:r>
              <a:rPr lang="en-GB" sz="1400" dirty="0"/>
              <a:t> differentials on each iteration</a:t>
            </a:r>
          </a:p>
          <a:p>
            <a:endParaRPr lang="en-GB" sz="1400" dirty="0"/>
          </a:p>
          <a:p>
            <a:r>
              <a:rPr lang="en-GB" sz="1400" dirty="0"/>
              <a:t>Key: quickly compute </a:t>
            </a:r>
            <a:br>
              <a:rPr lang="en-GB" sz="1400" dirty="0"/>
            </a:br>
            <a:r>
              <a:rPr lang="en-GB" sz="1400" dirty="0"/>
              <a:t>large number </a:t>
            </a:r>
            <a:r>
              <a:rPr lang="en-GB" sz="1400" i="1" dirty="0"/>
              <a:t>D </a:t>
            </a:r>
            <a:r>
              <a:rPr lang="en-GB" sz="1400" dirty="0"/>
              <a:t>of differentials</a:t>
            </a:r>
          </a:p>
        </p:txBody>
      </p:sp>
      <p:sp>
        <p:nvSpPr>
          <p:cNvPr id="107" name="Oval 106"/>
          <p:cNvSpPr/>
          <p:nvPr/>
        </p:nvSpPr>
        <p:spPr>
          <a:xfrm>
            <a:off x="4011721" y="4524237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Oval 107"/>
          <p:cNvSpPr/>
          <p:nvPr/>
        </p:nvSpPr>
        <p:spPr>
          <a:xfrm>
            <a:off x="4011721" y="4955707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Oval 125"/>
          <p:cNvSpPr/>
          <p:nvPr/>
        </p:nvSpPr>
        <p:spPr>
          <a:xfrm>
            <a:off x="4011721" y="3233780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7" name="Oval 126"/>
          <p:cNvSpPr/>
          <p:nvPr/>
        </p:nvSpPr>
        <p:spPr>
          <a:xfrm>
            <a:off x="4011721" y="3665250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8" name="Oval 127"/>
          <p:cNvSpPr/>
          <p:nvPr/>
        </p:nvSpPr>
        <p:spPr>
          <a:xfrm>
            <a:off x="4011721" y="4096720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31" name="Object 1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040304"/>
              </p:ext>
            </p:extLst>
          </p:nvPr>
        </p:nvGraphicFramePr>
        <p:xfrm>
          <a:off x="3995983" y="3227406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47" name="Equation" r:id="rId46" imgW="266400" imgH="253800" progId="Equation.DSMT4">
                  <p:embed/>
                </p:oleObj>
              </mc:Choice>
              <mc:Fallback>
                <p:oleObj name="Equation" r:id="rId46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3995983" y="3227406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" name="Object 1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5361443"/>
              </p:ext>
            </p:extLst>
          </p:nvPr>
        </p:nvGraphicFramePr>
        <p:xfrm>
          <a:off x="3983038" y="3670300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48" name="Equation" r:id="rId48" imgW="279360" imgH="253800" progId="Equation.DSMT4">
                  <p:embed/>
                </p:oleObj>
              </mc:Choice>
              <mc:Fallback>
                <p:oleObj name="Equation" r:id="rId48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3983038" y="3670300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" name="Object 1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9630684"/>
              </p:ext>
            </p:extLst>
          </p:nvPr>
        </p:nvGraphicFramePr>
        <p:xfrm>
          <a:off x="3987800" y="4092575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49" name="Equation" r:id="rId50" imgW="279360" imgH="253800" progId="Equation.DSMT4">
                  <p:embed/>
                </p:oleObj>
              </mc:Choice>
              <mc:Fallback>
                <p:oleObj name="Equation" r:id="rId50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3987800" y="4092575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" name="Object 1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3781623"/>
              </p:ext>
            </p:extLst>
          </p:nvPr>
        </p:nvGraphicFramePr>
        <p:xfrm>
          <a:off x="3975100" y="4524375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50" name="Equation" r:id="rId52" imgW="279360" imgH="253800" progId="Equation.DSMT4">
                  <p:embed/>
                </p:oleObj>
              </mc:Choice>
              <mc:Fallback>
                <p:oleObj name="Equation" r:id="rId52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3975100" y="4524375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" name="Object 1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3430968"/>
              </p:ext>
            </p:extLst>
          </p:nvPr>
        </p:nvGraphicFramePr>
        <p:xfrm>
          <a:off x="3994150" y="4959350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51" name="Equation" r:id="rId54" imgW="279360" imgH="253800" progId="Equation.DSMT4">
                  <p:embed/>
                </p:oleObj>
              </mc:Choice>
              <mc:Fallback>
                <p:oleObj name="Equation" r:id="rId54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3994150" y="4959350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" name="Object 1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493910"/>
              </p:ext>
            </p:extLst>
          </p:nvPr>
        </p:nvGraphicFramePr>
        <p:xfrm>
          <a:off x="6443663" y="1839913"/>
          <a:ext cx="114300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52" name="Equation" r:id="rId56" imgW="1523880" imgH="533160" progId="Equation.DSMT4">
                  <p:embed/>
                </p:oleObj>
              </mc:Choice>
              <mc:Fallback>
                <p:oleObj name="Equation" r:id="rId56" imgW="152388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6443663" y="1839913"/>
                        <a:ext cx="1143000" cy="39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" name="TextBox 139"/>
          <p:cNvSpPr txBox="1"/>
          <p:nvPr/>
        </p:nvSpPr>
        <p:spPr>
          <a:xfrm>
            <a:off x="6314779" y="1573466"/>
            <a:ext cx="139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Output layer l=4</a:t>
            </a:r>
          </a:p>
        </p:txBody>
      </p:sp>
      <p:graphicFrame>
        <p:nvGraphicFramePr>
          <p:cNvPr id="141" name="Object 1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1719494"/>
              </p:ext>
            </p:extLst>
          </p:nvPr>
        </p:nvGraphicFramePr>
        <p:xfrm>
          <a:off x="6740418" y="2263283"/>
          <a:ext cx="520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53" name="Equation" r:id="rId58" imgW="520560" imgH="228600" progId="Equation.DSMT4">
                  <p:embed/>
                </p:oleObj>
              </mc:Choice>
              <mc:Fallback>
                <p:oleObj name="Equation" r:id="rId58" imgW="5205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6740418" y="2263283"/>
                        <a:ext cx="5207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2" name="Straight Arrow Connector 141"/>
          <p:cNvCxnSpPr/>
          <p:nvPr/>
        </p:nvCxnSpPr>
        <p:spPr>
          <a:xfrm>
            <a:off x="6159281" y="1935995"/>
            <a:ext cx="279901" cy="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Oval 142"/>
          <p:cNvSpPr/>
          <p:nvPr/>
        </p:nvSpPr>
        <p:spPr>
          <a:xfrm>
            <a:off x="5454552" y="452782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Oval 143"/>
          <p:cNvSpPr/>
          <p:nvPr/>
        </p:nvSpPr>
        <p:spPr>
          <a:xfrm>
            <a:off x="5454552" y="495929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7" name="Oval 146"/>
          <p:cNvSpPr/>
          <p:nvPr/>
        </p:nvSpPr>
        <p:spPr>
          <a:xfrm>
            <a:off x="5454552" y="280590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8" name="Oval 147"/>
          <p:cNvSpPr/>
          <p:nvPr/>
        </p:nvSpPr>
        <p:spPr>
          <a:xfrm>
            <a:off x="5454552" y="323737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Oval 148"/>
          <p:cNvSpPr/>
          <p:nvPr/>
        </p:nvSpPr>
        <p:spPr>
          <a:xfrm>
            <a:off x="5454552" y="366884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0" name="Oval 149"/>
          <p:cNvSpPr/>
          <p:nvPr/>
        </p:nvSpPr>
        <p:spPr>
          <a:xfrm>
            <a:off x="5454552" y="410031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52" name="Object 1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9512355"/>
              </p:ext>
            </p:extLst>
          </p:nvPr>
        </p:nvGraphicFramePr>
        <p:xfrm>
          <a:off x="5438814" y="2805547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54" name="Equation" r:id="rId60" imgW="266400" imgH="253800" progId="Equation.DSMT4">
                  <p:embed/>
                </p:oleObj>
              </mc:Choice>
              <mc:Fallback>
                <p:oleObj name="Equation" r:id="rId60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5438814" y="2805547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" name="Object 1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010844"/>
              </p:ext>
            </p:extLst>
          </p:nvPr>
        </p:nvGraphicFramePr>
        <p:xfrm>
          <a:off x="5432425" y="3230563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55" name="Equation" r:id="rId62" imgW="279360" imgH="253800" progId="Equation.DSMT4">
                  <p:embed/>
                </p:oleObj>
              </mc:Choice>
              <mc:Fallback>
                <p:oleObj name="Equation" r:id="rId62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5432425" y="3230563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" name="Object 1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9620927"/>
              </p:ext>
            </p:extLst>
          </p:nvPr>
        </p:nvGraphicFramePr>
        <p:xfrm>
          <a:off x="5426075" y="3673475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56" name="Equation" r:id="rId64" imgW="279360" imgH="253800" progId="Equation.DSMT4">
                  <p:embed/>
                </p:oleObj>
              </mc:Choice>
              <mc:Fallback>
                <p:oleObj name="Equation" r:id="rId64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5426075" y="3673475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" name="Object 1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955136"/>
              </p:ext>
            </p:extLst>
          </p:nvPr>
        </p:nvGraphicFramePr>
        <p:xfrm>
          <a:off x="5430838" y="4095750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57" name="Equation" r:id="rId66" imgW="279360" imgH="253800" progId="Equation.DSMT4">
                  <p:embed/>
                </p:oleObj>
              </mc:Choice>
              <mc:Fallback>
                <p:oleObj name="Equation" r:id="rId66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5430838" y="4095750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" name="Object 1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1844708"/>
              </p:ext>
            </p:extLst>
          </p:nvPr>
        </p:nvGraphicFramePr>
        <p:xfrm>
          <a:off x="5418138" y="4527550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58" name="Equation" r:id="rId68" imgW="279360" imgH="253800" progId="Equation.DSMT4">
                  <p:embed/>
                </p:oleObj>
              </mc:Choice>
              <mc:Fallback>
                <p:oleObj name="Equation" r:id="rId68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5418138" y="4527550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8" name="Object 1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2851060"/>
              </p:ext>
            </p:extLst>
          </p:nvPr>
        </p:nvGraphicFramePr>
        <p:xfrm>
          <a:off x="5437188" y="4962525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59" name="Equation" r:id="rId70" imgW="279360" imgH="253800" progId="Equation.DSMT4">
                  <p:embed/>
                </p:oleObj>
              </mc:Choice>
              <mc:Fallback>
                <p:oleObj name="Equation" r:id="rId70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1"/>
                      <a:stretch>
                        <a:fillRect/>
                      </a:stretch>
                    </p:blipFill>
                    <p:spPr>
                      <a:xfrm>
                        <a:off x="5437188" y="4962525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>
            <a:stCxn id="46" idx="6"/>
            <a:endCxn id="131" idx="1"/>
          </p:cNvCxnSpPr>
          <p:nvPr/>
        </p:nvCxnSpPr>
        <p:spPr>
          <a:xfrm>
            <a:off x="2826169" y="2497512"/>
            <a:ext cx="1169814" cy="856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6" idx="6"/>
            <a:endCxn id="133" idx="1"/>
          </p:cNvCxnSpPr>
          <p:nvPr/>
        </p:nvCxnSpPr>
        <p:spPr>
          <a:xfrm>
            <a:off x="2826169" y="2497512"/>
            <a:ext cx="1162700" cy="1299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6" idx="6"/>
            <a:endCxn id="128" idx="2"/>
          </p:cNvCxnSpPr>
          <p:nvPr/>
        </p:nvCxnSpPr>
        <p:spPr>
          <a:xfrm>
            <a:off x="2826169" y="2497512"/>
            <a:ext cx="1185552" cy="1723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6" idx="6"/>
            <a:endCxn id="135" idx="1"/>
          </p:cNvCxnSpPr>
          <p:nvPr/>
        </p:nvCxnSpPr>
        <p:spPr>
          <a:xfrm>
            <a:off x="2826169" y="2497512"/>
            <a:ext cx="1155526" cy="215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6" idx="6"/>
            <a:endCxn id="136" idx="1"/>
          </p:cNvCxnSpPr>
          <p:nvPr/>
        </p:nvCxnSpPr>
        <p:spPr>
          <a:xfrm>
            <a:off x="2826169" y="2497512"/>
            <a:ext cx="1173813" cy="2588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7" idx="6"/>
            <a:endCxn id="131" idx="1"/>
          </p:cNvCxnSpPr>
          <p:nvPr/>
        </p:nvCxnSpPr>
        <p:spPr>
          <a:xfrm>
            <a:off x="2826169" y="2928982"/>
            <a:ext cx="1169814" cy="425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7" idx="6"/>
            <a:endCxn id="133" idx="1"/>
          </p:cNvCxnSpPr>
          <p:nvPr/>
        </p:nvCxnSpPr>
        <p:spPr>
          <a:xfrm>
            <a:off x="2826169" y="2928982"/>
            <a:ext cx="1162700" cy="867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7" idx="6"/>
            <a:endCxn id="134" idx="1"/>
          </p:cNvCxnSpPr>
          <p:nvPr/>
        </p:nvCxnSpPr>
        <p:spPr>
          <a:xfrm>
            <a:off x="2826169" y="2928982"/>
            <a:ext cx="1168226" cy="1290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7" idx="6"/>
            <a:endCxn id="135" idx="1"/>
          </p:cNvCxnSpPr>
          <p:nvPr/>
        </p:nvCxnSpPr>
        <p:spPr>
          <a:xfrm>
            <a:off x="2826169" y="2928982"/>
            <a:ext cx="1155526" cy="1722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47" idx="6"/>
            <a:endCxn id="136" idx="1"/>
          </p:cNvCxnSpPr>
          <p:nvPr/>
        </p:nvCxnSpPr>
        <p:spPr>
          <a:xfrm>
            <a:off x="2826169" y="2928982"/>
            <a:ext cx="1173813" cy="2156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8" idx="6"/>
            <a:endCxn id="131" idx="1"/>
          </p:cNvCxnSpPr>
          <p:nvPr/>
        </p:nvCxnSpPr>
        <p:spPr>
          <a:xfrm flipV="1">
            <a:off x="2826169" y="3354406"/>
            <a:ext cx="1169814" cy="6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8" idx="6"/>
            <a:endCxn id="133" idx="1"/>
          </p:cNvCxnSpPr>
          <p:nvPr/>
        </p:nvCxnSpPr>
        <p:spPr>
          <a:xfrm>
            <a:off x="2826169" y="3360452"/>
            <a:ext cx="1162700" cy="43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48" idx="6"/>
            <a:endCxn id="134" idx="1"/>
          </p:cNvCxnSpPr>
          <p:nvPr/>
        </p:nvCxnSpPr>
        <p:spPr>
          <a:xfrm>
            <a:off x="2826169" y="3360452"/>
            <a:ext cx="1168226" cy="859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48" idx="6"/>
            <a:endCxn id="135" idx="1"/>
          </p:cNvCxnSpPr>
          <p:nvPr/>
        </p:nvCxnSpPr>
        <p:spPr>
          <a:xfrm>
            <a:off x="2826169" y="3360452"/>
            <a:ext cx="1155526" cy="1290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stCxn id="48" idx="6"/>
            <a:endCxn id="136" idx="1"/>
          </p:cNvCxnSpPr>
          <p:nvPr/>
        </p:nvCxnSpPr>
        <p:spPr>
          <a:xfrm>
            <a:off x="2826169" y="3360452"/>
            <a:ext cx="1173813" cy="172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>
            <a:stCxn id="49" idx="6"/>
          </p:cNvCxnSpPr>
          <p:nvPr/>
        </p:nvCxnSpPr>
        <p:spPr>
          <a:xfrm flipV="1">
            <a:off x="2826169" y="3362062"/>
            <a:ext cx="1155526" cy="429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49" idx="6"/>
            <a:endCxn id="127" idx="2"/>
          </p:cNvCxnSpPr>
          <p:nvPr/>
        </p:nvCxnSpPr>
        <p:spPr>
          <a:xfrm flipV="1">
            <a:off x="2826169" y="3789941"/>
            <a:ext cx="1185552" cy="1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49" idx="6"/>
            <a:endCxn id="134" idx="1"/>
          </p:cNvCxnSpPr>
          <p:nvPr/>
        </p:nvCxnSpPr>
        <p:spPr>
          <a:xfrm>
            <a:off x="2826169" y="3791922"/>
            <a:ext cx="1168226" cy="427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stCxn id="49" idx="6"/>
            <a:endCxn id="135" idx="1"/>
          </p:cNvCxnSpPr>
          <p:nvPr/>
        </p:nvCxnSpPr>
        <p:spPr>
          <a:xfrm>
            <a:off x="2826169" y="3791922"/>
            <a:ext cx="1155526" cy="859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49" idx="6"/>
            <a:endCxn id="136" idx="1"/>
          </p:cNvCxnSpPr>
          <p:nvPr/>
        </p:nvCxnSpPr>
        <p:spPr>
          <a:xfrm>
            <a:off x="2826169" y="3791922"/>
            <a:ext cx="1173813" cy="1293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7" name="Group 236"/>
          <p:cNvGrpSpPr/>
          <p:nvPr/>
        </p:nvGrpSpPr>
        <p:grpSpPr>
          <a:xfrm flipV="1">
            <a:off x="2832539" y="3345100"/>
            <a:ext cx="1185552" cy="2588384"/>
            <a:chOff x="7606205" y="2798058"/>
            <a:chExt cx="1185552" cy="2588384"/>
          </a:xfrm>
        </p:grpSpPr>
        <p:cxnSp>
          <p:nvCxnSpPr>
            <p:cNvPr id="217" name="Straight Arrow Connector 216"/>
            <p:cNvCxnSpPr/>
            <p:nvPr/>
          </p:nvCxnSpPr>
          <p:spPr>
            <a:xfrm>
              <a:off x="7606205" y="2798058"/>
              <a:ext cx="1169814" cy="8568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>
            <a:xfrm>
              <a:off x="7606205" y="2798058"/>
              <a:ext cx="1162700" cy="12993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/>
            <p:nvPr/>
          </p:nvCxnSpPr>
          <p:spPr>
            <a:xfrm>
              <a:off x="7606205" y="2798058"/>
              <a:ext cx="1185552" cy="17238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>
            <a:xfrm>
              <a:off x="7606205" y="2798058"/>
              <a:ext cx="1155526" cy="21538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/>
            <p:nvPr/>
          </p:nvCxnSpPr>
          <p:spPr>
            <a:xfrm>
              <a:off x="7606205" y="2798058"/>
              <a:ext cx="1173813" cy="25883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>
              <a:off x="7606205" y="3229528"/>
              <a:ext cx="1169814" cy="4254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>
              <a:off x="7606205" y="3229528"/>
              <a:ext cx="1162700" cy="8678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>
              <a:off x="7606205" y="3229528"/>
              <a:ext cx="1168226" cy="1290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>
              <a:off x="7606205" y="3229528"/>
              <a:ext cx="1155526" cy="17224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/>
            <p:nvPr/>
          </p:nvCxnSpPr>
          <p:spPr>
            <a:xfrm>
              <a:off x="7606205" y="3229528"/>
              <a:ext cx="1173813" cy="21569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 flipV="1">
              <a:off x="7606205" y="3654952"/>
              <a:ext cx="1169814" cy="60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>
              <a:off x="7606205" y="3660998"/>
              <a:ext cx="1162700" cy="4363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/>
            <p:nvPr/>
          </p:nvCxnSpPr>
          <p:spPr>
            <a:xfrm>
              <a:off x="7606205" y="3660998"/>
              <a:ext cx="1168226" cy="8591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>
              <a:off x="7606205" y="3660998"/>
              <a:ext cx="1155526" cy="12909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>
              <a:off x="7606205" y="3660998"/>
              <a:ext cx="1173813" cy="1725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/>
            <p:nvPr/>
          </p:nvCxnSpPr>
          <p:spPr>
            <a:xfrm flipV="1">
              <a:off x="7606205" y="3662608"/>
              <a:ext cx="1155526" cy="4298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 flipV="1">
              <a:off x="7606205" y="4090487"/>
              <a:ext cx="1185552" cy="19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/>
            <p:nvPr/>
          </p:nvCxnSpPr>
          <p:spPr>
            <a:xfrm>
              <a:off x="7606205" y="4092468"/>
              <a:ext cx="1168226" cy="4276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/>
            <p:cNvCxnSpPr/>
            <p:nvPr/>
          </p:nvCxnSpPr>
          <p:spPr>
            <a:xfrm>
              <a:off x="7606205" y="4092468"/>
              <a:ext cx="1155526" cy="8594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/>
            <p:nvPr/>
          </p:nvCxnSpPr>
          <p:spPr>
            <a:xfrm>
              <a:off x="7606205" y="4092468"/>
              <a:ext cx="1173813" cy="12939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9" name="Straight Arrow Connector 238"/>
          <p:cNvCxnSpPr>
            <a:stCxn id="50" idx="6"/>
          </p:cNvCxnSpPr>
          <p:nvPr/>
        </p:nvCxnSpPr>
        <p:spPr>
          <a:xfrm flipV="1">
            <a:off x="2826169" y="3362062"/>
            <a:ext cx="1155526" cy="861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/>
          <p:cNvCxnSpPr>
            <a:stCxn id="50" idx="6"/>
            <a:endCxn id="128" idx="2"/>
          </p:cNvCxnSpPr>
          <p:nvPr/>
        </p:nvCxnSpPr>
        <p:spPr>
          <a:xfrm flipV="1">
            <a:off x="2826169" y="4221411"/>
            <a:ext cx="1185552" cy="1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/>
          <p:cNvCxnSpPr>
            <a:stCxn id="50" idx="6"/>
            <a:endCxn id="127" idx="2"/>
          </p:cNvCxnSpPr>
          <p:nvPr/>
        </p:nvCxnSpPr>
        <p:spPr>
          <a:xfrm flipV="1">
            <a:off x="2826169" y="3789941"/>
            <a:ext cx="1185552" cy="433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>
            <a:stCxn id="50" idx="6"/>
            <a:endCxn id="107" idx="2"/>
          </p:cNvCxnSpPr>
          <p:nvPr/>
        </p:nvCxnSpPr>
        <p:spPr>
          <a:xfrm>
            <a:off x="2826169" y="4223392"/>
            <a:ext cx="1185552" cy="425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>
            <a:stCxn id="50" idx="6"/>
            <a:endCxn id="108" idx="2"/>
          </p:cNvCxnSpPr>
          <p:nvPr/>
        </p:nvCxnSpPr>
        <p:spPr>
          <a:xfrm>
            <a:off x="2826169" y="4223392"/>
            <a:ext cx="1185552" cy="857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/>
          <p:cNvCxnSpPr/>
          <p:nvPr/>
        </p:nvCxnSpPr>
        <p:spPr>
          <a:xfrm flipV="1">
            <a:off x="4266682" y="3351971"/>
            <a:ext cx="1169814" cy="6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Arrow Connector 258"/>
          <p:cNvCxnSpPr/>
          <p:nvPr/>
        </p:nvCxnSpPr>
        <p:spPr>
          <a:xfrm>
            <a:off x="4266682" y="3358017"/>
            <a:ext cx="1162700" cy="43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Arrow Connector 259"/>
          <p:cNvCxnSpPr/>
          <p:nvPr/>
        </p:nvCxnSpPr>
        <p:spPr>
          <a:xfrm>
            <a:off x="4266682" y="3358017"/>
            <a:ext cx="1168226" cy="859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/>
          <p:cNvCxnSpPr/>
          <p:nvPr/>
        </p:nvCxnSpPr>
        <p:spPr>
          <a:xfrm>
            <a:off x="4266682" y="3358017"/>
            <a:ext cx="1155526" cy="1290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/>
          <p:cNvCxnSpPr/>
          <p:nvPr/>
        </p:nvCxnSpPr>
        <p:spPr>
          <a:xfrm>
            <a:off x="4266682" y="3358017"/>
            <a:ext cx="1173813" cy="172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/>
          <p:cNvCxnSpPr/>
          <p:nvPr/>
        </p:nvCxnSpPr>
        <p:spPr>
          <a:xfrm flipV="1">
            <a:off x="4266682" y="3359627"/>
            <a:ext cx="1155526" cy="429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/>
          <p:cNvCxnSpPr/>
          <p:nvPr/>
        </p:nvCxnSpPr>
        <p:spPr>
          <a:xfrm flipV="1">
            <a:off x="4266682" y="3787506"/>
            <a:ext cx="1185552" cy="1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/>
          <p:cNvCxnSpPr/>
          <p:nvPr/>
        </p:nvCxnSpPr>
        <p:spPr>
          <a:xfrm>
            <a:off x="4266682" y="3789487"/>
            <a:ext cx="1168226" cy="427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/>
          <p:nvPr/>
        </p:nvCxnSpPr>
        <p:spPr>
          <a:xfrm>
            <a:off x="4266682" y="3789487"/>
            <a:ext cx="1155526" cy="859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/>
          <p:nvPr/>
        </p:nvCxnSpPr>
        <p:spPr>
          <a:xfrm>
            <a:off x="4266682" y="3789487"/>
            <a:ext cx="1173813" cy="1293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/>
          <p:nvPr/>
        </p:nvCxnSpPr>
        <p:spPr>
          <a:xfrm>
            <a:off x="4273052" y="5068109"/>
            <a:ext cx="1169814" cy="6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/>
          <p:nvPr/>
        </p:nvCxnSpPr>
        <p:spPr>
          <a:xfrm flipV="1">
            <a:off x="4273052" y="4631715"/>
            <a:ext cx="1162700" cy="43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/>
          <p:nvPr/>
        </p:nvCxnSpPr>
        <p:spPr>
          <a:xfrm flipV="1">
            <a:off x="4273052" y="4208967"/>
            <a:ext cx="1168226" cy="859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/>
          <p:nvPr/>
        </p:nvCxnSpPr>
        <p:spPr>
          <a:xfrm flipV="1">
            <a:off x="4273052" y="3777167"/>
            <a:ext cx="1155526" cy="1290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/>
          <p:cNvCxnSpPr/>
          <p:nvPr/>
        </p:nvCxnSpPr>
        <p:spPr>
          <a:xfrm flipV="1">
            <a:off x="4273052" y="3342665"/>
            <a:ext cx="1173813" cy="172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>
            <a:off x="4273052" y="4636639"/>
            <a:ext cx="1155526" cy="429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/>
          <p:cNvCxnSpPr/>
          <p:nvPr/>
        </p:nvCxnSpPr>
        <p:spPr>
          <a:xfrm>
            <a:off x="4273052" y="4636639"/>
            <a:ext cx="1185552" cy="1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/>
          <p:cNvCxnSpPr/>
          <p:nvPr/>
        </p:nvCxnSpPr>
        <p:spPr>
          <a:xfrm flipV="1">
            <a:off x="4273052" y="4208967"/>
            <a:ext cx="1168226" cy="427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/>
          <p:cNvCxnSpPr/>
          <p:nvPr/>
        </p:nvCxnSpPr>
        <p:spPr>
          <a:xfrm flipV="1">
            <a:off x="4273052" y="3777167"/>
            <a:ext cx="1155526" cy="859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/>
          <p:cNvCxnSpPr/>
          <p:nvPr/>
        </p:nvCxnSpPr>
        <p:spPr>
          <a:xfrm flipV="1">
            <a:off x="4273052" y="3342665"/>
            <a:ext cx="1173813" cy="1293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/>
          <p:cNvCxnSpPr/>
          <p:nvPr/>
        </p:nvCxnSpPr>
        <p:spPr>
          <a:xfrm flipV="1">
            <a:off x="4266682" y="3359627"/>
            <a:ext cx="1155526" cy="861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/>
          <p:cNvCxnSpPr/>
          <p:nvPr/>
        </p:nvCxnSpPr>
        <p:spPr>
          <a:xfrm flipV="1">
            <a:off x="4266682" y="4218976"/>
            <a:ext cx="1185552" cy="1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Arrow Connector 290"/>
          <p:cNvCxnSpPr/>
          <p:nvPr/>
        </p:nvCxnSpPr>
        <p:spPr>
          <a:xfrm flipV="1">
            <a:off x="4266682" y="3787506"/>
            <a:ext cx="1185552" cy="433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291"/>
          <p:cNvCxnSpPr/>
          <p:nvPr/>
        </p:nvCxnSpPr>
        <p:spPr>
          <a:xfrm>
            <a:off x="4266682" y="4220957"/>
            <a:ext cx="1185552" cy="425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>
            <a:off x="4266682" y="4220957"/>
            <a:ext cx="1185552" cy="857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Oval 293"/>
          <p:cNvSpPr/>
          <p:nvPr/>
        </p:nvSpPr>
        <p:spPr>
          <a:xfrm>
            <a:off x="5452929" y="5390960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95" name="Object 29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03788"/>
              </p:ext>
            </p:extLst>
          </p:nvPr>
        </p:nvGraphicFramePr>
        <p:xfrm>
          <a:off x="5435600" y="5394325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60" name="Equation" r:id="rId72" imgW="279360" imgH="253800" progId="Equation.DSMT4">
                  <p:embed/>
                </p:oleObj>
              </mc:Choice>
              <mc:Fallback>
                <p:oleObj name="Equation" r:id="rId72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3"/>
                      <a:stretch>
                        <a:fillRect/>
                      </a:stretch>
                    </p:blipFill>
                    <p:spPr>
                      <a:xfrm>
                        <a:off x="5435600" y="5394325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7" name="Straight Arrow Connector 296"/>
          <p:cNvCxnSpPr>
            <a:stCxn id="294" idx="6"/>
            <a:endCxn id="57" idx="2"/>
          </p:cNvCxnSpPr>
          <p:nvPr/>
        </p:nvCxnSpPr>
        <p:spPr>
          <a:xfrm flipV="1">
            <a:off x="5708248" y="4221127"/>
            <a:ext cx="1176327" cy="1294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>
            <a:stCxn id="126" idx="6"/>
            <a:endCxn id="152" idx="1"/>
          </p:cNvCxnSpPr>
          <p:nvPr/>
        </p:nvCxnSpPr>
        <p:spPr>
          <a:xfrm flipV="1">
            <a:off x="4267040" y="2932547"/>
            <a:ext cx="1171774" cy="425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stCxn id="127" idx="6"/>
            <a:endCxn id="152" idx="1"/>
          </p:cNvCxnSpPr>
          <p:nvPr/>
        </p:nvCxnSpPr>
        <p:spPr>
          <a:xfrm flipV="1">
            <a:off x="4267040" y="2932547"/>
            <a:ext cx="1171774" cy="857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/>
          <p:cNvCxnSpPr>
            <a:stCxn id="128" idx="6"/>
            <a:endCxn id="152" idx="1"/>
          </p:cNvCxnSpPr>
          <p:nvPr/>
        </p:nvCxnSpPr>
        <p:spPr>
          <a:xfrm flipV="1">
            <a:off x="4267040" y="2932547"/>
            <a:ext cx="1171774" cy="1288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107" idx="6"/>
            <a:endCxn id="152" idx="1"/>
          </p:cNvCxnSpPr>
          <p:nvPr/>
        </p:nvCxnSpPr>
        <p:spPr>
          <a:xfrm flipV="1">
            <a:off x="4267040" y="2932547"/>
            <a:ext cx="1171774" cy="1716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/>
          <p:cNvCxnSpPr>
            <a:stCxn id="108" idx="6"/>
            <a:endCxn id="147" idx="2"/>
          </p:cNvCxnSpPr>
          <p:nvPr/>
        </p:nvCxnSpPr>
        <p:spPr>
          <a:xfrm flipV="1">
            <a:off x="4267040" y="2930592"/>
            <a:ext cx="1187512" cy="2149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108" idx="6"/>
            <a:endCxn id="295" idx="1"/>
          </p:cNvCxnSpPr>
          <p:nvPr/>
        </p:nvCxnSpPr>
        <p:spPr>
          <a:xfrm>
            <a:off x="4267040" y="5080398"/>
            <a:ext cx="1174150" cy="440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126" idx="6"/>
            <a:endCxn id="295" idx="1"/>
          </p:cNvCxnSpPr>
          <p:nvPr/>
        </p:nvCxnSpPr>
        <p:spPr>
          <a:xfrm>
            <a:off x="4267040" y="3358471"/>
            <a:ext cx="1174150" cy="2162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314"/>
          <p:cNvCxnSpPr>
            <a:stCxn id="127" idx="6"/>
            <a:endCxn id="295" idx="1"/>
          </p:cNvCxnSpPr>
          <p:nvPr/>
        </p:nvCxnSpPr>
        <p:spPr>
          <a:xfrm>
            <a:off x="4267040" y="3789941"/>
            <a:ext cx="1174150" cy="1731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Arrow Connector 317"/>
          <p:cNvCxnSpPr>
            <a:stCxn id="128" idx="6"/>
            <a:endCxn id="295" idx="1"/>
          </p:cNvCxnSpPr>
          <p:nvPr/>
        </p:nvCxnSpPr>
        <p:spPr>
          <a:xfrm>
            <a:off x="4267040" y="4221411"/>
            <a:ext cx="1174150" cy="129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Arrow Connector 319"/>
          <p:cNvCxnSpPr>
            <a:stCxn id="107" idx="6"/>
            <a:endCxn id="295" idx="1"/>
          </p:cNvCxnSpPr>
          <p:nvPr/>
        </p:nvCxnSpPr>
        <p:spPr>
          <a:xfrm>
            <a:off x="4267040" y="4648928"/>
            <a:ext cx="1174150" cy="872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1" name="Object 3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0309300"/>
              </p:ext>
            </p:extLst>
          </p:nvPr>
        </p:nvGraphicFramePr>
        <p:xfrm>
          <a:off x="5010150" y="1828800"/>
          <a:ext cx="112395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61" name="Equation" r:id="rId74" imgW="1498320" imgH="304560" progId="Equation.DSMT4">
                  <p:embed/>
                </p:oleObj>
              </mc:Choice>
              <mc:Fallback>
                <p:oleObj name="Equation" r:id="rId74" imgW="149832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5010150" y="1828800"/>
                        <a:ext cx="112395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2" name="TextBox 321"/>
          <p:cNvSpPr txBox="1"/>
          <p:nvPr/>
        </p:nvSpPr>
        <p:spPr>
          <a:xfrm>
            <a:off x="4878987" y="1575478"/>
            <a:ext cx="139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Hidden layer l=3</a:t>
            </a:r>
          </a:p>
        </p:txBody>
      </p:sp>
      <p:graphicFrame>
        <p:nvGraphicFramePr>
          <p:cNvPr id="323" name="Object 3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2345933"/>
              </p:ext>
            </p:extLst>
          </p:nvPr>
        </p:nvGraphicFramePr>
        <p:xfrm>
          <a:off x="5311814" y="2058785"/>
          <a:ext cx="520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62" name="Equation" r:id="rId76" imgW="520560" imgH="228600" progId="Equation.DSMT4">
                  <p:embed/>
                </p:oleObj>
              </mc:Choice>
              <mc:Fallback>
                <p:oleObj name="Equation" r:id="rId76" imgW="5205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7"/>
                      <a:stretch>
                        <a:fillRect/>
                      </a:stretch>
                    </p:blipFill>
                    <p:spPr>
                      <a:xfrm>
                        <a:off x="5311814" y="2058785"/>
                        <a:ext cx="5207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4" name="Straight Arrow Connector 323"/>
          <p:cNvCxnSpPr/>
          <p:nvPr/>
        </p:nvCxnSpPr>
        <p:spPr>
          <a:xfrm>
            <a:off x="4719606" y="1924869"/>
            <a:ext cx="279901" cy="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8" name="Object 3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1729474"/>
              </p:ext>
            </p:extLst>
          </p:nvPr>
        </p:nvGraphicFramePr>
        <p:xfrm>
          <a:off x="8118475" y="1971675"/>
          <a:ext cx="26924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63" name="Equation" r:id="rId78" imgW="2692080" imgH="304560" progId="Equation.DSMT4">
                  <p:embed/>
                </p:oleObj>
              </mc:Choice>
              <mc:Fallback>
                <p:oleObj name="Equation" r:id="rId78" imgW="26920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9"/>
                      <a:stretch>
                        <a:fillRect/>
                      </a:stretch>
                    </p:blipFill>
                    <p:spPr>
                      <a:xfrm>
                        <a:off x="8118475" y="1971675"/>
                        <a:ext cx="26924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9" name="Object 3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9776056"/>
              </p:ext>
            </p:extLst>
          </p:nvPr>
        </p:nvGraphicFramePr>
        <p:xfrm>
          <a:off x="8890000" y="2567751"/>
          <a:ext cx="22606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64" name="Equation" r:id="rId80" imgW="2260440" imgH="266400" progId="Equation.DSMT4">
                  <p:embed/>
                </p:oleObj>
              </mc:Choice>
              <mc:Fallback>
                <p:oleObj name="Equation" r:id="rId80" imgW="226044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1"/>
                      <a:stretch>
                        <a:fillRect/>
                      </a:stretch>
                    </p:blipFill>
                    <p:spPr>
                      <a:xfrm>
                        <a:off x="8890000" y="2567751"/>
                        <a:ext cx="22606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0" name="Object 3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6727399"/>
              </p:ext>
            </p:extLst>
          </p:nvPr>
        </p:nvGraphicFramePr>
        <p:xfrm>
          <a:off x="9719027" y="3128663"/>
          <a:ext cx="1143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65" name="Equation" r:id="rId82" imgW="1143000" imgH="431640" progId="Equation.DSMT4">
                  <p:embed/>
                </p:oleObj>
              </mc:Choice>
              <mc:Fallback>
                <p:oleObj name="Equation" r:id="rId82" imgW="11430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3"/>
                      <a:stretch>
                        <a:fillRect/>
                      </a:stretch>
                    </p:blipFill>
                    <p:spPr>
                      <a:xfrm>
                        <a:off x="9719027" y="3128663"/>
                        <a:ext cx="11430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" name="Object 3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0636428"/>
              </p:ext>
            </p:extLst>
          </p:nvPr>
        </p:nvGraphicFramePr>
        <p:xfrm>
          <a:off x="8890000" y="3772916"/>
          <a:ext cx="14478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66" name="Equation" r:id="rId84" imgW="1447560" imgH="431640" progId="Equation.DSMT4">
                  <p:embed/>
                </p:oleObj>
              </mc:Choice>
              <mc:Fallback>
                <p:oleObj name="Equation" r:id="rId84" imgW="14475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5"/>
                      <a:stretch>
                        <a:fillRect/>
                      </a:stretch>
                    </p:blipFill>
                    <p:spPr>
                      <a:xfrm>
                        <a:off x="8890000" y="3772916"/>
                        <a:ext cx="14478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2" name="Object 3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9763868"/>
              </p:ext>
            </p:extLst>
          </p:nvPr>
        </p:nvGraphicFramePr>
        <p:xfrm>
          <a:off x="9167813" y="4483651"/>
          <a:ext cx="774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67" name="Equation" r:id="rId86" imgW="774360" imgH="215640" progId="Equation.DSMT4">
                  <p:embed/>
                </p:oleObj>
              </mc:Choice>
              <mc:Fallback>
                <p:oleObj name="Equation" r:id="rId86" imgW="7743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7"/>
                      <a:stretch>
                        <a:fillRect/>
                      </a:stretch>
                    </p:blipFill>
                    <p:spPr>
                      <a:xfrm>
                        <a:off x="9167813" y="4483651"/>
                        <a:ext cx="7747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3" name="Object 3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6387634"/>
              </p:ext>
            </p:extLst>
          </p:nvPr>
        </p:nvGraphicFramePr>
        <p:xfrm>
          <a:off x="8520113" y="4715021"/>
          <a:ext cx="16764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68" name="Equation" r:id="rId88" imgW="1676160" imgH="431640" progId="Equation.DSMT4">
                  <p:embed/>
                </p:oleObj>
              </mc:Choice>
              <mc:Fallback>
                <p:oleObj name="Equation" r:id="rId88" imgW="16761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9"/>
                      <a:stretch>
                        <a:fillRect/>
                      </a:stretch>
                    </p:blipFill>
                    <p:spPr>
                      <a:xfrm>
                        <a:off x="8520113" y="4715021"/>
                        <a:ext cx="16764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5210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Deep learning: rationale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Universal Representation Theorem states that all functions are attainable with a single hidden layer</a:t>
            </a:r>
          </a:p>
          <a:p>
            <a:r>
              <a:rPr lang="en-GB" sz="1600" dirty="0"/>
              <a:t>This is an asymptotic result, as the number of units in the hidden layer increases to infinity</a:t>
            </a:r>
            <a:endParaRPr lang="en-GB" sz="1400" dirty="0"/>
          </a:p>
          <a:p>
            <a:r>
              <a:rPr lang="en-GB" sz="1600" dirty="0"/>
              <a:t>In practice, we have a limited “computational budget” so we have only so many units</a:t>
            </a:r>
            <a:endParaRPr lang="en-GB" sz="1600" i="1" dirty="0"/>
          </a:p>
          <a:p>
            <a:endParaRPr lang="en-GB" sz="1600" dirty="0"/>
          </a:p>
          <a:p>
            <a:r>
              <a:rPr lang="en-GB" sz="1600" dirty="0"/>
              <a:t>It has been </a:t>
            </a:r>
            <a:r>
              <a:rPr lang="en-GB" sz="1600" i="1" dirty="0"/>
              <a:t>empirically </a:t>
            </a:r>
            <a:r>
              <a:rPr lang="en-GB" sz="1600" dirty="0"/>
              <a:t>observed, repeatedly, that:</a:t>
            </a:r>
          </a:p>
          <a:p>
            <a:pPr lvl="1"/>
            <a:r>
              <a:rPr lang="en-GB" sz="1400" dirty="0"/>
              <a:t>Given a fixed computational budget</a:t>
            </a:r>
          </a:p>
          <a:p>
            <a:pPr lvl="1"/>
            <a:r>
              <a:rPr lang="en-GB" sz="1400" dirty="0"/>
              <a:t>Networks with multiple layers (of fewer units)</a:t>
            </a:r>
          </a:p>
          <a:p>
            <a:pPr lvl="1"/>
            <a:r>
              <a:rPr lang="en-GB" sz="1400" dirty="0"/>
              <a:t>Perform (exponentially) better than those with one layer (with more units)</a:t>
            </a:r>
          </a:p>
          <a:p>
            <a:pPr lvl="1"/>
            <a:r>
              <a:rPr lang="en-GB" sz="1400" dirty="0"/>
              <a:t>This is the basis of modern Deep Learning</a:t>
            </a:r>
          </a:p>
          <a:p>
            <a:endParaRPr lang="en-GB" sz="1800" dirty="0"/>
          </a:p>
          <a:p>
            <a:r>
              <a:rPr lang="en-GB" sz="1600" dirty="0"/>
              <a:t>This is not (yet?) formally demonstrated</a:t>
            </a:r>
          </a:p>
          <a:p>
            <a:r>
              <a:rPr lang="en-GB" sz="1600" dirty="0"/>
              <a:t>It is even unclear how to formalize what it is exactly we want to demonstrate?</a:t>
            </a:r>
          </a:p>
          <a:p>
            <a:r>
              <a:rPr lang="en-GB" sz="1600" dirty="0"/>
              <a:t>But deep learning was repeatedly validated with empirical success</a:t>
            </a:r>
          </a:p>
          <a:p>
            <a:r>
              <a:rPr lang="en-GB" sz="1600" dirty="0"/>
              <a:t>And we can try to explain why with heuristics and intuition if not formal maths</a:t>
            </a:r>
          </a:p>
          <a:p>
            <a:endParaRPr lang="en-GB" sz="18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2269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Learning by composition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The </a:t>
            </a:r>
            <a:r>
              <a:rPr lang="en-GB" sz="1600" i="1" dirty="0"/>
              <a:t>heuristic</a:t>
            </a:r>
            <a:r>
              <a:rPr lang="en-GB" sz="1600" dirty="0"/>
              <a:t> rationale is:</a:t>
            </a:r>
            <a:br>
              <a:rPr lang="en-GB" sz="1600" dirty="0"/>
            </a:br>
            <a:endParaRPr lang="en-GB" sz="1600" dirty="0"/>
          </a:p>
          <a:p>
            <a:pPr marL="0" indent="0" algn="ctr">
              <a:buNone/>
            </a:pPr>
            <a:r>
              <a:rPr lang="en-GB" sz="1400" i="1" dirty="0"/>
              <a:t>Deep Learning introduces function composition, allowing nets to represent a larger space of functions with a limited number of units</a:t>
            </a:r>
          </a:p>
          <a:p>
            <a:endParaRPr lang="en-GB" sz="1600" dirty="0"/>
          </a:p>
          <a:p>
            <a:r>
              <a:rPr lang="en-GB" sz="1600" dirty="0"/>
              <a:t>With one hidden layer:</a:t>
            </a:r>
          </a:p>
          <a:p>
            <a:pPr lvl="1"/>
            <a:r>
              <a:rPr lang="en-GB" sz="1400" dirty="0"/>
              <a:t>Each basis function is an activated combination of the input units</a:t>
            </a:r>
          </a:p>
          <a:p>
            <a:pPr lvl="1"/>
            <a:r>
              <a:rPr lang="en-GB" sz="1400" dirty="0"/>
              <a:t>So additional hidden units allow the network to learn a larger number of basis functions of the same shape</a:t>
            </a:r>
            <a:endParaRPr lang="en-GB" sz="1600" dirty="0"/>
          </a:p>
          <a:p>
            <a:r>
              <a:rPr lang="en-GB" sz="1600" dirty="0"/>
              <a:t>With multiple layers:</a:t>
            </a:r>
          </a:p>
          <a:p>
            <a:pPr lvl="1"/>
            <a:r>
              <a:rPr lang="en-GB" sz="1400" dirty="0"/>
              <a:t>Each unit in a layer is a function of all the units in the previous layer</a:t>
            </a:r>
          </a:p>
          <a:p>
            <a:pPr lvl="1"/>
            <a:r>
              <a:rPr lang="en-GB" sz="1400" i="1" dirty="0"/>
              <a:t>a1</a:t>
            </a:r>
            <a:r>
              <a:rPr lang="en-GB" sz="1400" dirty="0"/>
              <a:t> is a function of </a:t>
            </a:r>
            <a:r>
              <a:rPr lang="en-GB" sz="1400" i="1" dirty="0"/>
              <a:t>a0=x</a:t>
            </a:r>
            <a:r>
              <a:rPr lang="en-GB" sz="1400" dirty="0"/>
              <a:t>, </a:t>
            </a:r>
            <a:r>
              <a:rPr lang="en-GB" sz="1400" i="1" dirty="0"/>
              <a:t>a2 </a:t>
            </a:r>
            <a:r>
              <a:rPr lang="en-GB" sz="1400" dirty="0"/>
              <a:t>is a function of </a:t>
            </a:r>
            <a:r>
              <a:rPr lang="en-GB" sz="1400" i="1" dirty="0"/>
              <a:t>a1</a:t>
            </a:r>
            <a:r>
              <a:rPr lang="en-GB" sz="1400" dirty="0"/>
              <a:t>, etc.</a:t>
            </a:r>
          </a:p>
          <a:p>
            <a:pPr lvl="1"/>
            <a:r>
              <a:rPr lang="en-GB" sz="1400" dirty="0"/>
              <a:t>In the end, we regress linearly on the penultimate layer          (“basis layer”)</a:t>
            </a:r>
          </a:p>
          <a:p>
            <a:pPr lvl="1"/>
            <a:r>
              <a:rPr lang="en-GB" sz="1400" dirty="0"/>
              <a:t>Whose units are basis functions of basis functions of basis functions ... of the inputs</a:t>
            </a:r>
          </a:p>
          <a:p>
            <a:pPr lvl="1"/>
            <a:r>
              <a:rPr lang="en-GB" sz="1400" dirty="0"/>
              <a:t>So, instead of simply increasing the number of possible combinations of the inputs</a:t>
            </a:r>
          </a:p>
          <a:p>
            <a:pPr lvl="1"/>
            <a:r>
              <a:rPr lang="en-GB" sz="1400" dirty="0"/>
              <a:t>Deep nets learn to </a:t>
            </a:r>
            <a:r>
              <a:rPr lang="en-GB" sz="1400" i="1" dirty="0"/>
              <a:t>compose </a:t>
            </a:r>
            <a:r>
              <a:rPr lang="en-GB" sz="1400" dirty="0"/>
              <a:t>functions to find optimal basis functions for regression</a:t>
            </a:r>
          </a:p>
          <a:p>
            <a:pPr lvl="1"/>
            <a:r>
              <a:rPr lang="en-GB" sz="1400" dirty="0"/>
              <a:t>Composition allows them to attain a larger, richer space of functions with a limited overall number of units</a:t>
            </a:r>
          </a:p>
          <a:p>
            <a:pPr lvl="1"/>
            <a:r>
              <a:rPr lang="en-GB" sz="1400" dirty="0"/>
              <a:t>Hence, giving nets a higher representational power for a fixed computational budget</a:t>
            </a:r>
            <a:endParaRPr lang="en-GB" sz="1200" dirty="0"/>
          </a:p>
          <a:p>
            <a:endParaRPr lang="en-GB" sz="18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48</a:t>
            </a:fld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1906594"/>
              </p:ext>
            </p:extLst>
          </p:nvPr>
        </p:nvGraphicFramePr>
        <p:xfrm>
          <a:off x="5688197" y="4723619"/>
          <a:ext cx="266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156" name="Equation" r:id="rId4" imgW="266400" imgH="228600" progId="Equation.DSMT4">
                  <p:embed/>
                </p:oleObj>
              </mc:Choice>
              <mc:Fallback>
                <p:oleObj name="Equation" r:id="rId4" imgW="266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88197" y="4723619"/>
                        <a:ext cx="2667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83746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Example : image recognition by deep learning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49</a:t>
            </a:fld>
            <a:endParaRPr lang="en-GB"/>
          </a:p>
        </p:txBody>
      </p:sp>
      <p:sp>
        <p:nvSpPr>
          <p:cNvPr id="8" name="Content Placeholder 3"/>
          <p:cNvSpPr>
            <a:spLocks noGrp="1"/>
          </p:cNvSpPr>
          <p:nvPr>
            <p:ph idx="1"/>
          </p:nvPr>
        </p:nvSpPr>
        <p:spPr>
          <a:xfrm>
            <a:off x="8354290" y="1983179"/>
            <a:ext cx="3212275" cy="4193784"/>
          </a:xfrm>
        </p:spPr>
        <p:txBody>
          <a:bodyPr>
            <a:noAutofit/>
          </a:bodyPr>
          <a:lstStyle/>
          <a:p>
            <a:r>
              <a:rPr lang="en-GB" sz="1400" dirty="0"/>
              <a:t>Image from Coursera’s</a:t>
            </a:r>
          </a:p>
          <a:p>
            <a:pPr marL="0" indent="0" algn="ctr">
              <a:buNone/>
            </a:pPr>
            <a:r>
              <a:rPr lang="en-GB" sz="1400" dirty="0"/>
              <a:t>~stellar~</a:t>
            </a:r>
          </a:p>
          <a:p>
            <a:pPr marL="0" indent="0" algn="ctr">
              <a:buNone/>
            </a:pPr>
            <a:r>
              <a:rPr lang="en-GB" sz="1400" dirty="0"/>
              <a:t>Reinforcement Learning Spec</a:t>
            </a:r>
          </a:p>
          <a:p>
            <a:pPr marL="0" indent="0">
              <a:buNone/>
            </a:pPr>
            <a:r>
              <a:rPr lang="en-GB" sz="1400" dirty="0"/>
              <a:t>by University of Alberta</a:t>
            </a:r>
          </a:p>
          <a:p>
            <a:endParaRPr lang="en-GB" sz="1400" dirty="0"/>
          </a:p>
          <a:p>
            <a:r>
              <a:rPr lang="en-GB" sz="1400" dirty="0"/>
              <a:t>First layers(s) activate</a:t>
            </a:r>
            <a:br>
              <a:rPr lang="en-GB" sz="1400" dirty="0"/>
            </a:br>
            <a:r>
              <a:rPr lang="en-GB" sz="1400" dirty="0"/>
              <a:t>modular, reusable basic shapes:</a:t>
            </a:r>
            <a:br>
              <a:rPr lang="en-GB" sz="1400" dirty="0"/>
            </a:br>
            <a:r>
              <a:rPr lang="en-GB" sz="1400" dirty="0"/>
              <a:t>horizontal, vertical, diagonal edges</a:t>
            </a:r>
          </a:p>
          <a:p>
            <a:endParaRPr lang="en-GB" sz="1400" dirty="0"/>
          </a:p>
          <a:p>
            <a:r>
              <a:rPr lang="en-GB" sz="1400" dirty="0"/>
              <a:t>Middle layers combine these features</a:t>
            </a:r>
            <a:br>
              <a:rPr lang="en-GB" sz="1400" dirty="0"/>
            </a:br>
            <a:r>
              <a:rPr lang="en-GB" sz="1400" dirty="0"/>
              <a:t>into composite shapes:</a:t>
            </a:r>
            <a:br>
              <a:rPr lang="en-GB" sz="1400" dirty="0"/>
            </a:br>
            <a:r>
              <a:rPr lang="en-GB" sz="1400" dirty="0"/>
              <a:t>here, squares, triangles, circles</a:t>
            </a:r>
            <a:br>
              <a:rPr lang="en-GB" sz="1400" dirty="0"/>
            </a:br>
            <a:r>
              <a:rPr lang="en-GB" sz="1400" dirty="0"/>
              <a:t>could be eyes, body shape, legs</a:t>
            </a:r>
          </a:p>
          <a:p>
            <a:endParaRPr lang="en-GB" sz="1400" dirty="0"/>
          </a:p>
          <a:p>
            <a:r>
              <a:rPr lang="en-GB" sz="1400" dirty="0"/>
              <a:t>Output layer combine these features</a:t>
            </a:r>
            <a:br>
              <a:rPr lang="en-GB" sz="1400" dirty="0"/>
            </a:br>
            <a:r>
              <a:rPr lang="en-GB" sz="1400" dirty="0"/>
              <a:t>into objects to be identified</a:t>
            </a:r>
          </a:p>
          <a:p>
            <a:pPr marL="0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803792"/>
            <a:ext cx="757237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69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629703"/>
              </p:ext>
            </p:extLst>
          </p:nvPr>
        </p:nvGraphicFramePr>
        <p:xfrm>
          <a:off x="838195" y="1672434"/>
          <a:ext cx="10515604" cy="4781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78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770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idealized world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real</a:t>
                      </a:r>
                      <a:r>
                        <a:rPr lang="en-GB" sz="1400" baseline="0" dirty="0"/>
                        <a:t> world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502">
                <a:tc>
                  <a:txBody>
                    <a:bodyPr/>
                    <a:lstStyle/>
                    <a:p>
                      <a:r>
                        <a:rPr lang="en-GB" sz="1400" dirty="0"/>
                        <a:t>Transaction: European call option</a:t>
                      </a:r>
                    </a:p>
                    <a:p>
                      <a:endParaRPr lang="en-GB" sz="1400" dirty="0"/>
                    </a:p>
                    <a:p>
                      <a:endParaRPr lang="en-GB" sz="1400" dirty="0"/>
                    </a:p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Transactions:</a:t>
                      </a:r>
                      <a:r>
                        <a:rPr lang="en-GB" sz="1400" baseline="0" dirty="0"/>
                        <a:t> </a:t>
                      </a:r>
                    </a:p>
                    <a:p>
                      <a:r>
                        <a:rPr lang="en-GB" sz="1200" baseline="0" dirty="0"/>
                        <a:t>European calls and puts, basket/worst-of options, caps and </a:t>
                      </a:r>
                      <a:r>
                        <a:rPr lang="en-GB" sz="1200" baseline="0" dirty="0" err="1"/>
                        <a:t>swaptions</a:t>
                      </a:r>
                      <a:r>
                        <a:rPr lang="en-GB" sz="1200" baseline="0" dirty="0"/>
                        <a:t>, Bermudan (early callable) transactions, barrier and other path-dependent options, hybrids (dependent on many assets of different classes), volatility swaps, </a:t>
                      </a:r>
                      <a:r>
                        <a:rPr lang="en-GB" sz="1200" baseline="0" dirty="0" err="1"/>
                        <a:t>autocallables</a:t>
                      </a:r>
                      <a:r>
                        <a:rPr lang="en-GB" sz="1200" baseline="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47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Model:</a:t>
                      </a:r>
                      <a:r>
                        <a:rPr lang="en-GB" sz="1400" baseline="0" dirty="0"/>
                        <a:t> Black &amp; Scholes</a:t>
                      </a:r>
                    </a:p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aseline="0" dirty="0"/>
                        <a:t>Sophisticated models match complex risks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/>
                        <a:t>Local and stochastic volatility (Dupire)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/>
                        <a:t>Yield curve models (Heath-Jarrow-Morton)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/>
                        <a:t>Many more, all the way to </a:t>
                      </a:r>
                      <a:r>
                        <a:rPr lang="en-GB" sz="1200" baseline="0" dirty="0" err="1"/>
                        <a:t>Gatheral’s</a:t>
                      </a:r>
                      <a:r>
                        <a:rPr lang="en-GB" sz="1200" baseline="0" dirty="0"/>
                        <a:t> recent “rough volatility”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50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Parameters: Spot and Volatility</a:t>
                      </a:r>
                    </a:p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aseline="0" dirty="0"/>
                        <a:t>Many parameters reflect complex markets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/>
                        <a:t>Interest rate curves (by maturity)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/>
                        <a:t>Volatility surfaces (by expiry and strike)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/>
                        <a:t>Correlations, volatility of volatility and more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87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Pricing and differences all </a:t>
                      </a:r>
                      <a:r>
                        <a:rPr lang="en-GB" sz="1400" baseline="0" dirty="0"/>
                        <a:t>analytic</a:t>
                      </a:r>
                    </a:p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aseline="0" dirty="0"/>
                        <a:t>Due to complexity and dimensionality: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/>
                        <a:t>Analytics almost never feasible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/>
                        <a:t>FDM (finite difference methods) almost always impractical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/>
                        <a:t>Slower, less accurate Monte-Carlo the only practical 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5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Pricing</a:t>
                      </a:r>
                      <a:r>
                        <a:rPr lang="en-GB" sz="1400" baseline="0" dirty="0"/>
                        <a:t> and risk takes a few calls to analytic functions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aseline="0" dirty="0"/>
                        <a:t>Pricing and risk takes thousands of differentials of prices of thousands of transactions, estimated with thousands of Monte-Carlo simulations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Need for Speed: derivatives books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</a:t>
            </a:fld>
            <a:endParaRPr lang="en-GB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9488480"/>
              </p:ext>
            </p:extLst>
          </p:nvPr>
        </p:nvGraphicFramePr>
        <p:xfrm>
          <a:off x="892175" y="4970463"/>
          <a:ext cx="51816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089" name="Equation" r:id="rId4" imgW="5181480" imgH="622080" progId="Equation.DSMT4">
                  <p:embed/>
                </p:oleObj>
              </mc:Choice>
              <mc:Fallback>
                <p:oleObj name="Equation" r:id="rId4" imgW="5181480" imgH="622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2175" y="4970463"/>
                        <a:ext cx="518160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41163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Another (more realistic)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50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823488"/>
            <a:ext cx="5896798" cy="3448531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idx="1"/>
          </p:nvPr>
        </p:nvSpPr>
        <p:spPr>
          <a:xfrm>
            <a:off x="6792686" y="1983179"/>
            <a:ext cx="4561114" cy="4193784"/>
          </a:xfrm>
        </p:spPr>
        <p:txBody>
          <a:bodyPr>
            <a:noAutofit/>
          </a:bodyPr>
          <a:lstStyle/>
          <a:p>
            <a:r>
              <a:rPr lang="en-GB" sz="1600" dirty="0"/>
              <a:t>Early layers detect low level features:</a:t>
            </a:r>
            <a:br>
              <a:rPr lang="en-GB" sz="1600" dirty="0"/>
            </a:br>
            <a:r>
              <a:rPr lang="en-GB" sz="1600" dirty="0"/>
              <a:t>mainly, edges, horizontal, vertical, diagonal...</a:t>
            </a:r>
          </a:p>
          <a:p>
            <a:endParaRPr lang="en-GB" sz="1600" dirty="0"/>
          </a:p>
          <a:p>
            <a:r>
              <a:rPr lang="en-GB" sz="1600" dirty="0"/>
              <a:t>Subsequent layers combine them </a:t>
            </a:r>
            <a:br>
              <a:rPr lang="en-GB" sz="1600" dirty="0"/>
            </a:br>
            <a:r>
              <a:rPr lang="en-GB" sz="1600" dirty="0"/>
              <a:t>into more complex features:</a:t>
            </a:r>
            <a:br>
              <a:rPr lang="en-GB" sz="1600" dirty="0"/>
            </a:br>
            <a:r>
              <a:rPr lang="en-GB" sz="1600" dirty="0"/>
              <a:t>wheels, windshields, doors, windows, etc.</a:t>
            </a:r>
          </a:p>
          <a:p>
            <a:endParaRPr lang="en-GB" sz="1600" dirty="0"/>
          </a:p>
          <a:p>
            <a:r>
              <a:rPr lang="en-GB" sz="1600" dirty="0"/>
              <a:t>Late layers combine these into cars</a:t>
            </a:r>
            <a:br>
              <a:rPr lang="en-GB" sz="1600" dirty="0"/>
            </a:br>
            <a:r>
              <a:rPr lang="en-GB" sz="1600" dirty="0"/>
              <a:t>The degree of activation of different cars </a:t>
            </a:r>
            <a:br>
              <a:rPr lang="en-GB" sz="1600" dirty="0"/>
            </a:br>
            <a:r>
              <a:rPr lang="en-GB" sz="1600" dirty="0"/>
              <a:t>in the output layer </a:t>
            </a:r>
            <a:br>
              <a:rPr lang="en-GB" sz="1600" dirty="0"/>
            </a:br>
            <a:r>
              <a:rPr lang="en-GB" sz="1600" dirty="0"/>
              <a:t>gives the probability of identification</a:t>
            </a:r>
          </a:p>
          <a:p>
            <a:pPr marL="0" indent="0">
              <a:buNone/>
            </a:pPr>
            <a:endParaRPr lang="en-GB" sz="18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4909479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Deep learning heuristics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Benefits of depth have been repeatedly illustrated by spectacular results, including:</a:t>
            </a:r>
          </a:p>
          <a:p>
            <a:pPr lvl="1"/>
            <a:r>
              <a:rPr lang="en-GB" sz="1400" dirty="0"/>
              <a:t>Image recognition (with deep “convolutional” nets)</a:t>
            </a:r>
          </a:p>
          <a:p>
            <a:pPr lvl="1"/>
            <a:r>
              <a:rPr lang="en-GB" sz="1400" dirty="0"/>
              <a:t>Time series prediction (with deep “recurrent” nets)</a:t>
            </a:r>
          </a:p>
          <a:p>
            <a:pPr lvl="1"/>
            <a:r>
              <a:rPr lang="en-GB" sz="1400" dirty="0"/>
              <a:t>Natural Language Processing, Neural translation and speech recognition</a:t>
            </a:r>
          </a:p>
          <a:p>
            <a:pPr lvl="1"/>
            <a:r>
              <a:rPr lang="en-GB" sz="1400" dirty="0"/>
              <a:t>And much more, out of scope in this lecture</a:t>
            </a:r>
            <a:endParaRPr lang="en-GB" sz="1600" dirty="0"/>
          </a:p>
          <a:p>
            <a:r>
              <a:rPr lang="en-GB" sz="1600" dirty="0"/>
              <a:t>But we don’t have a formal demonstration (yet?)</a:t>
            </a:r>
          </a:p>
          <a:p>
            <a:r>
              <a:rPr lang="en-GB" sz="1600" dirty="0"/>
              <a:t>Such formalism would not only confirm empirical results</a:t>
            </a:r>
          </a:p>
          <a:p>
            <a:r>
              <a:rPr lang="en-GB" sz="1600" dirty="0"/>
              <a:t>But more importantly: guide neural net architecture and hyper-parameters</a:t>
            </a:r>
          </a:p>
          <a:p>
            <a:r>
              <a:rPr lang="en-GB" sz="1600" dirty="0"/>
              <a:t>At present, these are set heuristically, and/or from experience:</a:t>
            </a:r>
          </a:p>
          <a:p>
            <a:r>
              <a:rPr lang="en-GB" sz="1600" dirty="0"/>
              <a:t>For example, for regression problems (like we have in finance), </a:t>
            </a:r>
            <a:br>
              <a:rPr lang="en-GB" sz="1600" dirty="0"/>
            </a:br>
            <a:r>
              <a:rPr lang="en-GB" sz="1600" dirty="0"/>
              <a:t>performance sharply improves from 1 to 3-5 hidden layers, stabilizes thereafter</a:t>
            </a:r>
          </a:p>
          <a:p>
            <a:r>
              <a:rPr lang="en-GB" sz="1600" dirty="0"/>
              <a:t>On the contrary, deep convolutional nets in computer vision typically include hundreds of layers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4613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More deep learning heuristics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Similarly, training performance is not guaranteed</a:t>
            </a:r>
          </a:p>
          <a:p>
            <a:r>
              <a:rPr lang="en-GB" sz="1600" dirty="0"/>
              <a:t>Loss is non-convex in weights</a:t>
            </a:r>
          </a:p>
          <a:p>
            <a:r>
              <a:rPr lang="en-GB" sz="1600" dirty="0"/>
              <a:t>No algorithm exists to find global optimum of non-convex functions, and probably never will</a:t>
            </a:r>
          </a:p>
          <a:p>
            <a:r>
              <a:rPr lang="en-GB" sz="1600" dirty="0"/>
              <a:t>Empirically, it has been “shown” that local optima are “OK”</a:t>
            </a:r>
          </a:p>
          <a:p>
            <a:pPr lvl="1"/>
            <a:r>
              <a:rPr lang="en-GB" sz="1400" dirty="0"/>
              <a:t>What does that mean exactly?</a:t>
            </a:r>
          </a:p>
          <a:p>
            <a:pPr lvl="1"/>
            <a:r>
              <a:rPr lang="en-GB" sz="1400" dirty="0"/>
              <a:t>Deep learning is validated by (undeniable) results, not mathematics</a:t>
            </a:r>
          </a:p>
          <a:p>
            <a:pPr lvl="1"/>
            <a:r>
              <a:rPr lang="en-GB" sz="1400" dirty="0"/>
              <a:t>Is it good enough? This is an open question</a:t>
            </a:r>
            <a:endParaRPr lang="en-GB" sz="1600" dirty="0"/>
          </a:p>
          <a:p>
            <a:r>
              <a:rPr lang="en-GB" sz="1600" dirty="0"/>
              <a:t>Many heuristics were designed to better train networks, including:</a:t>
            </a:r>
          </a:p>
          <a:p>
            <a:pPr lvl="1"/>
            <a:r>
              <a:rPr lang="en-GB" sz="1400" dirty="0"/>
              <a:t>Careful initialization of weights: the quality of a local optimum directly depends on starting point</a:t>
            </a:r>
          </a:p>
          <a:p>
            <a:pPr lvl="1"/>
            <a:r>
              <a:rPr lang="en-GB" sz="1400" dirty="0"/>
              <a:t>Batch-normalization: normalize mean and standard dev between layers</a:t>
            </a:r>
          </a:p>
          <a:p>
            <a:pPr lvl="1"/>
            <a:r>
              <a:rPr lang="en-GB" sz="1400" dirty="0"/>
              <a:t>Dropout normalization: randomly drop connections to reduce effective number of parameters</a:t>
            </a:r>
          </a:p>
          <a:p>
            <a:pPr lvl="1"/>
            <a:r>
              <a:rPr lang="en-GB" sz="1400" dirty="0"/>
              <a:t>Inclusion of momentum and adaptive learning rate on different dimensions when applying gradients</a:t>
            </a:r>
          </a:p>
          <a:p>
            <a:pPr lvl="1"/>
            <a:r>
              <a:rPr lang="en-GB" sz="1400" dirty="0"/>
              <a:t>Skip layers (more on that later) </a:t>
            </a:r>
          </a:p>
          <a:p>
            <a:pPr lvl="1"/>
            <a:r>
              <a:rPr lang="en-GB" sz="1400" dirty="0"/>
              <a:t>and much </a:t>
            </a:r>
            <a:r>
              <a:rPr lang="en-GB" sz="1400" dirty="0" err="1"/>
              <a:t>much</a:t>
            </a:r>
            <a:r>
              <a:rPr lang="en-GB" sz="1400" dirty="0"/>
              <a:t> more</a:t>
            </a:r>
          </a:p>
          <a:p>
            <a:pPr lvl="1"/>
            <a:endParaRPr lang="en-GB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8643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More deep learning heuristics (2)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None of those multiple heuristics is guaranteed to help formally</a:t>
            </a:r>
          </a:p>
          <a:p>
            <a:r>
              <a:rPr lang="en-GB" sz="1600" dirty="0"/>
              <a:t>But they tend to help immensely in practice</a:t>
            </a:r>
          </a:p>
          <a:p>
            <a:r>
              <a:rPr lang="en-GB" sz="1600" dirty="0"/>
              <a:t>As for depth, we can’t (yet?) formalize their contribution</a:t>
            </a:r>
          </a:p>
          <a:p>
            <a:r>
              <a:rPr lang="en-GB" sz="1600" dirty="0"/>
              <a:t>But we can understand it intuitively</a:t>
            </a:r>
          </a:p>
          <a:p>
            <a:endParaRPr lang="en-GB" sz="1600" dirty="0"/>
          </a:p>
          <a:p>
            <a:r>
              <a:rPr lang="en-GB" sz="1600" dirty="0"/>
              <a:t>This is out of scope in this lecture</a:t>
            </a:r>
          </a:p>
          <a:p>
            <a:r>
              <a:rPr lang="en-GB" sz="1600" dirty="0"/>
              <a:t>We refer to Andrew Ng’s highly recommended </a:t>
            </a:r>
            <a:r>
              <a:rPr lang="en-GB" sz="1600" u="sng" dirty="0"/>
              <a:t>Deep Learning Specialization</a:t>
            </a:r>
            <a:r>
              <a:rPr lang="en-GB" sz="1600" dirty="0"/>
              <a:t> on Coursera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74597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34" y="2975915"/>
            <a:ext cx="8151732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Back-Propagation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0379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Elements of multivariate calculus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We will derive the differentials of cost functions in neural nets, and learn an algorithm to compute them extremely quickly</a:t>
            </a:r>
          </a:p>
          <a:p>
            <a:r>
              <a:rPr lang="en-GB" sz="1400" dirty="0"/>
              <a:t>This algorithm, called “back-propagation”, or often “back-prop”, is what enables deep net training in reasonable time </a:t>
            </a:r>
          </a:p>
          <a:p>
            <a:r>
              <a:rPr lang="en-GB" sz="1400" dirty="0"/>
              <a:t>Deep learning would not be feasible without it</a:t>
            </a:r>
          </a:p>
          <a:p>
            <a:endParaRPr lang="en-GB" sz="1400" dirty="0"/>
          </a:p>
          <a:p>
            <a:r>
              <a:rPr lang="en-GB" sz="1400" dirty="0"/>
              <a:t>Further, we will see that back-prop is a only a particular case of a more general algorithm, </a:t>
            </a:r>
            <a:br>
              <a:rPr lang="en-GB" sz="1400" dirty="0"/>
            </a:br>
            <a:r>
              <a:rPr lang="en-GB" sz="1400" dirty="0"/>
              <a:t>applicable to </a:t>
            </a:r>
            <a:r>
              <a:rPr lang="en-GB" sz="1400" i="1" dirty="0"/>
              <a:t>any </a:t>
            </a:r>
            <a:r>
              <a:rPr lang="en-GB" sz="1400" dirty="0"/>
              <a:t>calculation that computes a scalar result from a (large) vector of inputs and/or parameters</a:t>
            </a:r>
            <a:br>
              <a:rPr lang="en-GB" sz="1400" dirty="0"/>
            </a:br>
            <a:r>
              <a:rPr lang="en-GB" sz="1400" dirty="0"/>
              <a:t>called “</a:t>
            </a:r>
            <a:r>
              <a:rPr lang="en-GB" sz="1400" dirty="0" err="1"/>
              <a:t>adjoint</a:t>
            </a:r>
            <a:r>
              <a:rPr lang="en-GB" sz="1400" dirty="0"/>
              <a:t> differentiation” (AD)</a:t>
            </a:r>
          </a:p>
          <a:p>
            <a:r>
              <a:rPr lang="en-GB" sz="1400" dirty="0"/>
              <a:t>Modern frameworks apply back-prop and AD automatically, behind the scenes</a:t>
            </a:r>
          </a:p>
          <a:p>
            <a:r>
              <a:rPr lang="en-GB" sz="1400" dirty="0"/>
              <a:t>In its most general form, this is called AAD: the first A stands for Automatic</a:t>
            </a:r>
          </a:p>
          <a:p>
            <a:endParaRPr lang="en-GB" sz="1400" dirty="0"/>
          </a:p>
          <a:p>
            <a:r>
              <a:rPr lang="en-GB" sz="1400" dirty="0"/>
              <a:t>Since practical neural nets are sequences of matrix operations: matrix product and element-wise activation</a:t>
            </a:r>
          </a:p>
          <a:p>
            <a:r>
              <a:rPr lang="en-GB" sz="1400" dirty="0"/>
              <a:t>We have to apply matrix differential calculus</a:t>
            </a:r>
          </a:p>
          <a:p>
            <a:endParaRPr lang="en-GB" sz="1400" dirty="0"/>
          </a:p>
          <a:p>
            <a:r>
              <a:rPr lang="en-GB" sz="1400" dirty="0"/>
              <a:t>Hence, we (briefly) introduce a few results we need to derive basic back-prop, for a more complete reference, see for instance:</a:t>
            </a:r>
          </a:p>
          <a:p>
            <a:pPr marL="457200" lvl="1" indent="0" algn="ctr">
              <a:buNone/>
            </a:pPr>
            <a:endParaRPr lang="en-GB" sz="1400" u="sng" dirty="0"/>
          </a:p>
          <a:p>
            <a:pPr marL="457200" lvl="1" indent="0" algn="ctr">
              <a:buNone/>
            </a:pPr>
            <a:r>
              <a:rPr lang="en-GB" sz="1400" u="sng" dirty="0"/>
              <a:t>Mathematics for Machine Learning by Imperial College</a:t>
            </a:r>
            <a:r>
              <a:rPr lang="en-GB" sz="1400" dirty="0"/>
              <a:t> on Coursera</a:t>
            </a:r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01092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Consider a scalar function of a vector:</a:t>
            </a:r>
          </a:p>
          <a:p>
            <a:endParaRPr lang="en-GB" sz="1600" dirty="0"/>
          </a:p>
          <a:p>
            <a:r>
              <a:rPr lang="en-GB" sz="1600" dirty="0"/>
              <a:t>We call </a:t>
            </a:r>
            <a:r>
              <a:rPr lang="en-GB" sz="1600" i="1" dirty="0"/>
              <a:t>gradient of f on x </a:t>
            </a:r>
            <a:r>
              <a:rPr lang="en-GB" sz="1600" dirty="0"/>
              <a:t>and denote            the </a:t>
            </a:r>
            <a:r>
              <a:rPr lang="en-GB" sz="1600" i="1" dirty="0"/>
              <a:t>column</a:t>
            </a:r>
            <a:r>
              <a:rPr lang="en-GB" sz="1600" dirty="0"/>
              <a:t> vector of its derivatives:</a:t>
            </a:r>
          </a:p>
          <a:p>
            <a:endParaRPr lang="en-GB" sz="16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Gradients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56</a:t>
            </a:fld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0035526"/>
              </p:ext>
            </p:extLst>
          </p:nvPr>
        </p:nvGraphicFramePr>
        <p:xfrm>
          <a:off x="4382265" y="1859432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883" name="Equation" r:id="rId4" imgW="749160" imgH="228600" progId="Equation.DSMT4">
                  <p:embed/>
                </p:oleObj>
              </mc:Choice>
              <mc:Fallback>
                <p:oleObj name="Equation" r:id="rId4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82265" y="1859432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7932500"/>
              </p:ext>
            </p:extLst>
          </p:nvPr>
        </p:nvGraphicFramePr>
        <p:xfrm>
          <a:off x="4249243" y="2543827"/>
          <a:ext cx="444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884" name="Equation" r:id="rId6" imgW="444240" imgH="253800" progId="Equation.DSMT4">
                  <p:embed/>
                </p:oleObj>
              </mc:Choice>
              <mc:Fallback>
                <p:oleObj name="Equation" r:id="rId6" imgW="4442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49243" y="2543827"/>
                        <a:ext cx="444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4627522"/>
              </p:ext>
            </p:extLst>
          </p:nvPr>
        </p:nvGraphicFramePr>
        <p:xfrm>
          <a:off x="4333411" y="3322946"/>
          <a:ext cx="1168400" cy="157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885" name="Equation" r:id="rId8" imgW="1168200" imgH="1574640" progId="Equation.DSMT4">
                  <p:embed/>
                </p:oleObj>
              </mc:Choice>
              <mc:Fallback>
                <p:oleObj name="Equation" r:id="rId8" imgW="1168200" imgH="1574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33411" y="3322946"/>
                        <a:ext cx="1168400" cy="157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Arrow Connector 9"/>
          <p:cNvCxnSpPr/>
          <p:nvPr/>
        </p:nvCxnSpPr>
        <p:spPr>
          <a:xfrm flipH="1" flipV="1">
            <a:off x="5501811" y="3547553"/>
            <a:ext cx="397129" cy="538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501811" y="4086185"/>
            <a:ext cx="410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501811" y="4086185"/>
            <a:ext cx="397129" cy="599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29137" y="3959185"/>
            <a:ext cx="1328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derivatives in rows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5238170" y="4897748"/>
            <a:ext cx="0" cy="274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84073" y="5203332"/>
            <a:ext cx="1328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function in column</a:t>
            </a:r>
          </a:p>
        </p:txBody>
      </p:sp>
    </p:spTree>
    <p:extLst>
      <p:ext uri="{BB962C8B-B14F-4D97-AF65-F5344CB8AC3E}">
        <p14:creationId xmlns:p14="http://schemas.microsoft.com/office/powerpoint/2010/main" val="40407779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indent="-342900">
              <a:buAutoNum type="arabicPeriod"/>
            </a:pPr>
            <a:r>
              <a:rPr lang="en-GB" sz="1400" dirty="0"/>
              <a:t>Gradient cancels on minima and maxima</a:t>
            </a:r>
          </a:p>
          <a:p>
            <a:r>
              <a:rPr lang="en-GB" sz="1200" dirty="0"/>
              <a:t>Reciprocal is </a:t>
            </a:r>
            <a:r>
              <a:rPr lang="en-GB" sz="1200" i="1" dirty="0"/>
              <a:t>not</a:t>
            </a:r>
            <a:r>
              <a:rPr lang="en-GB" sz="1200" dirty="0"/>
              <a:t> true: zero-gradient points may be global optima, local optima or saddle points</a:t>
            </a:r>
          </a:p>
          <a:p>
            <a:r>
              <a:rPr lang="en-GB" sz="1200" dirty="0"/>
              <a:t>Only for convex (concave) functions, zero-gradient points attain global minimum (maximum)</a:t>
            </a:r>
          </a:p>
          <a:p>
            <a:pPr marL="342900" indent="-342900">
              <a:buAutoNum type="arabicPeriod" startAt="2"/>
            </a:pPr>
            <a:endParaRPr lang="en-GB" sz="1400" dirty="0"/>
          </a:p>
          <a:p>
            <a:pPr marL="342900" indent="-342900">
              <a:buAutoNum type="arabicPeriod" startAt="2"/>
            </a:pPr>
            <a:r>
              <a:rPr lang="en-GB" sz="1400" dirty="0"/>
              <a:t>The gradient vector is the direction where the slope of </a:t>
            </a:r>
            <a:r>
              <a:rPr lang="en-GB" sz="1400" i="1" dirty="0"/>
              <a:t>f </a:t>
            </a:r>
            <a:r>
              <a:rPr lang="en-GB" sz="1400" dirty="0"/>
              <a:t>is steepest</a:t>
            </a:r>
            <a:endParaRPr lang="en-GB" sz="1400" i="1" dirty="0"/>
          </a:p>
          <a:p>
            <a:pPr marL="0" indent="0">
              <a:buNone/>
            </a:pPr>
            <a:r>
              <a:rPr lang="en-GB" sz="1400" dirty="0"/>
              <a:t>	</a:t>
            </a:r>
            <a:r>
              <a:rPr lang="en-GB" sz="1200" dirty="0"/>
              <a:t>Demonstration: to the 1</a:t>
            </a:r>
            <a:r>
              <a:rPr lang="en-GB" sz="1200" baseline="30000" dirty="0"/>
              <a:t>st</a:t>
            </a:r>
            <a:r>
              <a:rPr lang="en-GB" sz="1200" dirty="0"/>
              <a:t> order</a:t>
            </a:r>
            <a:br>
              <a:rPr lang="en-GB" sz="1200" dirty="0"/>
            </a:br>
            <a:br>
              <a:rPr lang="en-GB" sz="1200" dirty="0"/>
            </a:br>
            <a:r>
              <a:rPr lang="en-GB" sz="1200" dirty="0"/>
              <a:t>Hence, for a fixed step size          :</a:t>
            </a:r>
          </a:p>
          <a:p>
            <a:pPr marL="0" indent="0">
              <a:buNone/>
            </a:pPr>
            <a:br>
              <a:rPr lang="en-GB" sz="1200" dirty="0"/>
            </a:br>
            <a:r>
              <a:rPr lang="en-GB" sz="1200" dirty="0"/>
              <a:t>- steepest ascent is in the direction of            	           </a:t>
            </a:r>
            <a:r>
              <a:rPr lang="en-GB" sz="1200" i="1" dirty="0"/>
              <a:t>cos=1</a:t>
            </a:r>
            <a:br>
              <a:rPr lang="en-GB" sz="1200" dirty="0"/>
            </a:br>
            <a:r>
              <a:rPr lang="en-GB" sz="1200" dirty="0"/>
              <a:t>- steepest descent is in the direction of                     </a:t>
            </a:r>
            <a:r>
              <a:rPr lang="en-GB" sz="1200" i="1" dirty="0"/>
              <a:t>cos=-1</a:t>
            </a:r>
            <a:br>
              <a:rPr lang="en-GB" sz="1200" i="1" dirty="0"/>
            </a:br>
            <a:r>
              <a:rPr lang="en-GB" sz="1200" dirty="0"/>
              <a:t>- </a:t>
            </a:r>
            <a:r>
              <a:rPr lang="en-GB" sz="1200" i="1" dirty="0"/>
              <a:t>f </a:t>
            </a:r>
            <a:r>
              <a:rPr lang="en-GB" sz="1200" dirty="0"/>
              <a:t>is unchanged moving orthogonally to	           </a:t>
            </a:r>
            <a:r>
              <a:rPr lang="en-GB" sz="1200" i="1" dirty="0"/>
              <a:t>cos=0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400" dirty="0"/>
              <a:t>This two properties form the basis of</a:t>
            </a:r>
            <a:br>
              <a:rPr lang="en-GB" sz="1400" dirty="0"/>
            </a:br>
            <a:r>
              <a:rPr lang="en-GB" sz="1400" dirty="0"/>
              <a:t>a fundamental optimization algorithm: gradient descent</a:t>
            </a:r>
          </a:p>
          <a:p>
            <a:pPr lvl="1"/>
            <a:r>
              <a:rPr lang="en-GB" sz="1200" dirty="0"/>
              <a:t>Repeatedly move by small steps (called “learning rate”)</a:t>
            </a:r>
            <a:br>
              <a:rPr lang="en-GB" sz="1200" dirty="0"/>
            </a:br>
            <a:r>
              <a:rPr lang="en-GB" sz="1200" dirty="0"/>
              <a:t>in the direction of steepest ascent/descent given by gradient</a:t>
            </a:r>
            <a:br>
              <a:rPr lang="en-GB" sz="1200" dirty="0"/>
            </a:br>
            <a:r>
              <a:rPr lang="en-GB" sz="1200" dirty="0"/>
              <a:t>until gradient cancels</a:t>
            </a:r>
          </a:p>
          <a:p>
            <a:pPr lvl="1"/>
            <a:r>
              <a:rPr lang="en-GB" sz="1200" dirty="0"/>
              <a:t>Guaranteed to converge to global optimum for convex functions</a:t>
            </a:r>
            <a:br>
              <a:rPr lang="en-GB" sz="1200" dirty="0"/>
            </a:br>
            <a:r>
              <a:rPr lang="en-GB" sz="1200" dirty="0"/>
              <a:t>local optimum or saddle point otherwise</a:t>
            </a:r>
            <a:br>
              <a:rPr lang="en-GB" sz="1200" dirty="0"/>
            </a:br>
            <a:r>
              <a:rPr lang="en-GB" sz="1200" dirty="0"/>
              <a:t>given technical conditions on progressively shrinking learning rate</a:t>
            </a:r>
          </a:p>
          <a:p>
            <a:endParaRPr lang="en-GB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Gradients: key properties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57</a:t>
            </a:fld>
            <a:endParaRPr lang="en-GB"/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5383896"/>
              </p:ext>
            </p:extLst>
          </p:nvPr>
        </p:nvGraphicFramePr>
        <p:xfrm>
          <a:off x="3791106" y="3303042"/>
          <a:ext cx="5473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050" name="Equation" r:id="rId4" imgW="5473440" imgH="444240" progId="Equation.DSMT4">
                  <p:embed/>
                </p:oleObj>
              </mc:Choice>
              <mc:Fallback>
                <p:oleObj name="Equation" r:id="rId4" imgW="547344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91106" y="3303042"/>
                        <a:ext cx="54737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0468313"/>
              </p:ext>
            </p:extLst>
          </p:nvPr>
        </p:nvGraphicFramePr>
        <p:xfrm>
          <a:off x="2609368" y="3730435"/>
          <a:ext cx="3048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051" name="Equation" r:id="rId6" imgW="304560" imgH="253800" progId="Equation.DSMT4">
                  <p:embed/>
                </p:oleObj>
              </mc:Choice>
              <mc:Fallback>
                <p:oleObj name="Equation" r:id="rId6" imgW="3045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09368" y="3730435"/>
                        <a:ext cx="3048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9969780"/>
              </p:ext>
            </p:extLst>
          </p:nvPr>
        </p:nvGraphicFramePr>
        <p:xfrm>
          <a:off x="3303126" y="4192441"/>
          <a:ext cx="444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052" name="Equation" r:id="rId8" imgW="444240" imgH="253800" progId="Equation.DSMT4">
                  <p:embed/>
                </p:oleObj>
              </mc:Choice>
              <mc:Fallback>
                <p:oleObj name="Equation" r:id="rId8" imgW="4442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03126" y="4192441"/>
                        <a:ext cx="444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0147642"/>
              </p:ext>
            </p:extLst>
          </p:nvPr>
        </p:nvGraphicFramePr>
        <p:xfrm>
          <a:off x="3391591" y="4357571"/>
          <a:ext cx="533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053" name="Equation" r:id="rId10" imgW="533160" imgH="253800" progId="Equation.DSMT4">
                  <p:embed/>
                </p:oleObj>
              </mc:Choice>
              <mc:Fallback>
                <p:oleObj name="Equation" r:id="rId10" imgW="533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391591" y="4357571"/>
                        <a:ext cx="533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0267331"/>
              </p:ext>
            </p:extLst>
          </p:nvPr>
        </p:nvGraphicFramePr>
        <p:xfrm>
          <a:off x="3531900" y="4503107"/>
          <a:ext cx="444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054" name="Equation" r:id="rId12" imgW="444240" imgH="253800" progId="Equation.DSMT4">
                  <p:embed/>
                </p:oleObj>
              </mc:Choice>
              <mc:Fallback>
                <p:oleObj name="Equation" r:id="rId12" imgW="4442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531900" y="4503107"/>
                        <a:ext cx="444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Straight Arrow Connector 31"/>
          <p:cNvCxnSpPr/>
          <p:nvPr/>
        </p:nvCxnSpPr>
        <p:spPr>
          <a:xfrm>
            <a:off x="6366477" y="6315974"/>
            <a:ext cx="46320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363937" y="3949916"/>
            <a:ext cx="0" cy="2372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: Shape 8">
            <a:extLst>
              <a:ext uri="{FF2B5EF4-FFF2-40B4-BE49-F238E27FC236}">
                <a16:creationId xmlns:a16="http://schemas.microsoft.com/office/drawing/2014/main" id="{CB0F57E1-84CA-4CC6-8176-67AFFB2D00F7}"/>
              </a:ext>
            </a:extLst>
          </p:cNvPr>
          <p:cNvSpPr/>
          <p:nvPr/>
        </p:nvSpPr>
        <p:spPr>
          <a:xfrm>
            <a:off x="6700402" y="3969784"/>
            <a:ext cx="4181475" cy="2200775"/>
          </a:xfrm>
          <a:custGeom>
            <a:avLst/>
            <a:gdLst>
              <a:gd name="connsiteX0" fmla="*/ 3074848 w 7599470"/>
              <a:gd name="connsiteY0" fmla="*/ 118446 h 5533778"/>
              <a:gd name="connsiteX1" fmla="*/ 2937451 w 7599470"/>
              <a:gd name="connsiteY1" fmla="*/ 80543 h 5533778"/>
              <a:gd name="connsiteX2" fmla="*/ 2890073 w 7599470"/>
              <a:gd name="connsiteY2" fmla="*/ 66330 h 5533778"/>
              <a:gd name="connsiteX3" fmla="*/ 2856908 w 7599470"/>
              <a:gd name="connsiteY3" fmla="*/ 61592 h 5533778"/>
              <a:gd name="connsiteX4" fmla="*/ 2837957 w 7599470"/>
              <a:gd name="connsiteY4" fmla="*/ 56854 h 5533778"/>
              <a:gd name="connsiteX5" fmla="*/ 2790578 w 7599470"/>
              <a:gd name="connsiteY5" fmla="*/ 47378 h 5533778"/>
              <a:gd name="connsiteX6" fmla="*/ 2743200 w 7599470"/>
              <a:gd name="connsiteY6" fmla="*/ 37903 h 5533778"/>
              <a:gd name="connsiteX7" fmla="*/ 2700560 w 7599470"/>
              <a:gd name="connsiteY7" fmla="*/ 23689 h 5533778"/>
              <a:gd name="connsiteX8" fmla="*/ 2634230 w 7599470"/>
              <a:gd name="connsiteY8" fmla="*/ 14214 h 5533778"/>
              <a:gd name="connsiteX9" fmla="*/ 2563163 w 7599470"/>
              <a:gd name="connsiteY9" fmla="*/ 4738 h 5533778"/>
              <a:gd name="connsiteX10" fmla="*/ 2458931 w 7599470"/>
              <a:gd name="connsiteY10" fmla="*/ 0 h 5533778"/>
              <a:gd name="connsiteX11" fmla="*/ 2392601 w 7599470"/>
              <a:gd name="connsiteY11" fmla="*/ 9476 h 5533778"/>
              <a:gd name="connsiteX12" fmla="*/ 2364174 w 7599470"/>
              <a:gd name="connsiteY12" fmla="*/ 18951 h 5533778"/>
              <a:gd name="connsiteX13" fmla="*/ 2316796 w 7599470"/>
              <a:gd name="connsiteY13" fmla="*/ 28427 h 5533778"/>
              <a:gd name="connsiteX14" fmla="*/ 2278893 w 7599470"/>
              <a:gd name="connsiteY14" fmla="*/ 37903 h 5533778"/>
              <a:gd name="connsiteX15" fmla="*/ 2250466 w 7599470"/>
              <a:gd name="connsiteY15" fmla="*/ 52116 h 5533778"/>
              <a:gd name="connsiteX16" fmla="*/ 2231515 w 7599470"/>
              <a:gd name="connsiteY16" fmla="*/ 61592 h 5533778"/>
              <a:gd name="connsiteX17" fmla="*/ 2212564 w 7599470"/>
              <a:gd name="connsiteY17" fmla="*/ 66330 h 5533778"/>
              <a:gd name="connsiteX18" fmla="*/ 2179399 w 7599470"/>
              <a:gd name="connsiteY18" fmla="*/ 85281 h 5533778"/>
              <a:gd name="connsiteX19" fmla="*/ 2160448 w 7599470"/>
              <a:gd name="connsiteY19" fmla="*/ 94757 h 5533778"/>
              <a:gd name="connsiteX20" fmla="*/ 2117807 w 7599470"/>
              <a:gd name="connsiteY20" fmla="*/ 108970 h 5533778"/>
              <a:gd name="connsiteX21" fmla="*/ 2056216 w 7599470"/>
              <a:gd name="connsiteY21" fmla="*/ 146873 h 5533778"/>
              <a:gd name="connsiteX22" fmla="*/ 2018313 w 7599470"/>
              <a:gd name="connsiteY22" fmla="*/ 184775 h 5533778"/>
              <a:gd name="connsiteX23" fmla="*/ 1999362 w 7599470"/>
              <a:gd name="connsiteY23" fmla="*/ 203727 h 5533778"/>
              <a:gd name="connsiteX24" fmla="*/ 1985148 w 7599470"/>
              <a:gd name="connsiteY24" fmla="*/ 213202 h 5533778"/>
              <a:gd name="connsiteX25" fmla="*/ 1975673 w 7599470"/>
              <a:gd name="connsiteY25" fmla="*/ 227416 h 5533778"/>
              <a:gd name="connsiteX26" fmla="*/ 1914081 w 7599470"/>
              <a:gd name="connsiteY26" fmla="*/ 279532 h 5533778"/>
              <a:gd name="connsiteX27" fmla="*/ 1899867 w 7599470"/>
              <a:gd name="connsiteY27" fmla="*/ 289007 h 5533778"/>
              <a:gd name="connsiteX28" fmla="*/ 1866703 w 7599470"/>
              <a:gd name="connsiteY28" fmla="*/ 322172 h 5533778"/>
              <a:gd name="connsiteX29" fmla="*/ 1852489 w 7599470"/>
              <a:gd name="connsiteY29" fmla="*/ 336386 h 5533778"/>
              <a:gd name="connsiteX30" fmla="*/ 1809849 w 7599470"/>
              <a:gd name="connsiteY30" fmla="*/ 393240 h 5533778"/>
              <a:gd name="connsiteX31" fmla="*/ 1795635 w 7599470"/>
              <a:gd name="connsiteY31" fmla="*/ 407453 h 5533778"/>
              <a:gd name="connsiteX32" fmla="*/ 1767208 w 7599470"/>
              <a:gd name="connsiteY32" fmla="*/ 445356 h 5533778"/>
              <a:gd name="connsiteX33" fmla="*/ 1752995 w 7599470"/>
              <a:gd name="connsiteY33" fmla="*/ 459569 h 5533778"/>
              <a:gd name="connsiteX34" fmla="*/ 1734044 w 7599470"/>
              <a:gd name="connsiteY34" fmla="*/ 492734 h 5533778"/>
              <a:gd name="connsiteX35" fmla="*/ 1719830 w 7599470"/>
              <a:gd name="connsiteY35" fmla="*/ 506947 h 5533778"/>
              <a:gd name="connsiteX36" fmla="*/ 1700879 w 7599470"/>
              <a:gd name="connsiteY36" fmla="*/ 530636 h 5533778"/>
              <a:gd name="connsiteX37" fmla="*/ 1681928 w 7599470"/>
              <a:gd name="connsiteY37" fmla="*/ 549588 h 5533778"/>
              <a:gd name="connsiteX38" fmla="*/ 1672452 w 7599470"/>
              <a:gd name="connsiteY38" fmla="*/ 568539 h 5533778"/>
              <a:gd name="connsiteX39" fmla="*/ 1644025 w 7599470"/>
              <a:gd name="connsiteY39" fmla="*/ 606442 h 5533778"/>
              <a:gd name="connsiteX40" fmla="*/ 1634549 w 7599470"/>
              <a:gd name="connsiteY40" fmla="*/ 620655 h 5533778"/>
              <a:gd name="connsiteX41" fmla="*/ 1620336 w 7599470"/>
              <a:gd name="connsiteY41" fmla="*/ 639606 h 5533778"/>
              <a:gd name="connsiteX42" fmla="*/ 1610860 w 7599470"/>
              <a:gd name="connsiteY42" fmla="*/ 658558 h 5533778"/>
              <a:gd name="connsiteX43" fmla="*/ 1587171 w 7599470"/>
              <a:gd name="connsiteY43" fmla="*/ 691722 h 5533778"/>
              <a:gd name="connsiteX44" fmla="*/ 1577695 w 7599470"/>
              <a:gd name="connsiteY44" fmla="*/ 710674 h 5533778"/>
              <a:gd name="connsiteX45" fmla="*/ 1558744 w 7599470"/>
              <a:gd name="connsiteY45" fmla="*/ 739101 h 5533778"/>
              <a:gd name="connsiteX46" fmla="*/ 1549268 w 7599470"/>
              <a:gd name="connsiteY46" fmla="*/ 758052 h 5533778"/>
              <a:gd name="connsiteX47" fmla="*/ 1535055 w 7599470"/>
              <a:gd name="connsiteY47" fmla="*/ 772265 h 5533778"/>
              <a:gd name="connsiteX48" fmla="*/ 1497152 w 7599470"/>
              <a:gd name="connsiteY48" fmla="*/ 824382 h 5533778"/>
              <a:gd name="connsiteX49" fmla="*/ 1468725 w 7599470"/>
              <a:gd name="connsiteY49" fmla="*/ 862284 h 5533778"/>
              <a:gd name="connsiteX50" fmla="*/ 1449774 w 7599470"/>
              <a:gd name="connsiteY50" fmla="*/ 885973 h 5533778"/>
              <a:gd name="connsiteX51" fmla="*/ 1426085 w 7599470"/>
              <a:gd name="connsiteY51" fmla="*/ 914400 h 5533778"/>
              <a:gd name="connsiteX52" fmla="*/ 1383445 w 7599470"/>
              <a:gd name="connsiteY52" fmla="*/ 971254 h 5533778"/>
              <a:gd name="connsiteX53" fmla="*/ 1359756 w 7599470"/>
              <a:gd name="connsiteY53" fmla="*/ 1009157 h 5533778"/>
              <a:gd name="connsiteX54" fmla="*/ 1340804 w 7599470"/>
              <a:gd name="connsiteY54" fmla="*/ 1028108 h 5533778"/>
              <a:gd name="connsiteX55" fmla="*/ 1288688 w 7599470"/>
              <a:gd name="connsiteY55" fmla="*/ 1084962 h 5533778"/>
              <a:gd name="connsiteX56" fmla="*/ 1274475 w 7599470"/>
              <a:gd name="connsiteY56" fmla="*/ 1094438 h 5533778"/>
              <a:gd name="connsiteX57" fmla="*/ 1246048 w 7599470"/>
              <a:gd name="connsiteY57" fmla="*/ 1127602 h 5533778"/>
              <a:gd name="connsiteX58" fmla="*/ 1189194 w 7599470"/>
              <a:gd name="connsiteY58" fmla="*/ 1184456 h 5533778"/>
              <a:gd name="connsiteX59" fmla="*/ 1170243 w 7599470"/>
              <a:gd name="connsiteY59" fmla="*/ 1203407 h 5533778"/>
              <a:gd name="connsiteX60" fmla="*/ 1146553 w 7599470"/>
              <a:gd name="connsiteY60" fmla="*/ 1222359 h 5533778"/>
              <a:gd name="connsiteX61" fmla="*/ 1132340 w 7599470"/>
              <a:gd name="connsiteY61" fmla="*/ 1241310 h 5533778"/>
              <a:gd name="connsiteX62" fmla="*/ 1118127 w 7599470"/>
              <a:gd name="connsiteY62" fmla="*/ 1250786 h 5533778"/>
              <a:gd name="connsiteX63" fmla="*/ 1080224 w 7599470"/>
              <a:gd name="connsiteY63" fmla="*/ 1288688 h 5533778"/>
              <a:gd name="connsiteX64" fmla="*/ 1009157 w 7599470"/>
              <a:gd name="connsiteY64" fmla="*/ 1355018 h 5533778"/>
              <a:gd name="connsiteX65" fmla="*/ 938089 w 7599470"/>
              <a:gd name="connsiteY65" fmla="*/ 1416610 h 5533778"/>
              <a:gd name="connsiteX66" fmla="*/ 895449 w 7599470"/>
              <a:gd name="connsiteY66" fmla="*/ 1449774 h 5533778"/>
              <a:gd name="connsiteX67" fmla="*/ 862284 w 7599470"/>
              <a:gd name="connsiteY67" fmla="*/ 1468726 h 5533778"/>
              <a:gd name="connsiteX68" fmla="*/ 814906 w 7599470"/>
              <a:gd name="connsiteY68" fmla="*/ 1506628 h 5533778"/>
              <a:gd name="connsiteX69" fmla="*/ 762790 w 7599470"/>
              <a:gd name="connsiteY69" fmla="*/ 1539793 h 5533778"/>
              <a:gd name="connsiteX70" fmla="*/ 701198 w 7599470"/>
              <a:gd name="connsiteY70" fmla="*/ 1577696 h 5533778"/>
              <a:gd name="connsiteX71" fmla="*/ 668033 w 7599470"/>
              <a:gd name="connsiteY71" fmla="*/ 1601385 h 5533778"/>
              <a:gd name="connsiteX72" fmla="*/ 639606 w 7599470"/>
              <a:gd name="connsiteY72" fmla="*/ 1625074 h 5533778"/>
              <a:gd name="connsiteX73" fmla="*/ 596966 w 7599470"/>
              <a:gd name="connsiteY73" fmla="*/ 1653501 h 5533778"/>
              <a:gd name="connsiteX74" fmla="*/ 559063 w 7599470"/>
              <a:gd name="connsiteY74" fmla="*/ 1681928 h 5533778"/>
              <a:gd name="connsiteX75" fmla="*/ 492734 w 7599470"/>
              <a:gd name="connsiteY75" fmla="*/ 1719830 h 5533778"/>
              <a:gd name="connsiteX76" fmla="*/ 473782 w 7599470"/>
              <a:gd name="connsiteY76" fmla="*/ 1734044 h 5533778"/>
              <a:gd name="connsiteX77" fmla="*/ 426404 w 7599470"/>
              <a:gd name="connsiteY77" fmla="*/ 1767208 h 5533778"/>
              <a:gd name="connsiteX78" fmla="*/ 383764 w 7599470"/>
              <a:gd name="connsiteY78" fmla="*/ 1805111 h 5533778"/>
              <a:gd name="connsiteX79" fmla="*/ 341123 w 7599470"/>
              <a:gd name="connsiteY79" fmla="*/ 1847751 h 5533778"/>
              <a:gd name="connsiteX80" fmla="*/ 293745 w 7599470"/>
              <a:gd name="connsiteY80" fmla="*/ 1885654 h 5533778"/>
              <a:gd name="connsiteX81" fmla="*/ 274794 w 7599470"/>
              <a:gd name="connsiteY81" fmla="*/ 1909343 h 5533778"/>
              <a:gd name="connsiteX82" fmla="*/ 227416 w 7599470"/>
              <a:gd name="connsiteY82" fmla="*/ 1951984 h 5533778"/>
              <a:gd name="connsiteX83" fmla="*/ 189513 w 7599470"/>
              <a:gd name="connsiteY83" fmla="*/ 2004100 h 5533778"/>
              <a:gd name="connsiteX84" fmla="*/ 170562 w 7599470"/>
              <a:gd name="connsiteY84" fmla="*/ 2027789 h 5533778"/>
              <a:gd name="connsiteX85" fmla="*/ 113708 w 7599470"/>
              <a:gd name="connsiteY85" fmla="*/ 2113070 h 5533778"/>
              <a:gd name="connsiteX86" fmla="*/ 108970 w 7599470"/>
              <a:gd name="connsiteY86" fmla="*/ 2127283 h 5533778"/>
              <a:gd name="connsiteX87" fmla="*/ 75805 w 7599470"/>
              <a:gd name="connsiteY87" fmla="*/ 2174661 h 5533778"/>
              <a:gd name="connsiteX88" fmla="*/ 47378 w 7599470"/>
              <a:gd name="connsiteY88" fmla="*/ 2250467 h 5533778"/>
              <a:gd name="connsiteX89" fmla="*/ 37903 w 7599470"/>
              <a:gd name="connsiteY89" fmla="*/ 2274156 h 5533778"/>
              <a:gd name="connsiteX90" fmla="*/ 18951 w 7599470"/>
              <a:gd name="connsiteY90" fmla="*/ 2326272 h 5533778"/>
              <a:gd name="connsiteX91" fmla="*/ 9476 w 7599470"/>
              <a:gd name="connsiteY91" fmla="*/ 2387863 h 5533778"/>
              <a:gd name="connsiteX92" fmla="*/ 0 w 7599470"/>
              <a:gd name="connsiteY92" fmla="*/ 2468406 h 5533778"/>
              <a:gd name="connsiteX93" fmla="*/ 4738 w 7599470"/>
              <a:gd name="connsiteY93" fmla="*/ 2586852 h 5533778"/>
              <a:gd name="connsiteX94" fmla="*/ 14214 w 7599470"/>
              <a:gd name="connsiteY94" fmla="*/ 2672133 h 5533778"/>
              <a:gd name="connsiteX95" fmla="*/ 37903 w 7599470"/>
              <a:gd name="connsiteY95" fmla="*/ 2809530 h 5533778"/>
              <a:gd name="connsiteX96" fmla="*/ 42640 w 7599470"/>
              <a:gd name="connsiteY96" fmla="*/ 2823743 h 5533778"/>
              <a:gd name="connsiteX97" fmla="*/ 61592 w 7599470"/>
              <a:gd name="connsiteY97" fmla="*/ 2904286 h 5533778"/>
              <a:gd name="connsiteX98" fmla="*/ 75805 w 7599470"/>
              <a:gd name="connsiteY98" fmla="*/ 2942189 h 5533778"/>
              <a:gd name="connsiteX99" fmla="*/ 80543 w 7599470"/>
              <a:gd name="connsiteY99" fmla="*/ 2956402 h 5533778"/>
              <a:gd name="connsiteX100" fmla="*/ 118446 w 7599470"/>
              <a:gd name="connsiteY100" fmla="*/ 3046421 h 5533778"/>
              <a:gd name="connsiteX101" fmla="*/ 146873 w 7599470"/>
              <a:gd name="connsiteY101" fmla="*/ 3112750 h 5533778"/>
              <a:gd name="connsiteX102" fmla="*/ 165824 w 7599470"/>
              <a:gd name="connsiteY102" fmla="*/ 3141177 h 5533778"/>
              <a:gd name="connsiteX103" fmla="*/ 180037 w 7599470"/>
              <a:gd name="connsiteY103" fmla="*/ 3174342 h 5533778"/>
              <a:gd name="connsiteX104" fmla="*/ 217940 w 7599470"/>
              <a:gd name="connsiteY104" fmla="*/ 3231196 h 5533778"/>
              <a:gd name="connsiteX105" fmla="*/ 227416 w 7599470"/>
              <a:gd name="connsiteY105" fmla="*/ 3245410 h 5533778"/>
              <a:gd name="connsiteX106" fmla="*/ 241629 w 7599470"/>
              <a:gd name="connsiteY106" fmla="*/ 3259623 h 5533778"/>
              <a:gd name="connsiteX107" fmla="*/ 251105 w 7599470"/>
              <a:gd name="connsiteY107" fmla="*/ 3273836 h 5533778"/>
              <a:gd name="connsiteX108" fmla="*/ 326910 w 7599470"/>
              <a:gd name="connsiteY108" fmla="*/ 3344904 h 5533778"/>
              <a:gd name="connsiteX109" fmla="*/ 336386 w 7599470"/>
              <a:gd name="connsiteY109" fmla="*/ 3359117 h 5533778"/>
              <a:gd name="connsiteX110" fmla="*/ 388502 w 7599470"/>
              <a:gd name="connsiteY110" fmla="*/ 3397020 h 5533778"/>
              <a:gd name="connsiteX111" fmla="*/ 402715 w 7599470"/>
              <a:gd name="connsiteY111" fmla="*/ 3411233 h 5533778"/>
              <a:gd name="connsiteX112" fmla="*/ 445356 w 7599470"/>
              <a:gd name="connsiteY112" fmla="*/ 3434922 h 5533778"/>
              <a:gd name="connsiteX113" fmla="*/ 502209 w 7599470"/>
              <a:gd name="connsiteY113" fmla="*/ 3468087 h 5533778"/>
              <a:gd name="connsiteX114" fmla="*/ 535374 w 7599470"/>
              <a:gd name="connsiteY114" fmla="*/ 3477563 h 5533778"/>
              <a:gd name="connsiteX115" fmla="*/ 559063 w 7599470"/>
              <a:gd name="connsiteY115" fmla="*/ 3496514 h 5533778"/>
              <a:gd name="connsiteX116" fmla="*/ 606442 w 7599470"/>
              <a:gd name="connsiteY116" fmla="*/ 3510728 h 5533778"/>
              <a:gd name="connsiteX117" fmla="*/ 620655 w 7599470"/>
              <a:gd name="connsiteY117" fmla="*/ 3520203 h 5533778"/>
              <a:gd name="connsiteX118" fmla="*/ 682247 w 7599470"/>
              <a:gd name="connsiteY118" fmla="*/ 3543892 h 5533778"/>
              <a:gd name="connsiteX119" fmla="*/ 715411 w 7599470"/>
              <a:gd name="connsiteY119" fmla="*/ 3558106 h 5533778"/>
              <a:gd name="connsiteX120" fmla="*/ 805430 w 7599470"/>
              <a:gd name="connsiteY120" fmla="*/ 3586533 h 5533778"/>
              <a:gd name="connsiteX121" fmla="*/ 819644 w 7599470"/>
              <a:gd name="connsiteY121" fmla="*/ 3591271 h 5533778"/>
              <a:gd name="connsiteX122" fmla="*/ 867022 w 7599470"/>
              <a:gd name="connsiteY122" fmla="*/ 3610222 h 5533778"/>
              <a:gd name="connsiteX123" fmla="*/ 900187 w 7599470"/>
              <a:gd name="connsiteY123" fmla="*/ 3619698 h 5533778"/>
              <a:gd name="connsiteX124" fmla="*/ 957040 w 7599470"/>
              <a:gd name="connsiteY124" fmla="*/ 3638649 h 5533778"/>
              <a:gd name="connsiteX125" fmla="*/ 990205 w 7599470"/>
              <a:gd name="connsiteY125" fmla="*/ 3648125 h 5533778"/>
              <a:gd name="connsiteX126" fmla="*/ 1051797 w 7599470"/>
              <a:gd name="connsiteY126" fmla="*/ 3667076 h 5533778"/>
              <a:gd name="connsiteX127" fmla="*/ 1113389 w 7599470"/>
              <a:gd name="connsiteY127" fmla="*/ 3690765 h 5533778"/>
              <a:gd name="connsiteX128" fmla="*/ 1174980 w 7599470"/>
              <a:gd name="connsiteY128" fmla="*/ 3709716 h 5533778"/>
              <a:gd name="connsiteX129" fmla="*/ 1217621 w 7599470"/>
              <a:gd name="connsiteY129" fmla="*/ 3728668 h 5533778"/>
              <a:gd name="connsiteX130" fmla="*/ 1269737 w 7599470"/>
              <a:gd name="connsiteY130" fmla="*/ 3752357 h 5533778"/>
              <a:gd name="connsiteX131" fmla="*/ 1336066 w 7599470"/>
              <a:gd name="connsiteY131" fmla="*/ 3776046 h 5533778"/>
              <a:gd name="connsiteX132" fmla="*/ 1364493 w 7599470"/>
              <a:gd name="connsiteY132" fmla="*/ 3794997 h 5533778"/>
              <a:gd name="connsiteX133" fmla="*/ 1378707 w 7599470"/>
              <a:gd name="connsiteY133" fmla="*/ 3799735 h 5533778"/>
              <a:gd name="connsiteX134" fmla="*/ 1421347 w 7599470"/>
              <a:gd name="connsiteY134" fmla="*/ 3828162 h 5533778"/>
              <a:gd name="connsiteX135" fmla="*/ 1478201 w 7599470"/>
              <a:gd name="connsiteY135" fmla="*/ 3861327 h 5533778"/>
              <a:gd name="connsiteX136" fmla="*/ 1492415 w 7599470"/>
              <a:gd name="connsiteY136" fmla="*/ 3870802 h 5533778"/>
              <a:gd name="connsiteX137" fmla="*/ 1549268 w 7599470"/>
              <a:gd name="connsiteY137" fmla="*/ 3922918 h 5533778"/>
              <a:gd name="connsiteX138" fmla="*/ 1577695 w 7599470"/>
              <a:gd name="connsiteY138" fmla="*/ 3941870 h 5533778"/>
              <a:gd name="connsiteX139" fmla="*/ 1601385 w 7599470"/>
              <a:gd name="connsiteY139" fmla="*/ 3965559 h 5533778"/>
              <a:gd name="connsiteX140" fmla="*/ 1625074 w 7599470"/>
              <a:gd name="connsiteY140" fmla="*/ 3984510 h 5533778"/>
              <a:gd name="connsiteX141" fmla="*/ 1634549 w 7599470"/>
              <a:gd name="connsiteY141" fmla="*/ 3998724 h 5533778"/>
              <a:gd name="connsiteX142" fmla="*/ 1658238 w 7599470"/>
              <a:gd name="connsiteY142" fmla="*/ 4022413 h 5533778"/>
              <a:gd name="connsiteX143" fmla="*/ 1672452 w 7599470"/>
              <a:gd name="connsiteY143" fmla="*/ 4031888 h 5533778"/>
              <a:gd name="connsiteX144" fmla="*/ 1738781 w 7599470"/>
              <a:gd name="connsiteY144" fmla="*/ 4102956 h 5533778"/>
              <a:gd name="connsiteX145" fmla="*/ 1757733 w 7599470"/>
              <a:gd name="connsiteY145" fmla="*/ 4131383 h 5533778"/>
              <a:gd name="connsiteX146" fmla="*/ 1795635 w 7599470"/>
              <a:gd name="connsiteY146" fmla="*/ 4178761 h 5533778"/>
              <a:gd name="connsiteX147" fmla="*/ 1814587 w 7599470"/>
              <a:gd name="connsiteY147" fmla="*/ 4207188 h 5533778"/>
              <a:gd name="connsiteX148" fmla="*/ 1861965 w 7599470"/>
              <a:gd name="connsiteY148" fmla="*/ 4264042 h 5533778"/>
              <a:gd name="connsiteX149" fmla="*/ 1885654 w 7599470"/>
              <a:gd name="connsiteY149" fmla="*/ 4301944 h 5533778"/>
              <a:gd name="connsiteX150" fmla="*/ 1923557 w 7599470"/>
              <a:gd name="connsiteY150" fmla="*/ 4358798 h 5533778"/>
              <a:gd name="connsiteX151" fmla="*/ 1966197 w 7599470"/>
              <a:gd name="connsiteY151" fmla="*/ 4439341 h 5533778"/>
              <a:gd name="connsiteX152" fmla="*/ 1985148 w 7599470"/>
              <a:gd name="connsiteY152" fmla="*/ 4463030 h 5533778"/>
              <a:gd name="connsiteX153" fmla="*/ 1999362 w 7599470"/>
              <a:gd name="connsiteY153" fmla="*/ 4491457 h 5533778"/>
              <a:gd name="connsiteX154" fmla="*/ 2032527 w 7599470"/>
              <a:gd name="connsiteY154" fmla="*/ 4543573 h 5533778"/>
              <a:gd name="connsiteX155" fmla="*/ 2046740 w 7599470"/>
              <a:gd name="connsiteY155" fmla="*/ 4572000 h 5533778"/>
              <a:gd name="connsiteX156" fmla="*/ 2079905 w 7599470"/>
              <a:gd name="connsiteY156" fmla="*/ 4624116 h 5533778"/>
              <a:gd name="connsiteX157" fmla="*/ 2094118 w 7599470"/>
              <a:gd name="connsiteY157" fmla="*/ 4647805 h 5533778"/>
              <a:gd name="connsiteX158" fmla="*/ 2113070 w 7599470"/>
              <a:gd name="connsiteY158" fmla="*/ 4676232 h 5533778"/>
              <a:gd name="connsiteX159" fmla="*/ 2127283 w 7599470"/>
              <a:gd name="connsiteY159" fmla="*/ 4704659 h 5533778"/>
              <a:gd name="connsiteX160" fmla="*/ 2141496 w 7599470"/>
              <a:gd name="connsiteY160" fmla="*/ 4728348 h 5533778"/>
              <a:gd name="connsiteX161" fmla="*/ 2169923 w 7599470"/>
              <a:gd name="connsiteY161" fmla="*/ 4780464 h 5533778"/>
              <a:gd name="connsiteX162" fmla="*/ 2188875 w 7599470"/>
              <a:gd name="connsiteY162" fmla="*/ 4804154 h 5533778"/>
              <a:gd name="connsiteX163" fmla="*/ 2198350 w 7599470"/>
              <a:gd name="connsiteY163" fmla="*/ 4818367 h 5533778"/>
              <a:gd name="connsiteX164" fmla="*/ 2226777 w 7599470"/>
              <a:gd name="connsiteY164" fmla="*/ 4856270 h 5533778"/>
              <a:gd name="connsiteX165" fmla="*/ 2259942 w 7599470"/>
              <a:gd name="connsiteY165" fmla="*/ 4908386 h 5533778"/>
              <a:gd name="connsiteX166" fmla="*/ 2269418 w 7599470"/>
              <a:gd name="connsiteY166" fmla="*/ 4922599 h 5533778"/>
              <a:gd name="connsiteX167" fmla="*/ 2316796 w 7599470"/>
              <a:gd name="connsiteY167" fmla="*/ 4984191 h 5533778"/>
              <a:gd name="connsiteX168" fmla="*/ 2335747 w 7599470"/>
              <a:gd name="connsiteY168" fmla="*/ 5012618 h 5533778"/>
              <a:gd name="connsiteX169" fmla="*/ 2373650 w 7599470"/>
              <a:gd name="connsiteY169" fmla="*/ 5059996 h 5533778"/>
              <a:gd name="connsiteX170" fmla="*/ 2397339 w 7599470"/>
              <a:gd name="connsiteY170" fmla="*/ 5093161 h 5533778"/>
              <a:gd name="connsiteX171" fmla="*/ 2444717 w 7599470"/>
              <a:gd name="connsiteY171" fmla="*/ 5150015 h 5533778"/>
              <a:gd name="connsiteX172" fmla="*/ 2463668 w 7599470"/>
              <a:gd name="connsiteY172" fmla="*/ 5168966 h 5533778"/>
              <a:gd name="connsiteX173" fmla="*/ 2482620 w 7599470"/>
              <a:gd name="connsiteY173" fmla="*/ 5192655 h 5533778"/>
              <a:gd name="connsiteX174" fmla="*/ 2506309 w 7599470"/>
              <a:gd name="connsiteY174" fmla="*/ 5211606 h 5533778"/>
              <a:gd name="connsiteX175" fmla="*/ 2544211 w 7599470"/>
              <a:gd name="connsiteY175" fmla="*/ 5254247 h 5533778"/>
              <a:gd name="connsiteX176" fmla="*/ 2586852 w 7599470"/>
              <a:gd name="connsiteY176" fmla="*/ 5287412 h 5533778"/>
              <a:gd name="connsiteX177" fmla="*/ 2610541 w 7599470"/>
              <a:gd name="connsiteY177" fmla="*/ 5306363 h 5533778"/>
              <a:gd name="connsiteX178" fmla="*/ 2657919 w 7599470"/>
              <a:gd name="connsiteY178" fmla="*/ 5334790 h 5533778"/>
              <a:gd name="connsiteX179" fmla="*/ 2705297 w 7599470"/>
              <a:gd name="connsiteY179" fmla="*/ 5367955 h 5533778"/>
              <a:gd name="connsiteX180" fmla="*/ 2733724 w 7599470"/>
              <a:gd name="connsiteY180" fmla="*/ 5382168 h 5533778"/>
              <a:gd name="connsiteX181" fmla="*/ 2757414 w 7599470"/>
              <a:gd name="connsiteY181" fmla="*/ 5396382 h 5533778"/>
              <a:gd name="connsiteX182" fmla="*/ 2771627 w 7599470"/>
              <a:gd name="connsiteY182" fmla="*/ 5401119 h 5533778"/>
              <a:gd name="connsiteX183" fmla="*/ 2837957 w 7599470"/>
              <a:gd name="connsiteY183" fmla="*/ 5439022 h 5533778"/>
              <a:gd name="connsiteX184" fmla="*/ 2894810 w 7599470"/>
              <a:gd name="connsiteY184" fmla="*/ 5457973 h 5533778"/>
              <a:gd name="connsiteX185" fmla="*/ 2923237 w 7599470"/>
              <a:gd name="connsiteY185" fmla="*/ 5467449 h 5533778"/>
              <a:gd name="connsiteX186" fmla="*/ 2951664 w 7599470"/>
              <a:gd name="connsiteY186" fmla="*/ 5476925 h 5533778"/>
              <a:gd name="connsiteX187" fmla="*/ 2984829 w 7599470"/>
              <a:gd name="connsiteY187" fmla="*/ 5481662 h 5533778"/>
              <a:gd name="connsiteX188" fmla="*/ 3046421 w 7599470"/>
              <a:gd name="connsiteY188" fmla="*/ 5495876 h 5533778"/>
              <a:gd name="connsiteX189" fmla="*/ 3060634 w 7599470"/>
              <a:gd name="connsiteY189" fmla="*/ 5500614 h 5533778"/>
              <a:gd name="connsiteX190" fmla="*/ 3093799 w 7599470"/>
              <a:gd name="connsiteY190" fmla="*/ 5510089 h 5533778"/>
              <a:gd name="connsiteX191" fmla="*/ 3245409 w 7599470"/>
              <a:gd name="connsiteY191" fmla="*/ 5529041 h 5533778"/>
              <a:gd name="connsiteX192" fmla="*/ 3321215 w 7599470"/>
              <a:gd name="connsiteY192" fmla="*/ 5533778 h 5533778"/>
              <a:gd name="connsiteX193" fmla="*/ 3392282 w 7599470"/>
              <a:gd name="connsiteY193" fmla="*/ 5529041 h 5533778"/>
              <a:gd name="connsiteX194" fmla="*/ 3482301 w 7599470"/>
              <a:gd name="connsiteY194" fmla="*/ 5524303 h 5533778"/>
              <a:gd name="connsiteX195" fmla="*/ 3567581 w 7599470"/>
              <a:gd name="connsiteY195" fmla="*/ 5514827 h 5533778"/>
              <a:gd name="connsiteX196" fmla="*/ 3790259 w 7599470"/>
              <a:gd name="connsiteY196" fmla="*/ 5443760 h 5533778"/>
              <a:gd name="connsiteX197" fmla="*/ 3913443 w 7599470"/>
              <a:gd name="connsiteY197" fmla="*/ 5391644 h 5533778"/>
              <a:gd name="connsiteX198" fmla="*/ 4003461 w 7599470"/>
              <a:gd name="connsiteY198" fmla="*/ 5334790 h 5533778"/>
              <a:gd name="connsiteX199" fmla="*/ 4112431 w 7599470"/>
              <a:gd name="connsiteY199" fmla="*/ 5268460 h 5533778"/>
              <a:gd name="connsiteX200" fmla="*/ 4188236 w 7599470"/>
              <a:gd name="connsiteY200" fmla="*/ 5202131 h 5533778"/>
              <a:gd name="connsiteX201" fmla="*/ 4221401 w 7599470"/>
              <a:gd name="connsiteY201" fmla="*/ 5173704 h 5533778"/>
              <a:gd name="connsiteX202" fmla="*/ 4264042 w 7599470"/>
              <a:gd name="connsiteY202" fmla="*/ 5131063 h 5533778"/>
              <a:gd name="connsiteX203" fmla="*/ 4311420 w 7599470"/>
              <a:gd name="connsiteY203" fmla="*/ 5088423 h 5533778"/>
              <a:gd name="connsiteX204" fmla="*/ 4349322 w 7599470"/>
              <a:gd name="connsiteY204" fmla="*/ 5036307 h 5533778"/>
              <a:gd name="connsiteX205" fmla="*/ 4425128 w 7599470"/>
              <a:gd name="connsiteY205" fmla="*/ 4951026 h 5533778"/>
              <a:gd name="connsiteX206" fmla="*/ 4477244 w 7599470"/>
              <a:gd name="connsiteY206" fmla="*/ 4898910 h 5533778"/>
              <a:gd name="connsiteX207" fmla="*/ 4515146 w 7599470"/>
              <a:gd name="connsiteY207" fmla="*/ 4861007 h 5533778"/>
              <a:gd name="connsiteX208" fmla="*/ 4562524 w 7599470"/>
              <a:gd name="connsiteY208" fmla="*/ 4804154 h 5533778"/>
              <a:gd name="connsiteX209" fmla="*/ 4614640 w 7599470"/>
              <a:gd name="connsiteY209" fmla="*/ 4756775 h 5533778"/>
              <a:gd name="connsiteX210" fmla="*/ 4652543 w 7599470"/>
              <a:gd name="connsiteY210" fmla="*/ 4714135 h 5533778"/>
              <a:gd name="connsiteX211" fmla="*/ 4680970 w 7599470"/>
              <a:gd name="connsiteY211" fmla="*/ 4690446 h 5533778"/>
              <a:gd name="connsiteX212" fmla="*/ 4785202 w 7599470"/>
              <a:gd name="connsiteY212" fmla="*/ 4576738 h 5533778"/>
              <a:gd name="connsiteX213" fmla="*/ 4808891 w 7599470"/>
              <a:gd name="connsiteY213" fmla="*/ 4548311 h 5533778"/>
              <a:gd name="connsiteX214" fmla="*/ 4865745 w 7599470"/>
              <a:gd name="connsiteY214" fmla="*/ 4491457 h 5533778"/>
              <a:gd name="connsiteX215" fmla="*/ 4917861 w 7599470"/>
              <a:gd name="connsiteY215" fmla="*/ 4429865 h 5533778"/>
              <a:gd name="connsiteX216" fmla="*/ 5116850 w 7599470"/>
              <a:gd name="connsiteY216" fmla="*/ 4226139 h 5533778"/>
              <a:gd name="connsiteX217" fmla="*/ 5197393 w 7599470"/>
              <a:gd name="connsiteY217" fmla="*/ 4145596 h 5533778"/>
              <a:gd name="connsiteX218" fmla="*/ 5382168 w 7599470"/>
              <a:gd name="connsiteY218" fmla="*/ 4022413 h 5533778"/>
              <a:gd name="connsiteX219" fmla="*/ 5547992 w 7599470"/>
              <a:gd name="connsiteY219" fmla="*/ 3932394 h 5533778"/>
              <a:gd name="connsiteX220" fmla="*/ 5756456 w 7599470"/>
              <a:gd name="connsiteY220" fmla="*/ 3875540 h 5533778"/>
              <a:gd name="connsiteX221" fmla="*/ 6111793 w 7599470"/>
              <a:gd name="connsiteY221" fmla="*/ 3832900 h 5533778"/>
              <a:gd name="connsiteX222" fmla="*/ 6741923 w 7599470"/>
              <a:gd name="connsiteY222" fmla="*/ 3837638 h 5533778"/>
              <a:gd name="connsiteX223" fmla="*/ 6964601 w 7599470"/>
              <a:gd name="connsiteY223" fmla="*/ 3818686 h 5533778"/>
              <a:gd name="connsiteX224" fmla="*/ 7149376 w 7599470"/>
              <a:gd name="connsiteY224" fmla="*/ 3752357 h 5533778"/>
              <a:gd name="connsiteX225" fmla="*/ 7225181 w 7599470"/>
              <a:gd name="connsiteY225" fmla="*/ 3709716 h 5533778"/>
              <a:gd name="connsiteX226" fmla="*/ 7405219 w 7599470"/>
              <a:gd name="connsiteY226" fmla="*/ 3539155 h 5533778"/>
              <a:gd name="connsiteX227" fmla="*/ 7495237 w 7599470"/>
              <a:gd name="connsiteY227" fmla="*/ 3430185 h 5533778"/>
              <a:gd name="connsiteX228" fmla="*/ 7542616 w 7599470"/>
              <a:gd name="connsiteY228" fmla="*/ 3344904 h 5533778"/>
              <a:gd name="connsiteX229" fmla="*/ 7580518 w 7599470"/>
              <a:gd name="connsiteY229" fmla="*/ 3231196 h 5533778"/>
              <a:gd name="connsiteX230" fmla="*/ 7599470 w 7599470"/>
              <a:gd name="connsiteY230" fmla="*/ 3108013 h 5533778"/>
              <a:gd name="connsiteX231" fmla="*/ 7589994 w 7599470"/>
              <a:gd name="connsiteY231" fmla="*/ 2975354 h 5533778"/>
              <a:gd name="connsiteX232" fmla="*/ 7552091 w 7599470"/>
              <a:gd name="connsiteY232" fmla="*/ 2842695 h 5533778"/>
              <a:gd name="connsiteX233" fmla="*/ 7518927 w 7599470"/>
              <a:gd name="connsiteY233" fmla="*/ 2771627 h 5533778"/>
              <a:gd name="connsiteX234" fmla="*/ 7509451 w 7599470"/>
              <a:gd name="connsiteY234" fmla="*/ 2747938 h 5533778"/>
              <a:gd name="connsiteX235" fmla="*/ 7481024 w 7599470"/>
              <a:gd name="connsiteY235" fmla="*/ 2705298 h 5533778"/>
              <a:gd name="connsiteX236" fmla="*/ 7395743 w 7599470"/>
              <a:gd name="connsiteY236" fmla="*/ 2596328 h 5533778"/>
              <a:gd name="connsiteX237" fmla="*/ 7338889 w 7599470"/>
              <a:gd name="connsiteY237" fmla="*/ 2539474 h 5533778"/>
              <a:gd name="connsiteX238" fmla="*/ 7286773 w 7599470"/>
              <a:gd name="connsiteY238" fmla="*/ 2501571 h 5533778"/>
              <a:gd name="connsiteX239" fmla="*/ 7210968 w 7599470"/>
              <a:gd name="connsiteY239" fmla="*/ 2458931 h 5533778"/>
              <a:gd name="connsiteX240" fmla="*/ 7182541 w 7599470"/>
              <a:gd name="connsiteY240" fmla="*/ 2444717 h 5533778"/>
              <a:gd name="connsiteX241" fmla="*/ 7030931 w 7599470"/>
              <a:gd name="connsiteY241" fmla="*/ 2368912 h 5533778"/>
              <a:gd name="connsiteX242" fmla="*/ 6888796 w 7599470"/>
              <a:gd name="connsiteY242" fmla="*/ 2321534 h 5533778"/>
              <a:gd name="connsiteX243" fmla="*/ 6737186 w 7599470"/>
              <a:gd name="connsiteY243" fmla="*/ 2293107 h 5533778"/>
              <a:gd name="connsiteX244" fmla="*/ 6618740 w 7599470"/>
              <a:gd name="connsiteY244" fmla="*/ 2283631 h 5533778"/>
              <a:gd name="connsiteX245" fmla="*/ 6576100 w 7599470"/>
              <a:gd name="connsiteY245" fmla="*/ 2278893 h 5533778"/>
              <a:gd name="connsiteX246" fmla="*/ 6168647 w 7599470"/>
              <a:gd name="connsiteY246" fmla="*/ 2297845 h 5533778"/>
              <a:gd name="connsiteX247" fmla="*/ 6078628 w 7599470"/>
              <a:gd name="connsiteY247" fmla="*/ 2307320 h 5533778"/>
              <a:gd name="connsiteX248" fmla="*/ 5808572 w 7599470"/>
              <a:gd name="connsiteY248" fmla="*/ 2373650 h 5533778"/>
              <a:gd name="connsiteX249" fmla="*/ 5718553 w 7599470"/>
              <a:gd name="connsiteY249" fmla="*/ 2392601 h 5533778"/>
              <a:gd name="connsiteX250" fmla="*/ 5543254 w 7599470"/>
              <a:gd name="connsiteY250" fmla="*/ 2439979 h 5533778"/>
              <a:gd name="connsiteX251" fmla="*/ 5495876 w 7599470"/>
              <a:gd name="connsiteY251" fmla="*/ 2449455 h 5533778"/>
              <a:gd name="connsiteX252" fmla="*/ 5410595 w 7599470"/>
              <a:gd name="connsiteY252" fmla="*/ 2473144 h 5533778"/>
              <a:gd name="connsiteX253" fmla="*/ 5320576 w 7599470"/>
              <a:gd name="connsiteY253" fmla="*/ 2487358 h 5533778"/>
              <a:gd name="connsiteX254" fmla="*/ 5254247 w 7599470"/>
              <a:gd name="connsiteY254" fmla="*/ 2501571 h 5533778"/>
              <a:gd name="connsiteX255" fmla="*/ 5192655 w 7599470"/>
              <a:gd name="connsiteY255" fmla="*/ 2506309 h 5533778"/>
              <a:gd name="connsiteX256" fmla="*/ 5116850 w 7599470"/>
              <a:gd name="connsiteY256" fmla="*/ 2515785 h 5533778"/>
              <a:gd name="connsiteX257" fmla="*/ 5036307 w 7599470"/>
              <a:gd name="connsiteY257" fmla="*/ 2520522 h 5533778"/>
              <a:gd name="connsiteX258" fmla="*/ 4979453 w 7599470"/>
              <a:gd name="connsiteY258" fmla="*/ 2525260 h 5533778"/>
              <a:gd name="connsiteX259" fmla="*/ 4846794 w 7599470"/>
              <a:gd name="connsiteY259" fmla="*/ 2511047 h 5533778"/>
              <a:gd name="connsiteX260" fmla="*/ 4780464 w 7599470"/>
              <a:gd name="connsiteY260" fmla="*/ 2501571 h 5533778"/>
              <a:gd name="connsiteX261" fmla="*/ 4638330 w 7599470"/>
              <a:gd name="connsiteY261" fmla="*/ 2463669 h 5533778"/>
              <a:gd name="connsiteX262" fmla="*/ 4586214 w 7599470"/>
              <a:gd name="connsiteY262" fmla="*/ 2449455 h 5533778"/>
              <a:gd name="connsiteX263" fmla="*/ 4538835 w 7599470"/>
              <a:gd name="connsiteY263" fmla="*/ 2430504 h 5533778"/>
              <a:gd name="connsiteX264" fmla="*/ 4467768 w 7599470"/>
              <a:gd name="connsiteY264" fmla="*/ 2406815 h 5533778"/>
              <a:gd name="connsiteX265" fmla="*/ 4339847 w 7599470"/>
              <a:gd name="connsiteY265" fmla="*/ 2335747 h 5533778"/>
              <a:gd name="connsiteX266" fmla="*/ 4188236 w 7599470"/>
              <a:gd name="connsiteY266" fmla="*/ 2245729 h 5533778"/>
              <a:gd name="connsiteX267" fmla="*/ 4102956 w 7599470"/>
              <a:gd name="connsiteY267" fmla="*/ 2174661 h 5533778"/>
              <a:gd name="connsiteX268" fmla="*/ 3998723 w 7599470"/>
              <a:gd name="connsiteY268" fmla="*/ 2075167 h 5533778"/>
              <a:gd name="connsiteX269" fmla="*/ 3922918 w 7599470"/>
              <a:gd name="connsiteY269" fmla="*/ 1975673 h 5533778"/>
              <a:gd name="connsiteX270" fmla="*/ 3847113 w 7599470"/>
              <a:gd name="connsiteY270" fmla="*/ 1866703 h 5533778"/>
              <a:gd name="connsiteX271" fmla="*/ 3771308 w 7599470"/>
              <a:gd name="connsiteY271" fmla="*/ 1719830 h 5533778"/>
              <a:gd name="connsiteX272" fmla="*/ 3757094 w 7599470"/>
              <a:gd name="connsiteY272" fmla="*/ 1691403 h 5533778"/>
              <a:gd name="connsiteX273" fmla="*/ 3719192 w 7599470"/>
              <a:gd name="connsiteY273" fmla="*/ 1582433 h 5533778"/>
              <a:gd name="connsiteX274" fmla="*/ 3700240 w 7599470"/>
              <a:gd name="connsiteY274" fmla="*/ 1525579 h 5533778"/>
              <a:gd name="connsiteX275" fmla="*/ 3681289 w 7599470"/>
              <a:gd name="connsiteY275" fmla="*/ 1445036 h 5533778"/>
              <a:gd name="connsiteX276" fmla="*/ 3662338 w 7599470"/>
              <a:gd name="connsiteY276" fmla="*/ 1392920 h 5533778"/>
              <a:gd name="connsiteX277" fmla="*/ 3648124 w 7599470"/>
              <a:gd name="connsiteY277" fmla="*/ 1312377 h 5533778"/>
              <a:gd name="connsiteX278" fmla="*/ 3633911 w 7599470"/>
              <a:gd name="connsiteY278" fmla="*/ 1260261 h 5533778"/>
              <a:gd name="connsiteX279" fmla="*/ 3610222 w 7599470"/>
              <a:gd name="connsiteY279" fmla="*/ 1137078 h 5533778"/>
              <a:gd name="connsiteX280" fmla="*/ 3600746 w 7599470"/>
              <a:gd name="connsiteY280" fmla="*/ 1061273 h 5533778"/>
              <a:gd name="connsiteX281" fmla="*/ 3591271 w 7599470"/>
              <a:gd name="connsiteY281" fmla="*/ 961778 h 5533778"/>
              <a:gd name="connsiteX282" fmla="*/ 3581795 w 7599470"/>
              <a:gd name="connsiteY282" fmla="*/ 909662 h 5533778"/>
              <a:gd name="connsiteX283" fmla="*/ 3572319 w 7599470"/>
              <a:gd name="connsiteY283" fmla="*/ 810168 h 5533778"/>
              <a:gd name="connsiteX284" fmla="*/ 3567581 w 7599470"/>
              <a:gd name="connsiteY284" fmla="*/ 777003 h 5533778"/>
              <a:gd name="connsiteX285" fmla="*/ 3562844 w 7599470"/>
              <a:gd name="connsiteY285" fmla="*/ 739101 h 5533778"/>
              <a:gd name="connsiteX286" fmla="*/ 3553368 w 7599470"/>
              <a:gd name="connsiteY286" fmla="*/ 696460 h 5533778"/>
              <a:gd name="connsiteX287" fmla="*/ 3539154 w 7599470"/>
              <a:gd name="connsiteY287" fmla="*/ 606442 h 5533778"/>
              <a:gd name="connsiteX288" fmla="*/ 3529679 w 7599470"/>
              <a:gd name="connsiteY288" fmla="*/ 573277 h 5533778"/>
              <a:gd name="connsiteX289" fmla="*/ 3524941 w 7599470"/>
              <a:gd name="connsiteY289" fmla="*/ 544850 h 5533778"/>
              <a:gd name="connsiteX290" fmla="*/ 3477563 w 7599470"/>
              <a:gd name="connsiteY290" fmla="*/ 454831 h 5533778"/>
              <a:gd name="connsiteX291" fmla="*/ 3420709 w 7599470"/>
              <a:gd name="connsiteY291" fmla="*/ 355337 h 5533778"/>
              <a:gd name="connsiteX292" fmla="*/ 3397020 w 7599470"/>
              <a:gd name="connsiteY292" fmla="*/ 331648 h 5533778"/>
              <a:gd name="connsiteX293" fmla="*/ 3382806 w 7599470"/>
              <a:gd name="connsiteY293" fmla="*/ 312697 h 5533778"/>
              <a:gd name="connsiteX294" fmla="*/ 3363855 w 7599470"/>
              <a:gd name="connsiteY294" fmla="*/ 298483 h 5533778"/>
              <a:gd name="connsiteX295" fmla="*/ 3354379 w 7599470"/>
              <a:gd name="connsiteY295" fmla="*/ 284270 h 5533778"/>
              <a:gd name="connsiteX296" fmla="*/ 3340166 w 7599470"/>
              <a:gd name="connsiteY296" fmla="*/ 274794 h 5533778"/>
              <a:gd name="connsiteX297" fmla="*/ 3325952 w 7599470"/>
              <a:gd name="connsiteY297" fmla="*/ 260581 h 5533778"/>
              <a:gd name="connsiteX298" fmla="*/ 3307001 w 7599470"/>
              <a:gd name="connsiteY298" fmla="*/ 246367 h 5533778"/>
              <a:gd name="connsiteX299" fmla="*/ 3292788 w 7599470"/>
              <a:gd name="connsiteY299" fmla="*/ 236891 h 5533778"/>
              <a:gd name="connsiteX300" fmla="*/ 3264361 w 7599470"/>
              <a:gd name="connsiteY300" fmla="*/ 208464 h 5533778"/>
              <a:gd name="connsiteX301" fmla="*/ 3231196 w 7599470"/>
              <a:gd name="connsiteY301" fmla="*/ 189513 h 5533778"/>
              <a:gd name="connsiteX302" fmla="*/ 3198031 w 7599470"/>
              <a:gd name="connsiteY302" fmla="*/ 180038 h 5533778"/>
              <a:gd name="connsiteX303" fmla="*/ 3183818 w 7599470"/>
              <a:gd name="connsiteY303" fmla="*/ 165824 h 5533778"/>
              <a:gd name="connsiteX304" fmla="*/ 3160129 w 7599470"/>
              <a:gd name="connsiteY304" fmla="*/ 156348 h 5533778"/>
              <a:gd name="connsiteX305" fmla="*/ 3117488 w 7599470"/>
              <a:gd name="connsiteY305" fmla="*/ 142135 h 5533778"/>
              <a:gd name="connsiteX306" fmla="*/ 3046421 w 7599470"/>
              <a:gd name="connsiteY306" fmla="*/ 113708 h 5533778"/>
              <a:gd name="connsiteX307" fmla="*/ 3027470 w 7599470"/>
              <a:gd name="connsiteY307" fmla="*/ 104232 h 5533778"/>
              <a:gd name="connsiteX308" fmla="*/ 2989567 w 7599470"/>
              <a:gd name="connsiteY308" fmla="*/ 104232 h 5533778"/>
              <a:gd name="connsiteX309" fmla="*/ 2965878 w 7599470"/>
              <a:gd name="connsiteY309" fmla="*/ 108970 h 5533778"/>
              <a:gd name="connsiteX310" fmla="*/ 2927975 w 7599470"/>
              <a:gd name="connsiteY310" fmla="*/ 108970 h 5533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</a:cxnLst>
            <a:rect l="l" t="t" r="r" b="b"/>
            <a:pathLst>
              <a:path w="7599470" h="5533778">
                <a:moveTo>
                  <a:pt x="3074848" y="118446"/>
                </a:moveTo>
                <a:lnTo>
                  <a:pt x="2937451" y="80543"/>
                </a:lnTo>
                <a:cubicBezTo>
                  <a:pt x="2915829" y="74365"/>
                  <a:pt x="2910251" y="69999"/>
                  <a:pt x="2890073" y="66330"/>
                </a:cubicBezTo>
                <a:cubicBezTo>
                  <a:pt x="2879086" y="64332"/>
                  <a:pt x="2867895" y="63590"/>
                  <a:pt x="2856908" y="61592"/>
                </a:cubicBezTo>
                <a:cubicBezTo>
                  <a:pt x="2850502" y="60427"/>
                  <a:pt x="2844324" y="58218"/>
                  <a:pt x="2837957" y="56854"/>
                </a:cubicBezTo>
                <a:cubicBezTo>
                  <a:pt x="2822209" y="53479"/>
                  <a:pt x="2806371" y="50536"/>
                  <a:pt x="2790578" y="47378"/>
                </a:cubicBezTo>
                <a:lnTo>
                  <a:pt x="2743200" y="37903"/>
                </a:lnTo>
                <a:cubicBezTo>
                  <a:pt x="2728987" y="33165"/>
                  <a:pt x="2715338" y="26152"/>
                  <a:pt x="2700560" y="23689"/>
                </a:cubicBezTo>
                <a:cubicBezTo>
                  <a:pt x="2659574" y="16858"/>
                  <a:pt x="2681665" y="20142"/>
                  <a:pt x="2634230" y="14214"/>
                </a:cubicBezTo>
                <a:cubicBezTo>
                  <a:pt x="2601856" y="6120"/>
                  <a:pt x="2612388" y="7721"/>
                  <a:pt x="2563163" y="4738"/>
                </a:cubicBezTo>
                <a:cubicBezTo>
                  <a:pt x="2528447" y="2634"/>
                  <a:pt x="2493675" y="1579"/>
                  <a:pt x="2458931" y="0"/>
                </a:cubicBezTo>
                <a:cubicBezTo>
                  <a:pt x="2419254" y="13226"/>
                  <a:pt x="2480826" y="-6093"/>
                  <a:pt x="2392601" y="9476"/>
                </a:cubicBezTo>
                <a:cubicBezTo>
                  <a:pt x="2382765" y="11212"/>
                  <a:pt x="2373968" y="16992"/>
                  <a:pt x="2364174" y="18951"/>
                </a:cubicBezTo>
                <a:cubicBezTo>
                  <a:pt x="2348381" y="22110"/>
                  <a:pt x="2332421" y="24521"/>
                  <a:pt x="2316796" y="28427"/>
                </a:cubicBezTo>
                <a:lnTo>
                  <a:pt x="2278893" y="37903"/>
                </a:lnTo>
                <a:cubicBezTo>
                  <a:pt x="2251576" y="56113"/>
                  <a:pt x="2277930" y="40345"/>
                  <a:pt x="2250466" y="52116"/>
                </a:cubicBezTo>
                <a:cubicBezTo>
                  <a:pt x="2243974" y="54898"/>
                  <a:pt x="2238128" y="59112"/>
                  <a:pt x="2231515" y="61592"/>
                </a:cubicBezTo>
                <a:cubicBezTo>
                  <a:pt x="2225418" y="63878"/>
                  <a:pt x="2218661" y="64044"/>
                  <a:pt x="2212564" y="66330"/>
                </a:cubicBezTo>
                <a:cubicBezTo>
                  <a:pt x="2191739" y="74139"/>
                  <a:pt x="2196894" y="75284"/>
                  <a:pt x="2179399" y="85281"/>
                </a:cubicBezTo>
                <a:cubicBezTo>
                  <a:pt x="2173267" y="88785"/>
                  <a:pt x="2167040" y="92222"/>
                  <a:pt x="2160448" y="94757"/>
                </a:cubicBezTo>
                <a:cubicBezTo>
                  <a:pt x="2146464" y="100135"/>
                  <a:pt x="2130654" y="101261"/>
                  <a:pt x="2117807" y="108970"/>
                </a:cubicBezTo>
                <a:cubicBezTo>
                  <a:pt x="2107831" y="114956"/>
                  <a:pt x="2059071" y="144018"/>
                  <a:pt x="2056216" y="146873"/>
                </a:cubicBezTo>
                <a:lnTo>
                  <a:pt x="2018313" y="184775"/>
                </a:lnTo>
                <a:cubicBezTo>
                  <a:pt x="2011996" y="191092"/>
                  <a:pt x="2006796" y="198772"/>
                  <a:pt x="1999362" y="203727"/>
                </a:cubicBezTo>
                <a:lnTo>
                  <a:pt x="1985148" y="213202"/>
                </a:lnTo>
                <a:cubicBezTo>
                  <a:pt x="1981990" y="217940"/>
                  <a:pt x="1979318" y="223042"/>
                  <a:pt x="1975673" y="227416"/>
                </a:cubicBezTo>
                <a:cubicBezTo>
                  <a:pt x="1962213" y="243568"/>
                  <a:pt x="1921247" y="274755"/>
                  <a:pt x="1914081" y="279532"/>
                </a:cubicBezTo>
                <a:cubicBezTo>
                  <a:pt x="1909343" y="282690"/>
                  <a:pt x="1904099" y="285198"/>
                  <a:pt x="1899867" y="289007"/>
                </a:cubicBezTo>
                <a:cubicBezTo>
                  <a:pt x="1888246" y="299465"/>
                  <a:pt x="1877758" y="311117"/>
                  <a:pt x="1866703" y="322172"/>
                </a:cubicBezTo>
                <a:cubicBezTo>
                  <a:pt x="1861965" y="326910"/>
                  <a:pt x="1856509" y="331026"/>
                  <a:pt x="1852489" y="336386"/>
                </a:cubicBezTo>
                <a:cubicBezTo>
                  <a:pt x="1838276" y="355337"/>
                  <a:pt x="1826600" y="376490"/>
                  <a:pt x="1809849" y="393240"/>
                </a:cubicBezTo>
                <a:cubicBezTo>
                  <a:pt x="1805111" y="397978"/>
                  <a:pt x="1799878" y="402267"/>
                  <a:pt x="1795635" y="407453"/>
                </a:cubicBezTo>
                <a:cubicBezTo>
                  <a:pt x="1785634" y="419676"/>
                  <a:pt x="1778375" y="434189"/>
                  <a:pt x="1767208" y="445356"/>
                </a:cubicBezTo>
                <a:cubicBezTo>
                  <a:pt x="1762470" y="450094"/>
                  <a:pt x="1756889" y="454117"/>
                  <a:pt x="1752995" y="459569"/>
                </a:cubicBezTo>
                <a:cubicBezTo>
                  <a:pt x="1729836" y="491990"/>
                  <a:pt x="1756415" y="465889"/>
                  <a:pt x="1734044" y="492734"/>
                </a:cubicBezTo>
                <a:cubicBezTo>
                  <a:pt x="1729755" y="497881"/>
                  <a:pt x="1724242" y="501905"/>
                  <a:pt x="1719830" y="506947"/>
                </a:cubicBezTo>
                <a:cubicBezTo>
                  <a:pt x="1713171" y="514557"/>
                  <a:pt x="1707597" y="523078"/>
                  <a:pt x="1700879" y="530636"/>
                </a:cubicBezTo>
                <a:cubicBezTo>
                  <a:pt x="1694944" y="537313"/>
                  <a:pt x="1687288" y="542441"/>
                  <a:pt x="1681928" y="549588"/>
                </a:cubicBezTo>
                <a:cubicBezTo>
                  <a:pt x="1677690" y="555238"/>
                  <a:pt x="1676370" y="562662"/>
                  <a:pt x="1672452" y="568539"/>
                </a:cubicBezTo>
                <a:cubicBezTo>
                  <a:pt x="1663692" y="581679"/>
                  <a:pt x="1652786" y="593302"/>
                  <a:pt x="1644025" y="606442"/>
                </a:cubicBezTo>
                <a:cubicBezTo>
                  <a:pt x="1640866" y="611180"/>
                  <a:pt x="1637859" y="616022"/>
                  <a:pt x="1634549" y="620655"/>
                </a:cubicBezTo>
                <a:cubicBezTo>
                  <a:pt x="1629959" y="627080"/>
                  <a:pt x="1624521" y="632910"/>
                  <a:pt x="1620336" y="639606"/>
                </a:cubicBezTo>
                <a:cubicBezTo>
                  <a:pt x="1616593" y="645595"/>
                  <a:pt x="1614364" y="652426"/>
                  <a:pt x="1610860" y="658558"/>
                </a:cubicBezTo>
                <a:cubicBezTo>
                  <a:pt x="1597492" y="681952"/>
                  <a:pt x="1604126" y="664595"/>
                  <a:pt x="1587171" y="691722"/>
                </a:cubicBezTo>
                <a:cubicBezTo>
                  <a:pt x="1583428" y="697711"/>
                  <a:pt x="1581329" y="704618"/>
                  <a:pt x="1577695" y="710674"/>
                </a:cubicBezTo>
                <a:cubicBezTo>
                  <a:pt x="1571836" y="720439"/>
                  <a:pt x="1563837" y="728915"/>
                  <a:pt x="1558744" y="739101"/>
                </a:cubicBezTo>
                <a:cubicBezTo>
                  <a:pt x="1555585" y="745418"/>
                  <a:pt x="1553373" y="752305"/>
                  <a:pt x="1549268" y="758052"/>
                </a:cubicBezTo>
                <a:cubicBezTo>
                  <a:pt x="1545374" y="763504"/>
                  <a:pt x="1539298" y="767079"/>
                  <a:pt x="1535055" y="772265"/>
                </a:cubicBezTo>
                <a:cubicBezTo>
                  <a:pt x="1484981" y="833467"/>
                  <a:pt x="1521962" y="790269"/>
                  <a:pt x="1497152" y="824382"/>
                </a:cubicBezTo>
                <a:cubicBezTo>
                  <a:pt x="1487863" y="837154"/>
                  <a:pt x="1478354" y="849766"/>
                  <a:pt x="1468725" y="862284"/>
                </a:cubicBezTo>
                <a:cubicBezTo>
                  <a:pt x="1462559" y="870299"/>
                  <a:pt x="1456177" y="878147"/>
                  <a:pt x="1449774" y="885973"/>
                </a:cubicBezTo>
                <a:cubicBezTo>
                  <a:pt x="1441963" y="895519"/>
                  <a:pt x="1433486" y="904532"/>
                  <a:pt x="1426085" y="914400"/>
                </a:cubicBezTo>
                <a:cubicBezTo>
                  <a:pt x="1411872" y="933351"/>
                  <a:pt x="1394040" y="950066"/>
                  <a:pt x="1383445" y="971254"/>
                </a:cubicBezTo>
                <a:cubicBezTo>
                  <a:pt x="1374107" y="989929"/>
                  <a:pt x="1374104" y="992759"/>
                  <a:pt x="1359756" y="1009157"/>
                </a:cubicBezTo>
                <a:cubicBezTo>
                  <a:pt x="1353873" y="1015880"/>
                  <a:pt x="1346687" y="1021385"/>
                  <a:pt x="1340804" y="1028108"/>
                </a:cubicBezTo>
                <a:cubicBezTo>
                  <a:pt x="1319346" y="1052631"/>
                  <a:pt x="1324311" y="1061212"/>
                  <a:pt x="1288688" y="1084962"/>
                </a:cubicBezTo>
                <a:cubicBezTo>
                  <a:pt x="1283950" y="1088121"/>
                  <a:pt x="1278501" y="1090412"/>
                  <a:pt x="1274475" y="1094438"/>
                </a:cubicBezTo>
                <a:cubicBezTo>
                  <a:pt x="1264180" y="1104733"/>
                  <a:pt x="1255983" y="1116958"/>
                  <a:pt x="1246048" y="1127602"/>
                </a:cubicBezTo>
                <a:lnTo>
                  <a:pt x="1189194" y="1184456"/>
                </a:lnTo>
                <a:cubicBezTo>
                  <a:pt x="1182877" y="1190773"/>
                  <a:pt x="1177219" y="1197826"/>
                  <a:pt x="1170243" y="1203407"/>
                </a:cubicBezTo>
                <a:cubicBezTo>
                  <a:pt x="1162346" y="1209724"/>
                  <a:pt x="1153704" y="1215208"/>
                  <a:pt x="1146553" y="1222359"/>
                </a:cubicBezTo>
                <a:cubicBezTo>
                  <a:pt x="1140970" y="1227942"/>
                  <a:pt x="1137923" y="1235726"/>
                  <a:pt x="1132340" y="1241310"/>
                </a:cubicBezTo>
                <a:cubicBezTo>
                  <a:pt x="1128314" y="1245336"/>
                  <a:pt x="1122340" y="1246956"/>
                  <a:pt x="1118127" y="1250786"/>
                </a:cubicBezTo>
                <a:cubicBezTo>
                  <a:pt x="1104906" y="1262805"/>
                  <a:pt x="1091852" y="1275122"/>
                  <a:pt x="1080224" y="1288688"/>
                </a:cubicBezTo>
                <a:cubicBezTo>
                  <a:pt x="1034243" y="1342333"/>
                  <a:pt x="1070507" y="1304494"/>
                  <a:pt x="1009157" y="1355018"/>
                </a:cubicBezTo>
                <a:cubicBezTo>
                  <a:pt x="946617" y="1406522"/>
                  <a:pt x="995864" y="1369668"/>
                  <a:pt x="938089" y="1416610"/>
                </a:cubicBezTo>
                <a:cubicBezTo>
                  <a:pt x="924114" y="1427965"/>
                  <a:pt x="911083" y="1440840"/>
                  <a:pt x="895449" y="1449774"/>
                </a:cubicBezTo>
                <a:cubicBezTo>
                  <a:pt x="884394" y="1456091"/>
                  <a:pt x="873026" y="1461890"/>
                  <a:pt x="862284" y="1468726"/>
                </a:cubicBezTo>
                <a:cubicBezTo>
                  <a:pt x="840085" y="1482853"/>
                  <a:pt x="839058" y="1489579"/>
                  <a:pt x="814906" y="1506628"/>
                </a:cubicBezTo>
                <a:cubicBezTo>
                  <a:pt x="798084" y="1518503"/>
                  <a:pt x="779263" y="1527438"/>
                  <a:pt x="762790" y="1539793"/>
                </a:cubicBezTo>
                <a:cubicBezTo>
                  <a:pt x="718083" y="1573323"/>
                  <a:pt x="739550" y="1562354"/>
                  <a:pt x="701198" y="1577696"/>
                </a:cubicBezTo>
                <a:cubicBezTo>
                  <a:pt x="638132" y="1640762"/>
                  <a:pt x="713410" y="1571134"/>
                  <a:pt x="668033" y="1601385"/>
                </a:cubicBezTo>
                <a:cubicBezTo>
                  <a:pt x="657770" y="1608227"/>
                  <a:pt x="649553" y="1617780"/>
                  <a:pt x="639606" y="1625074"/>
                </a:cubicBezTo>
                <a:cubicBezTo>
                  <a:pt x="625831" y="1635176"/>
                  <a:pt x="610922" y="1643650"/>
                  <a:pt x="596966" y="1653501"/>
                </a:cubicBezTo>
                <a:cubicBezTo>
                  <a:pt x="584064" y="1662608"/>
                  <a:pt x="572387" y="1673449"/>
                  <a:pt x="559063" y="1681928"/>
                </a:cubicBezTo>
                <a:cubicBezTo>
                  <a:pt x="537579" y="1695599"/>
                  <a:pt x="513106" y="1704551"/>
                  <a:pt x="492734" y="1719830"/>
                </a:cubicBezTo>
                <a:cubicBezTo>
                  <a:pt x="486417" y="1724568"/>
                  <a:pt x="480208" y="1729454"/>
                  <a:pt x="473782" y="1734044"/>
                </a:cubicBezTo>
                <a:cubicBezTo>
                  <a:pt x="458095" y="1745249"/>
                  <a:pt x="440035" y="1753577"/>
                  <a:pt x="426404" y="1767208"/>
                </a:cubicBezTo>
                <a:cubicBezTo>
                  <a:pt x="351589" y="1842027"/>
                  <a:pt x="469569" y="1725437"/>
                  <a:pt x="383764" y="1805111"/>
                </a:cubicBezTo>
                <a:cubicBezTo>
                  <a:pt x="369034" y="1818789"/>
                  <a:pt x="356819" y="1835194"/>
                  <a:pt x="341123" y="1847751"/>
                </a:cubicBezTo>
                <a:cubicBezTo>
                  <a:pt x="325330" y="1860385"/>
                  <a:pt x="308565" y="1871892"/>
                  <a:pt x="293745" y="1885654"/>
                </a:cubicBezTo>
                <a:cubicBezTo>
                  <a:pt x="286335" y="1892535"/>
                  <a:pt x="281944" y="1902193"/>
                  <a:pt x="274794" y="1909343"/>
                </a:cubicBezTo>
                <a:cubicBezTo>
                  <a:pt x="211962" y="1972177"/>
                  <a:pt x="291852" y="1880390"/>
                  <a:pt x="227416" y="1951984"/>
                </a:cubicBezTo>
                <a:cubicBezTo>
                  <a:pt x="204734" y="1977186"/>
                  <a:pt x="210262" y="1975570"/>
                  <a:pt x="189513" y="2004100"/>
                </a:cubicBezTo>
                <a:cubicBezTo>
                  <a:pt x="183565" y="2012278"/>
                  <a:pt x="176171" y="2019375"/>
                  <a:pt x="170562" y="2027789"/>
                </a:cubicBezTo>
                <a:cubicBezTo>
                  <a:pt x="105758" y="2124994"/>
                  <a:pt x="156779" y="2059230"/>
                  <a:pt x="113708" y="2113070"/>
                </a:cubicBezTo>
                <a:cubicBezTo>
                  <a:pt x="112129" y="2117808"/>
                  <a:pt x="111203" y="2122816"/>
                  <a:pt x="108970" y="2127283"/>
                </a:cubicBezTo>
                <a:cubicBezTo>
                  <a:pt x="98182" y="2148860"/>
                  <a:pt x="91036" y="2155624"/>
                  <a:pt x="75805" y="2174661"/>
                </a:cubicBezTo>
                <a:cubicBezTo>
                  <a:pt x="64496" y="2208587"/>
                  <a:pt x="71163" y="2189304"/>
                  <a:pt x="47378" y="2250467"/>
                </a:cubicBezTo>
                <a:cubicBezTo>
                  <a:pt x="44296" y="2258393"/>
                  <a:pt x="40592" y="2266088"/>
                  <a:pt x="37903" y="2274156"/>
                </a:cubicBezTo>
                <a:cubicBezTo>
                  <a:pt x="25738" y="2310651"/>
                  <a:pt x="32137" y="2293309"/>
                  <a:pt x="18951" y="2326272"/>
                </a:cubicBezTo>
                <a:cubicBezTo>
                  <a:pt x="15003" y="2349965"/>
                  <a:pt x="12522" y="2363496"/>
                  <a:pt x="9476" y="2387863"/>
                </a:cubicBezTo>
                <a:cubicBezTo>
                  <a:pt x="6123" y="2414687"/>
                  <a:pt x="3159" y="2441558"/>
                  <a:pt x="0" y="2468406"/>
                </a:cubicBezTo>
                <a:cubicBezTo>
                  <a:pt x="1579" y="2507888"/>
                  <a:pt x="1988" y="2547434"/>
                  <a:pt x="4738" y="2586852"/>
                </a:cubicBezTo>
                <a:cubicBezTo>
                  <a:pt x="6729" y="2615385"/>
                  <a:pt x="10169" y="2643818"/>
                  <a:pt x="14214" y="2672133"/>
                </a:cubicBezTo>
                <a:cubicBezTo>
                  <a:pt x="23669" y="2738324"/>
                  <a:pt x="23025" y="2742580"/>
                  <a:pt x="37903" y="2809530"/>
                </a:cubicBezTo>
                <a:cubicBezTo>
                  <a:pt x="38986" y="2814405"/>
                  <a:pt x="41517" y="2818877"/>
                  <a:pt x="42640" y="2823743"/>
                </a:cubicBezTo>
                <a:cubicBezTo>
                  <a:pt x="52934" y="2868351"/>
                  <a:pt x="48717" y="2865661"/>
                  <a:pt x="61592" y="2904286"/>
                </a:cubicBezTo>
                <a:cubicBezTo>
                  <a:pt x="65859" y="2917087"/>
                  <a:pt x="71194" y="2929508"/>
                  <a:pt x="75805" y="2942189"/>
                </a:cubicBezTo>
                <a:cubicBezTo>
                  <a:pt x="77512" y="2946882"/>
                  <a:pt x="78652" y="2951780"/>
                  <a:pt x="80543" y="2956402"/>
                </a:cubicBezTo>
                <a:cubicBezTo>
                  <a:pt x="92871" y="2986536"/>
                  <a:pt x="105760" y="3016436"/>
                  <a:pt x="118446" y="3046421"/>
                </a:cubicBezTo>
                <a:cubicBezTo>
                  <a:pt x="118449" y="3046429"/>
                  <a:pt x="146868" y="3112742"/>
                  <a:pt x="146873" y="3112750"/>
                </a:cubicBezTo>
                <a:cubicBezTo>
                  <a:pt x="153190" y="3122226"/>
                  <a:pt x="160425" y="3131150"/>
                  <a:pt x="165824" y="3141177"/>
                </a:cubicBezTo>
                <a:cubicBezTo>
                  <a:pt x="171526" y="3151767"/>
                  <a:pt x="174011" y="3163933"/>
                  <a:pt x="180037" y="3174342"/>
                </a:cubicBezTo>
                <a:cubicBezTo>
                  <a:pt x="191449" y="3194054"/>
                  <a:pt x="205306" y="3212245"/>
                  <a:pt x="217940" y="3231196"/>
                </a:cubicBezTo>
                <a:cubicBezTo>
                  <a:pt x="221099" y="3235934"/>
                  <a:pt x="223389" y="3241383"/>
                  <a:pt x="227416" y="3245410"/>
                </a:cubicBezTo>
                <a:cubicBezTo>
                  <a:pt x="232154" y="3250148"/>
                  <a:pt x="237340" y="3254476"/>
                  <a:pt x="241629" y="3259623"/>
                </a:cubicBezTo>
                <a:cubicBezTo>
                  <a:pt x="245274" y="3263997"/>
                  <a:pt x="247211" y="3269682"/>
                  <a:pt x="251105" y="3273836"/>
                </a:cubicBezTo>
                <a:cubicBezTo>
                  <a:pt x="305789" y="3332165"/>
                  <a:pt x="290682" y="3320752"/>
                  <a:pt x="326910" y="3344904"/>
                </a:cubicBezTo>
                <a:cubicBezTo>
                  <a:pt x="330069" y="3349642"/>
                  <a:pt x="332360" y="3355091"/>
                  <a:pt x="336386" y="3359117"/>
                </a:cubicBezTo>
                <a:cubicBezTo>
                  <a:pt x="356007" y="3378738"/>
                  <a:pt x="366257" y="3379719"/>
                  <a:pt x="388502" y="3397020"/>
                </a:cubicBezTo>
                <a:cubicBezTo>
                  <a:pt x="393791" y="3401133"/>
                  <a:pt x="397140" y="3407517"/>
                  <a:pt x="402715" y="3411233"/>
                </a:cubicBezTo>
                <a:cubicBezTo>
                  <a:pt x="416244" y="3420252"/>
                  <a:pt x="431413" y="3426556"/>
                  <a:pt x="445356" y="3434922"/>
                </a:cubicBezTo>
                <a:cubicBezTo>
                  <a:pt x="471897" y="3450847"/>
                  <a:pt x="473550" y="3457064"/>
                  <a:pt x="502209" y="3468087"/>
                </a:cubicBezTo>
                <a:cubicBezTo>
                  <a:pt x="512940" y="3472214"/>
                  <a:pt x="524319" y="3474404"/>
                  <a:pt x="535374" y="3477563"/>
                </a:cubicBezTo>
                <a:cubicBezTo>
                  <a:pt x="543270" y="3483880"/>
                  <a:pt x="550186" y="3491672"/>
                  <a:pt x="559063" y="3496514"/>
                </a:cubicBezTo>
                <a:cubicBezTo>
                  <a:pt x="568825" y="3501839"/>
                  <a:pt x="593996" y="3507617"/>
                  <a:pt x="606442" y="3510728"/>
                </a:cubicBezTo>
                <a:cubicBezTo>
                  <a:pt x="611180" y="3513886"/>
                  <a:pt x="615562" y="3517657"/>
                  <a:pt x="620655" y="3520203"/>
                </a:cubicBezTo>
                <a:cubicBezTo>
                  <a:pt x="658123" y="3538937"/>
                  <a:pt x="646460" y="3530128"/>
                  <a:pt x="682247" y="3543892"/>
                </a:cubicBezTo>
                <a:cubicBezTo>
                  <a:pt x="693473" y="3548210"/>
                  <a:pt x="704150" y="3553883"/>
                  <a:pt x="715411" y="3558106"/>
                </a:cubicBezTo>
                <a:cubicBezTo>
                  <a:pt x="760244" y="3574918"/>
                  <a:pt x="758504" y="3570891"/>
                  <a:pt x="805430" y="3586533"/>
                </a:cubicBezTo>
                <a:cubicBezTo>
                  <a:pt x="810168" y="3588112"/>
                  <a:pt x="814983" y="3589478"/>
                  <a:pt x="819644" y="3591271"/>
                </a:cubicBezTo>
                <a:cubicBezTo>
                  <a:pt x="835519" y="3597377"/>
                  <a:pt x="850982" y="3604561"/>
                  <a:pt x="867022" y="3610222"/>
                </a:cubicBezTo>
                <a:cubicBezTo>
                  <a:pt x="877864" y="3614049"/>
                  <a:pt x="889198" y="3616317"/>
                  <a:pt x="900187" y="3619698"/>
                </a:cubicBezTo>
                <a:cubicBezTo>
                  <a:pt x="919280" y="3625573"/>
                  <a:pt x="937833" y="3633161"/>
                  <a:pt x="957040" y="3638649"/>
                </a:cubicBezTo>
                <a:cubicBezTo>
                  <a:pt x="968095" y="3641808"/>
                  <a:pt x="979216" y="3644744"/>
                  <a:pt x="990205" y="3648125"/>
                </a:cubicBezTo>
                <a:cubicBezTo>
                  <a:pt x="1075430" y="3674348"/>
                  <a:pt x="956204" y="3639763"/>
                  <a:pt x="1051797" y="3667076"/>
                </a:cubicBezTo>
                <a:cubicBezTo>
                  <a:pt x="1080373" y="3686126"/>
                  <a:pt x="1058691" y="3673671"/>
                  <a:pt x="1113389" y="3690765"/>
                </a:cubicBezTo>
                <a:cubicBezTo>
                  <a:pt x="1183297" y="3712612"/>
                  <a:pt x="1097020" y="3687443"/>
                  <a:pt x="1174980" y="3709716"/>
                </a:cubicBezTo>
                <a:cubicBezTo>
                  <a:pt x="1202325" y="3727946"/>
                  <a:pt x="1175337" y="3711754"/>
                  <a:pt x="1217621" y="3728668"/>
                </a:cubicBezTo>
                <a:cubicBezTo>
                  <a:pt x="1277815" y="3752746"/>
                  <a:pt x="1178163" y="3719653"/>
                  <a:pt x="1269737" y="3752357"/>
                </a:cubicBezTo>
                <a:cubicBezTo>
                  <a:pt x="1306760" y="3765579"/>
                  <a:pt x="1300397" y="3756839"/>
                  <a:pt x="1336066" y="3776046"/>
                </a:cubicBezTo>
                <a:cubicBezTo>
                  <a:pt x="1346093" y="3781445"/>
                  <a:pt x="1354538" y="3789466"/>
                  <a:pt x="1364493" y="3794997"/>
                </a:cubicBezTo>
                <a:cubicBezTo>
                  <a:pt x="1368859" y="3797422"/>
                  <a:pt x="1374393" y="3797219"/>
                  <a:pt x="1378707" y="3799735"/>
                </a:cubicBezTo>
                <a:cubicBezTo>
                  <a:pt x="1393462" y="3808342"/>
                  <a:pt x="1406592" y="3819555"/>
                  <a:pt x="1421347" y="3828162"/>
                </a:cubicBezTo>
                <a:lnTo>
                  <a:pt x="1478201" y="3861327"/>
                </a:lnTo>
                <a:cubicBezTo>
                  <a:pt x="1483084" y="3864257"/>
                  <a:pt x="1487860" y="3867386"/>
                  <a:pt x="1492415" y="3870802"/>
                </a:cubicBezTo>
                <a:cubicBezTo>
                  <a:pt x="1551347" y="3915001"/>
                  <a:pt x="1473341" y="3858671"/>
                  <a:pt x="1549268" y="3922918"/>
                </a:cubicBezTo>
                <a:cubicBezTo>
                  <a:pt x="1557962" y="3930274"/>
                  <a:pt x="1568881" y="3934658"/>
                  <a:pt x="1577695" y="3941870"/>
                </a:cubicBezTo>
                <a:cubicBezTo>
                  <a:pt x="1586338" y="3948942"/>
                  <a:pt x="1593084" y="3958089"/>
                  <a:pt x="1601385" y="3965559"/>
                </a:cubicBezTo>
                <a:cubicBezTo>
                  <a:pt x="1608901" y="3972324"/>
                  <a:pt x="1617924" y="3977359"/>
                  <a:pt x="1625074" y="3984510"/>
                </a:cubicBezTo>
                <a:cubicBezTo>
                  <a:pt x="1629100" y="3988536"/>
                  <a:pt x="1630799" y="3994439"/>
                  <a:pt x="1634549" y="3998724"/>
                </a:cubicBezTo>
                <a:cubicBezTo>
                  <a:pt x="1641902" y="4007128"/>
                  <a:pt x="1649834" y="4015060"/>
                  <a:pt x="1658238" y="4022413"/>
                </a:cubicBezTo>
                <a:cubicBezTo>
                  <a:pt x="1662523" y="4026163"/>
                  <a:pt x="1668268" y="4028026"/>
                  <a:pt x="1672452" y="4031888"/>
                </a:cubicBezTo>
                <a:cubicBezTo>
                  <a:pt x="1697599" y="4055101"/>
                  <a:pt x="1719181" y="4076006"/>
                  <a:pt x="1738781" y="4102956"/>
                </a:cubicBezTo>
                <a:cubicBezTo>
                  <a:pt x="1745479" y="4112166"/>
                  <a:pt x="1750619" y="4122490"/>
                  <a:pt x="1757733" y="4131383"/>
                </a:cubicBezTo>
                <a:cubicBezTo>
                  <a:pt x="1770367" y="4147176"/>
                  <a:pt x="1784416" y="4161933"/>
                  <a:pt x="1795635" y="4178761"/>
                </a:cubicBezTo>
                <a:cubicBezTo>
                  <a:pt x="1801952" y="4188237"/>
                  <a:pt x="1807595" y="4198199"/>
                  <a:pt x="1814587" y="4207188"/>
                </a:cubicBezTo>
                <a:cubicBezTo>
                  <a:pt x="1829732" y="4226661"/>
                  <a:pt x="1861965" y="4264042"/>
                  <a:pt x="1861965" y="4264042"/>
                </a:cubicBezTo>
                <a:cubicBezTo>
                  <a:pt x="1871048" y="4291290"/>
                  <a:pt x="1861260" y="4267386"/>
                  <a:pt x="1885654" y="4301944"/>
                </a:cubicBezTo>
                <a:cubicBezTo>
                  <a:pt x="1898789" y="4320552"/>
                  <a:pt x="1913371" y="4338426"/>
                  <a:pt x="1923557" y="4358798"/>
                </a:cubicBezTo>
                <a:cubicBezTo>
                  <a:pt x="1932022" y="4375727"/>
                  <a:pt x="1951549" y="4418414"/>
                  <a:pt x="1966197" y="4439341"/>
                </a:cubicBezTo>
                <a:cubicBezTo>
                  <a:pt x="1971996" y="4447625"/>
                  <a:pt x="1979719" y="4454499"/>
                  <a:pt x="1985148" y="4463030"/>
                </a:cubicBezTo>
                <a:cubicBezTo>
                  <a:pt x="1990836" y="4471968"/>
                  <a:pt x="1993990" y="4482326"/>
                  <a:pt x="1999362" y="4491457"/>
                </a:cubicBezTo>
                <a:cubicBezTo>
                  <a:pt x="2009802" y="4509205"/>
                  <a:pt x="2023319" y="4525156"/>
                  <a:pt x="2032527" y="4543573"/>
                </a:cubicBezTo>
                <a:cubicBezTo>
                  <a:pt x="2037265" y="4553049"/>
                  <a:pt x="2041667" y="4562699"/>
                  <a:pt x="2046740" y="4572000"/>
                </a:cubicBezTo>
                <a:cubicBezTo>
                  <a:pt x="2059349" y="4595117"/>
                  <a:pt x="2065075" y="4600812"/>
                  <a:pt x="2079905" y="4624116"/>
                </a:cubicBezTo>
                <a:cubicBezTo>
                  <a:pt x="2084849" y="4631885"/>
                  <a:pt x="2089174" y="4640036"/>
                  <a:pt x="2094118" y="4647805"/>
                </a:cubicBezTo>
                <a:cubicBezTo>
                  <a:pt x="2100232" y="4657413"/>
                  <a:pt x="2107332" y="4666395"/>
                  <a:pt x="2113070" y="4676232"/>
                </a:cubicBezTo>
                <a:cubicBezTo>
                  <a:pt x="2118408" y="4685383"/>
                  <a:pt x="2122210" y="4695358"/>
                  <a:pt x="2127283" y="4704659"/>
                </a:cubicBezTo>
                <a:cubicBezTo>
                  <a:pt x="2131692" y="4712743"/>
                  <a:pt x="2137086" y="4720264"/>
                  <a:pt x="2141496" y="4728348"/>
                </a:cubicBezTo>
                <a:cubicBezTo>
                  <a:pt x="2154065" y="4751390"/>
                  <a:pt x="2155269" y="4759530"/>
                  <a:pt x="2169923" y="4780464"/>
                </a:cubicBezTo>
                <a:cubicBezTo>
                  <a:pt x="2175722" y="4788749"/>
                  <a:pt x="2182807" y="4796064"/>
                  <a:pt x="2188875" y="4804154"/>
                </a:cubicBezTo>
                <a:cubicBezTo>
                  <a:pt x="2192291" y="4808709"/>
                  <a:pt x="2195001" y="4813762"/>
                  <a:pt x="2198350" y="4818367"/>
                </a:cubicBezTo>
                <a:cubicBezTo>
                  <a:pt x="2207639" y="4831139"/>
                  <a:pt x="2217301" y="4843636"/>
                  <a:pt x="2226777" y="4856270"/>
                </a:cubicBezTo>
                <a:cubicBezTo>
                  <a:pt x="2236764" y="4886229"/>
                  <a:pt x="2227713" y="4864072"/>
                  <a:pt x="2259942" y="4908386"/>
                </a:cubicBezTo>
                <a:cubicBezTo>
                  <a:pt x="2263291" y="4912991"/>
                  <a:pt x="2266002" y="4918044"/>
                  <a:pt x="2269418" y="4922599"/>
                </a:cubicBezTo>
                <a:cubicBezTo>
                  <a:pt x="2284959" y="4943321"/>
                  <a:pt x="2302428" y="4962639"/>
                  <a:pt x="2316796" y="4984191"/>
                </a:cubicBezTo>
                <a:cubicBezTo>
                  <a:pt x="2323113" y="4993667"/>
                  <a:pt x="2328914" y="5003507"/>
                  <a:pt x="2335747" y="5012618"/>
                </a:cubicBezTo>
                <a:cubicBezTo>
                  <a:pt x="2347882" y="5028798"/>
                  <a:pt x="2361365" y="5043930"/>
                  <a:pt x="2373650" y="5059996"/>
                </a:cubicBezTo>
                <a:cubicBezTo>
                  <a:pt x="2381903" y="5070788"/>
                  <a:pt x="2388921" y="5082498"/>
                  <a:pt x="2397339" y="5093161"/>
                </a:cubicBezTo>
                <a:cubicBezTo>
                  <a:pt x="2412625" y="5112523"/>
                  <a:pt x="2427273" y="5132571"/>
                  <a:pt x="2444717" y="5150015"/>
                </a:cubicBezTo>
                <a:cubicBezTo>
                  <a:pt x="2451034" y="5156332"/>
                  <a:pt x="2457733" y="5162289"/>
                  <a:pt x="2463668" y="5168966"/>
                </a:cubicBezTo>
                <a:cubicBezTo>
                  <a:pt x="2470386" y="5176524"/>
                  <a:pt x="2475469" y="5185505"/>
                  <a:pt x="2482620" y="5192655"/>
                </a:cubicBezTo>
                <a:cubicBezTo>
                  <a:pt x="2489770" y="5199805"/>
                  <a:pt x="2499159" y="5204456"/>
                  <a:pt x="2506309" y="5211606"/>
                </a:cubicBezTo>
                <a:cubicBezTo>
                  <a:pt x="2541162" y="5246460"/>
                  <a:pt x="2508991" y="5224446"/>
                  <a:pt x="2544211" y="5254247"/>
                </a:cubicBezTo>
                <a:cubicBezTo>
                  <a:pt x="2557957" y="5265878"/>
                  <a:pt x="2572693" y="5276287"/>
                  <a:pt x="2586852" y="5287412"/>
                </a:cubicBezTo>
                <a:cubicBezTo>
                  <a:pt x="2594803" y="5293660"/>
                  <a:pt x="2601870" y="5301160"/>
                  <a:pt x="2610541" y="5306363"/>
                </a:cubicBezTo>
                <a:cubicBezTo>
                  <a:pt x="2626334" y="5315839"/>
                  <a:pt x="2642595" y="5324574"/>
                  <a:pt x="2657919" y="5334790"/>
                </a:cubicBezTo>
                <a:cubicBezTo>
                  <a:pt x="2706767" y="5367355"/>
                  <a:pt x="2656574" y="5341379"/>
                  <a:pt x="2705297" y="5367955"/>
                </a:cubicBezTo>
                <a:cubicBezTo>
                  <a:pt x="2714597" y="5373028"/>
                  <a:pt x="2724424" y="5377095"/>
                  <a:pt x="2733724" y="5382168"/>
                </a:cubicBezTo>
                <a:cubicBezTo>
                  <a:pt x="2741809" y="5386578"/>
                  <a:pt x="2749177" y="5392264"/>
                  <a:pt x="2757414" y="5396382"/>
                </a:cubicBezTo>
                <a:cubicBezTo>
                  <a:pt x="2761881" y="5398615"/>
                  <a:pt x="2767243" y="5398728"/>
                  <a:pt x="2771627" y="5401119"/>
                </a:cubicBezTo>
                <a:cubicBezTo>
                  <a:pt x="2800660" y="5416955"/>
                  <a:pt x="2808900" y="5427722"/>
                  <a:pt x="2837957" y="5439022"/>
                </a:cubicBezTo>
                <a:cubicBezTo>
                  <a:pt x="2856575" y="5446262"/>
                  <a:pt x="2875859" y="5451656"/>
                  <a:pt x="2894810" y="5457973"/>
                </a:cubicBezTo>
                <a:lnTo>
                  <a:pt x="2923237" y="5467449"/>
                </a:lnTo>
                <a:cubicBezTo>
                  <a:pt x="2932713" y="5470608"/>
                  <a:pt x="2941776" y="5475513"/>
                  <a:pt x="2951664" y="5476925"/>
                </a:cubicBezTo>
                <a:lnTo>
                  <a:pt x="2984829" y="5481662"/>
                </a:lnTo>
                <a:cubicBezTo>
                  <a:pt x="3040354" y="5500171"/>
                  <a:pt x="2984916" y="5483574"/>
                  <a:pt x="3046421" y="5495876"/>
                </a:cubicBezTo>
                <a:cubicBezTo>
                  <a:pt x="3051318" y="5496855"/>
                  <a:pt x="3055851" y="5499179"/>
                  <a:pt x="3060634" y="5500614"/>
                </a:cubicBezTo>
                <a:cubicBezTo>
                  <a:pt x="3071646" y="5503918"/>
                  <a:pt x="3082481" y="5508068"/>
                  <a:pt x="3093799" y="5510089"/>
                </a:cubicBezTo>
                <a:cubicBezTo>
                  <a:pt x="3144203" y="5519090"/>
                  <a:pt x="3194481" y="5525269"/>
                  <a:pt x="3245409" y="5529041"/>
                </a:cubicBezTo>
                <a:cubicBezTo>
                  <a:pt x="3270658" y="5530911"/>
                  <a:pt x="3295946" y="5532199"/>
                  <a:pt x="3321215" y="5533778"/>
                </a:cubicBezTo>
                <a:lnTo>
                  <a:pt x="3392282" y="5529041"/>
                </a:lnTo>
                <a:cubicBezTo>
                  <a:pt x="3422278" y="5527277"/>
                  <a:pt x="3452351" y="5526731"/>
                  <a:pt x="3482301" y="5524303"/>
                </a:cubicBezTo>
                <a:cubicBezTo>
                  <a:pt x="3510809" y="5521991"/>
                  <a:pt x="3539154" y="5517986"/>
                  <a:pt x="3567581" y="5514827"/>
                </a:cubicBezTo>
                <a:cubicBezTo>
                  <a:pt x="3674803" y="5486856"/>
                  <a:pt x="3685525" y="5488070"/>
                  <a:pt x="3790259" y="5443760"/>
                </a:cubicBezTo>
                <a:cubicBezTo>
                  <a:pt x="3831320" y="5426388"/>
                  <a:pt x="3875747" y="5415452"/>
                  <a:pt x="3913443" y="5391644"/>
                </a:cubicBezTo>
                <a:lnTo>
                  <a:pt x="4003461" y="5334790"/>
                </a:lnTo>
                <a:cubicBezTo>
                  <a:pt x="4018007" y="5325875"/>
                  <a:pt x="4098205" y="5280908"/>
                  <a:pt x="4112431" y="5268460"/>
                </a:cubicBezTo>
                <a:lnTo>
                  <a:pt x="4188236" y="5202131"/>
                </a:lnTo>
                <a:cubicBezTo>
                  <a:pt x="4199223" y="5192577"/>
                  <a:pt x="4211105" y="5184000"/>
                  <a:pt x="4221401" y="5173704"/>
                </a:cubicBezTo>
                <a:cubicBezTo>
                  <a:pt x="4235615" y="5159490"/>
                  <a:pt x="4249449" y="5144887"/>
                  <a:pt x="4264042" y="5131063"/>
                </a:cubicBezTo>
                <a:cubicBezTo>
                  <a:pt x="4279466" y="5116451"/>
                  <a:pt x="4297207" y="5104216"/>
                  <a:pt x="4311420" y="5088423"/>
                </a:cubicBezTo>
                <a:cubicBezTo>
                  <a:pt x="4325790" y="5072457"/>
                  <a:pt x="4335627" y="5052855"/>
                  <a:pt x="4349322" y="5036307"/>
                </a:cubicBezTo>
                <a:cubicBezTo>
                  <a:pt x="4373571" y="5007006"/>
                  <a:pt x="4399211" y="4978863"/>
                  <a:pt x="4425128" y="4951026"/>
                </a:cubicBezTo>
                <a:cubicBezTo>
                  <a:pt x="4441869" y="4933045"/>
                  <a:pt x="4459872" y="4916282"/>
                  <a:pt x="4477244" y="4898910"/>
                </a:cubicBezTo>
                <a:cubicBezTo>
                  <a:pt x="4489878" y="4886276"/>
                  <a:pt x="4503707" y="4874733"/>
                  <a:pt x="4515146" y="4861007"/>
                </a:cubicBezTo>
                <a:cubicBezTo>
                  <a:pt x="4530939" y="4842056"/>
                  <a:pt x="4545491" y="4821998"/>
                  <a:pt x="4562524" y="4804154"/>
                </a:cubicBezTo>
                <a:cubicBezTo>
                  <a:pt x="4578735" y="4787171"/>
                  <a:pt x="4598039" y="4773376"/>
                  <a:pt x="4614640" y="4756775"/>
                </a:cubicBezTo>
                <a:cubicBezTo>
                  <a:pt x="4628087" y="4743328"/>
                  <a:pt x="4639096" y="4727582"/>
                  <a:pt x="4652543" y="4714135"/>
                </a:cubicBezTo>
                <a:cubicBezTo>
                  <a:pt x="4661265" y="4705413"/>
                  <a:pt x="4672403" y="4699319"/>
                  <a:pt x="4680970" y="4690446"/>
                </a:cubicBezTo>
                <a:cubicBezTo>
                  <a:pt x="4716684" y="4653456"/>
                  <a:pt x="4750806" y="4614956"/>
                  <a:pt x="4785202" y="4576738"/>
                </a:cubicBezTo>
                <a:cubicBezTo>
                  <a:pt x="4793453" y="4567570"/>
                  <a:pt x="4800169" y="4557033"/>
                  <a:pt x="4808891" y="4548311"/>
                </a:cubicBezTo>
                <a:cubicBezTo>
                  <a:pt x="4827842" y="4529360"/>
                  <a:pt x="4847599" y="4511181"/>
                  <a:pt x="4865745" y="4491457"/>
                </a:cubicBezTo>
                <a:cubicBezTo>
                  <a:pt x="4883954" y="4471665"/>
                  <a:pt x="4899069" y="4449104"/>
                  <a:pt x="4917861" y="4429865"/>
                </a:cubicBezTo>
                <a:lnTo>
                  <a:pt x="5116850" y="4226139"/>
                </a:lnTo>
                <a:cubicBezTo>
                  <a:pt x="5143471" y="4199067"/>
                  <a:pt x="5165801" y="4166657"/>
                  <a:pt x="5197393" y="4145596"/>
                </a:cubicBezTo>
                <a:lnTo>
                  <a:pt x="5382168" y="4022413"/>
                </a:lnTo>
                <a:cubicBezTo>
                  <a:pt x="5446079" y="3980207"/>
                  <a:pt x="5471327" y="3962703"/>
                  <a:pt x="5547992" y="3932394"/>
                </a:cubicBezTo>
                <a:cubicBezTo>
                  <a:pt x="5601640" y="3911184"/>
                  <a:pt x="5699282" y="3885069"/>
                  <a:pt x="5756456" y="3875540"/>
                </a:cubicBezTo>
                <a:cubicBezTo>
                  <a:pt x="5947622" y="3843679"/>
                  <a:pt x="5956067" y="3845357"/>
                  <a:pt x="6111793" y="3832900"/>
                </a:cubicBezTo>
                <a:lnTo>
                  <a:pt x="6741923" y="3837638"/>
                </a:lnTo>
                <a:cubicBezTo>
                  <a:pt x="6826858" y="3837638"/>
                  <a:pt x="6885223" y="3836830"/>
                  <a:pt x="6964601" y="3818686"/>
                </a:cubicBezTo>
                <a:cubicBezTo>
                  <a:pt x="7024423" y="3805012"/>
                  <a:pt x="7095346" y="3777950"/>
                  <a:pt x="7149376" y="3752357"/>
                </a:cubicBezTo>
                <a:cubicBezTo>
                  <a:pt x="7175577" y="3739946"/>
                  <a:pt x="7201496" y="3726435"/>
                  <a:pt x="7225181" y="3709716"/>
                </a:cubicBezTo>
                <a:cubicBezTo>
                  <a:pt x="7295101" y="3660361"/>
                  <a:pt x="7347501" y="3602283"/>
                  <a:pt x="7405219" y="3539155"/>
                </a:cubicBezTo>
                <a:cubicBezTo>
                  <a:pt x="7413180" y="3530448"/>
                  <a:pt x="7481673" y="3451728"/>
                  <a:pt x="7495237" y="3430185"/>
                </a:cubicBezTo>
                <a:cubicBezTo>
                  <a:pt x="7512564" y="3402666"/>
                  <a:pt x="7531679" y="3375529"/>
                  <a:pt x="7542616" y="3344904"/>
                </a:cubicBezTo>
                <a:cubicBezTo>
                  <a:pt x="7552388" y="3317541"/>
                  <a:pt x="7573227" y="3262791"/>
                  <a:pt x="7580518" y="3231196"/>
                </a:cubicBezTo>
                <a:cubicBezTo>
                  <a:pt x="7594633" y="3170032"/>
                  <a:pt x="7594041" y="3162303"/>
                  <a:pt x="7599470" y="3108013"/>
                </a:cubicBezTo>
                <a:cubicBezTo>
                  <a:pt x="7599145" y="3103142"/>
                  <a:pt x="7591537" y="2985386"/>
                  <a:pt x="7589994" y="2975354"/>
                </a:cubicBezTo>
                <a:cubicBezTo>
                  <a:pt x="7584107" y="2937092"/>
                  <a:pt x="7565920" y="2877268"/>
                  <a:pt x="7552091" y="2842695"/>
                </a:cubicBezTo>
                <a:cubicBezTo>
                  <a:pt x="7542382" y="2818423"/>
                  <a:pt x="7529655" y="2795466"/>
                  <a:pt x="7518927" y="2771627"/>
                </a:cubicBezTo>
                <a:cubicBezTo>
                  <a:pt x="7515437" y="2763871"/>
                  <a:pt x="7513671" y="2755322"/>
                  <a:pt x="7509451" y="2747938"/>
                </a:cubicBezTo>
                <a:cubicBezTo>
                  <a:pt x="7500976" y="2733106"/>
                  <a:pt x="7490898" y="2719238"/>
                  <a:pt x="7481024" y="2705298"/>
                </a:cubicBezTo>
                <a:cubicBezTo>
                  <a:pt x="7450372" y="2662025"/>
                  <a:pt x="7430313" y="2632717"/>
                  <a:pt x="7395743" y="2596328"/>
                </a:cubicBezTo>
                <a:cubicBezTo>
                  <a:pt x="7377284" y="2576897"/>
                  <a:pt x="7360564" y="2555238"/>
                  <a:pt x="7338889" y="2539474"/>
                </a:cubicBezTo>
                <a:cubicBezTo>
                  <a:pt x="7321517" y="2526840"/>
                  <a:pt x="7304951" y="2513016"/>
                  <a:pt x="7286773" y="2501571"/>
                </a:cubicBezTo>
                <a:cubicBezTo>
                  <a:pt x="7262239" y="2486124"/>
                  <a:pt x="7236419" y="2472814"/>
                  <a:pt x="7210968" y="2458931"/>
                </a:cubicBezTo>
                <a:cubicBezTo>
                  <a:pt x="7201667" y="2453858"/>
                  <a:pt x="7191692" y="2450055"/>
                  <a:pt x="7182541" y="2444717"/>
                </a:cubicBezTo>
                <a:cubicBezTo>
                  <a:pt x="7120800" y="2408702"/>
                  <a:pt x="7106179" y="2397506"/>
                  <a:pt x="7030931" y="2368912"/>
                </a:cubicBezTo>
                <a:cubicBezTo>
                  <a:pt x="6984247" y="2351172"/>
                  <a:pt x="6937882" y="2330738"/>
                  <a:pt x="6888796" y="2321534"/>
                </a:cubicBezTo>
                <a:cubicBezTo>
                  <a:pt x="6838259" y="2312058"/>
                  <a:pt x="6788206" y="2299485"/>
                  <a:pt x="6737186" y="2293107"/>
                </a:cubicBezTo>
                <a:cubicBezTo>
                  <a:pt x="6655975" y="2282955"/>
                  <a:pt x="6747103" y="2293505"/>
                  <a:pt x="6618740" y="2283631"/>
                </a:cubicBezTo>
                <a:cubicBezTo>
                  <a:pt x="6604481" y="2282534"/>
                  <a:pt x="6590313" y="2280472"/>
                  <a:pt x="6576100" y="2278893"/>
                </a:cubicBezTo>
                <a:cubicBezTo>
                  <a:pt x="6319018" y="2284035"/>
                  <a:pt x="6391297" y="2277604"/>
                  <a:pt x="6168647" y="2297845"/>
                </a:cubicBezTo>
                <a:cubicBezTo>
                  <a:pt x="6138599" y="2300577"/>
                  <a:pt x="6108390" y="2302360"/>
                  <a:pt x="6078628" y="2307320"/>
                </a:cubicBezTo>
                <a:cubicBezTo>
                  <a:pt x="5753840" y="2361450"/>
                  <a:pt x="6126182" y="2306786"/>
                  <a:pt x="5808572" y="2373650"/>
                </a:cubicBezTo>
                <a:cubicBezTo>
                  <a:pt x="5778566" y="2379967"/>
                  <a:pt x="5748302" y="2385164"/>
                  <a:pt x="5718553" y="2392601"/>
                </a:cubicBezTo>
                <a:cubicBezTo>
                  <a:pt x="5659831" y="2407281"/>
                  <a:pt x="5602608" y="2428108"/>
                  <a:pt x="5543254" y="2439979"/>
                </a:cubicBezTo>
                <a:cubicBezTo>
                  <a:pt x="5527461" y="2443138"/>
                  <a:pt x="5511501" y="2445549"/>
                  <a:pt x="5495876" y="2449455"/>
                </a:cubicBezTo>
                <a:cubicBezTo>
                  <a:pt x="5467254" y="2456611"/>
                  <a:pt x="5439432" y="2466909"/>
                  <a:pt x="5410595" y="2473144"/>
                </a:cubicBezTo>
                <a:cubicBezTo>
                  <a:pt x="5380903" y="2479564"/>
                  <a:pt x="5350464" y="2481924"/>
                  <a:pt x="5320576" y="2487358"/>
                </a:cubicBezTo>
                <a:cubicBezTo>
                  <a:pt x="5298329" y="2491403"/>
                  <a:pt x="5276614" y="2498257"/>
                  <a:pt x="5254247" y="2501571"/>
                </a:cubicBezTo>
                <a:cubicBezTo>
                  <a:pt x="5233878" y="2504589"/>
                  <a:pt x="5213137" y="2504190"/>
                  <a:pt x="5192655" y="2506309"/>
                </a:cubicBezTo>
                <a:cubicBezTo>
                  <a:pt x="5167325" y="2508929"/>
                  <a:pt x="5142210" y="2513480"/>
                  <a:pt x="5116850" y="2515785"/>
                </a:cubicBezTo>
                <a:cubicBezTo>
                  <a:pt x="5090066" y="2518220"/>
                  <a:pt x="5063137" y="2518672"/>
                  <a:pt x="5036307" y="2520522"/>
                </a:cubicBezTo>
                <a:cubicBezTo>
                  <a:pt x="5017335" y="2521830"/>
                  <a:pt x="4998404" y="2523681"/>
                  <a:pt x="4979453" y="2525260"/>
                </a:cubicBezTo>
                <a:cubicBezTo>
                  <a:pt x="4909015" y="2519390"/>
                  <a:pt x="4925677" y="2521565"/>
                  <a:pt x="4846794" y="2511047"/>
                </a:cubicBezTo>
                <a:cubicBezTo>
                  <a:pt x="4824655" y="2508095"/>
                  <a:pt x="4802243" y="2506521"/>
                  <a:pt x="4780464" y="2501571"/>
                </a:cubicBezTo>
                <a:cubicBezTo>
                  <a:pt x="4732650" y="2490704"/>
                  <a:pt x="4685689" y="2476375"/>
                  <a:pt x="4638330" y="2463669"/>
                </a:cubicBezTo>
                <a:cubicBezTo>
                  <a:pt x="4620939" y="2459003"/>
                  <a:pt x="4602933" y="2456142"/>
                  <a:pt x="4586214" y="2449455"/>
                </a:cubicBezTo>
                <a:cubicBezTo>
                  <a:pt x="4570421" y="2443138"/>
                  <a:pt x="4554839" y="2436265"/>
                  <a:pt x="4538835" y="2430504"/>
                </a:cubicBezTo>
                <a:cubicBezTo>
                  <a:pt x="4515341" y="2422046"/>
                  <a:pt x="4490313" y="2417551"/>
                  <a:pt x="4467768" y="2406815"/>
                </a:cubicBezTo>
                <a:cubicBezTo>
                  <a:pt x="4423728" y="2385843"/>
                  <a:pt x="4382588" y="2359254"/>
                  <a:pt x="4339847" y="2335747"/>
                </a:cubicBezTo>
                <a:cubicBezTo>
                  <a:pt x="4294562" y="2310840"/>
                  <a:pt x="4225590" y="2276858"/>
                  <a:pt x="4188236" y="2245729"/>
                </a:cubicBezTo>
                <a:cubicBezTo>
                  <a:pt x="4159809" y="2222040"/>
                  <a:pt x="4130983" y="2198822"/>
                  <a:pt x="4102956" y="2174661"/>
                </a:cubicBezTo>
                <a:cubicBezTo>
                  <a:pt x="4080522" y="2155321"/>
                  <a:pt x="4017357" y="2097252"/>
                  <a:pt x="3998723" y="2075167"/>
                </a:cubicBezTo>
                <a:cubicBezTo>
                  <a:pt x="3971836" y="2043301"/>
                  <a:pt x="3947781" y="2009143"/>
                  <a:pt x="3922918" y="1975673"/>
                </a:cubicBezTo>
                <a:cubicBezTo>
                  <a:pt x="3918151" y="1969256"/>
                  <a:pt x="3857580" y="1885544"/>
                  <a:pt x="3847113" y="1866703"/>
                </a:cubicBezTo>
                <a:cubicBezTo>
                  <a:pt x="3804558" y="1790102"/>
                  <a:pt x="3830700" y="1838613"/>
                  <a:pt x="3771308" y="1719830"/>
                </a:cubicBezTo>
                <a:cubicBezTo>
                  <a:pt x="3766570" y="1710354"/>
                  <a:pt x="3760574" y="1701409"/>
                  <a:pt x="3757094" y="1691403"/>
                </a:cubicBezTo>
                <a:cubicBezTo>
                  <a:pt x="3744460" y="1655080"/>
                  <a:pt x="3731665" y="1618812"/>
                  <a:pt x="3719192" y="1582433"/>
                </a:cubicBezTo>
                <a:cubicBezTo>
                  <a:pt x="3712713" y="1563536"/>
                  <a:pt x="3704157" y="1545168"/>
                  <a:pt x="3700240" y="1525579"/>
                </a:cubicBezTo>
                <a:cubicBezTo>
                  <a:pt x="3694448" y="1496612"/>
                  <a:pt x="3690724" y="1476038"/>
                  <a:pt x="3681289" y="1445036"/>
                </a:cubicBezTo>
                <a:cubicBezTo>
                  <a:pt x="3675907" y="1427352"/>
                  <a:pt x="3668655" y="1410292"/>
                  <a:pt x="3662338" y="1392920"/>
                </a:cubicBezTo>
                <a:cubicBezTo>
                  <a:pt x="3657600" y="1366072"/>
                  <a:pt x="3655297" y="1338679"/>
                  <a:pt x="3648124" y="1312377"/>
                </a:cubicBezTo>
                <a:cubicBezTo>
                  <a:pt x="3643386" y="1295005"/>
                  <a:pt x="3637960" y="1277806"/>
                  <a:pt x="3633911" y="1260261"/>
                </a:cubicBezTo>
                <a:cubicBezTo>
                  <a:pt x="3630870" y="1247082"/>
                  <a:pt x="3613321" y="1157999"/>
                  <a:pt x="3610222" y="1137078"/>
                </a:cubicBezTo>
                <a:cubicBezTo>
                  <a:pt x="3606490" y="1111888"/>
                  <a:pt x="3603160" y="1086623"/>
                  <a:pt x="3600746" y="1061273"/>
                </a:cubicBezTo>
                <a:cubicBezTo>
                  <a:pt x="3597588" y="1028108"/>
                  <a:pt x="3597231" y="994556"/>
                  <a:pt x="3591271" y="961778"/>
                </a:cubicBezTo>
                <a:cubicBezTo>
                  <a:pt x="3588112" y="944406"/>
                  <a:pt x="3583985" y="927182"/>
                  <a:pt x="3581795" y="909662"/>
                </a:cubicBezTo>
                <a:cubicBezTo>
                  <a:pt x="3577663" y="876605"/>
                  <a:pt x="3577031" y="843148"/>
                  <a:pt x="3572319" y="810168"/>
                </a:cubicBezTo>
                <a:cubicBezTo>
                  <a:pt x="3570740" y="799113"/>
                  <a:pt x="3569057" y="788072"/>
                  <a:pt x="3567581" y="777003"/>
                </a:cubicBezTo>
                <a:cubicBezTo>
                  <a:pt x="3565898" y="764382"/>
                  <a:pt x="3565057" y="751640"/>
                  <a:pt x="3562844" y="739101"/>
                </a:cubicBezTo>
                <a:cubicBezTo>
                  <a:pt x="3560314" y="724762"/>
                  <a:pt x="3556051" y="710771"/>
                  <a:pt x="3553368" y="696460"/>
                </a:cubicBezTo>
                <a:cubicBezTo>
                  <a:pt x="3538696" y="618214"/>
                  <a:pt x="3562882" y="719152"/>
                  <a:pt x="3539154" y="606442"/>
                </a:cubicBezTo>
                <a:cubicBezTo>
                  <a:pt x="3536785" y="595191"/>
                  <a:pt x="3532264" y="584480"/>
                  <a:pt x="3529679" y="573277"/>
                </a:cubicBezTo>
                <a:cubicBezTo>
                  <a:pt x="3527519" y="563917"/>
                  <a:pt x="3528114" y="553917"/>
                  <a:pt x="3524941" y="544850"/>
                </a:cubicBezTo>
                <a:cubicBezTo>
                  <a:pt x="3485529" y="432246"/>
                  <a:pt x="3514484" y="512849"/>
                  <a:pt x="3477563" y="454831"/>
                </a:cubicBezTo>
                <a:cubicBezTo>
                  <a:pt x="3452586" y="415582"/>
                  <a:pt x="3464648" y="399276"/>
                  <a:pt x="3420709" y="355337"/>
                </a:cubicBezTo>
                <a:cubicBezTo>
                  <a:pt x="3412813" y="347441"/>
                  <a:pt x="3404439" y="339994"/>
                  <a:pt x="3397020" y="331648"/>
                </a:cubicBezTo>
                <a:cubicBezTo>
                  <a:pt x="3391774" y="325746"/>
                  <a:pt x="3388390" y="318281"/>
                  <a:pt x="3382806" y="312697"/>
                </a:cubicBezTo>
                <a:cubicBezTo>
                  <a:pt x="3377222" y="307113"/>
                  <a:pt x="3369439" y="304067"/>
                  <a:pt x="3363855" y="298483"/>
                </a:cubicBezTo>
                <a:cubicBezTo>
                  <a:pt x="3359829" y="294457"/>
                  <a:pt x="3358405" y="288296"/>
                  <a:pt x="3354379" y="284270"/>
                </a:cubicBezTo>
                <a:cubicBezTo>
                  <a:pt x="3350353" y="280244"/>
                  <a:pt x="3344540" y="278439"/>
                  <a:pt x="3340166" y="274794"/>
                </a:cubicBezTo>
                <a:cubicBezTo>
                  <a:pt x="3335019" y="270505"/>
                  <a:pt x="3331039" y="264941"/>
                  <a:pt x="3325952" y="260581"/>
                </a:cubicBezTo>
                <a:cubicBezTo>
                  <a:pt x="3319957" y="255442"/>
                  <a:pt x="3313426" y="250957"/>
                  <a:pt x="3307001" y="246367"/>
                </a:cubicBezTo>
                <a:cubicBezTo>
                  <a:pt x="3302368" y="243057"/>
                  <a:pt x="3297044" y="240674"/>
                  <a:pt x="3292788" y="236891"/>
                </a:cubicBezTo>
                <a:cubicBezTo>
                  <a:pt x="3282772" y="227988"/>
                  <a:pt x="3275511" y="215897"/>
                  <a:pt x="3264361" y="208464"/>
                </a:cubicBezTo>
                <a:cubicBezTo>
                  <a:pt x="3250089" y="198950"/>
                  <a:pt x="3248023" y="196725"/>
                  <a:pt x="3231196" y="189513"/>
                </a:cubicBezTo>
                <a:cubicBezTo>
                  <a:pt x="3221678" y="185434"/>
                  <a:pt x="3207651" y="182443"/>
                  <a:pt x="3198031" y="180038"/>
                </a:cubicBezTo>
                <a:cubicBezTo>
                  <a:pt x="3193293" y="175300"/>
                  <a:pt x="3189500" y="169375"/>
                  <a:pt x="3183818" y="165824"/>
                </a:cubicBezTo>
                <a:cubicBezTo>
                  <a:pt x="3176606" y="161316"/>
                  <a:pt x="3168138" y="159208"/>
                  <a:pt x="3160129" y="156348"/>
                </a:cubicBezTo>
                <a:cubicBezTo>
                  <a:pt x="3146019" y="151309"/>
                  <a:pt x="3131702" y="146873"/>
                  <a:pt x="3117488" y="142135"/>
                </a:cubicBezTo>
                <a:cubicBezTo>
                  <a:pt x="3091281" y="133399"/>
                  <a:pt x="3077124" y="129060"/>
                  <a:pt x="3046421" y="113708"/>
                </a:cubicBezTo>
                <a:lnTo>
                  <a:pt x="3027470" y="104232"/>
                </a:lnTo>
                <a:cubicBezTo>
                  <a:pt x="2994979" y="115062"/>
                  <a:pt x="3035306" y="104232"/>
                  <a:pt x="2989567" y="104232"/>
                </a:cubicBezTo>
                <a:cubicBezTo>
                  <a:pt x="2981514" y="104232"/>
                  <a:pt x="2973907" y="108352"/>
                  <a:pt x="2965878" y="108970"/>
                </a:cubicBezTo>
                <a:cubicBezTo>
                  <a:pt x="2953281" y="109939"/>
                  <a:pt x="2940609" y="108970"/>
                  <a:pt x="2927975" y="10897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8">
            <a:extLst>
              <a:ext uri="{FF2B5EF4-FFF2-40B4-BE49-F238E27FC236}">
                <a16:creationId xmlns:a16="http://schemas.microsoft.com/office/drawing/2014/main" id="{CB0F57E1-84CA-4CC6-8176-67AFFB2D00F7}"/>
              </a:ext>
            </a:extLst>
          </p:cNvPr>
          <p:cNvSpPr/>
          <p:nvPr/>
        </p:nvSpPr>
        <p:spPr>
          <a:xfrm>
            <a:off x="7244279" y="4368338"/>
            <a:ext cx="2670012" cy="1565968"/>
          </a:xfrm>
          <a:custGeom>
            <a:avLst/>
            <a:gdLst>
              <a:gd name="connsiteX0" fmla="*/ 3074848 w 7599470"/>
              <a:gd name="connsiteY0" fmla="*/ 118446 h 5533778"/>
              <a:gd name="connsiteX1" fmla="*/ 2937451 w 7599470"/>
              <a:gd name="connsiteY1" fmla="*/ 80543 h 5533778"/>
              <a:gd name="connsiteX2" fmla="*/ 2890073 w 7599470"/>
              <a:gd name="connsiteY2" fmla="*/ 66330 h 5533778"/>
              <a:gd name="connsiteX3" fmla="*/ 2856908 w 7599470"/>
              <a:gd name="connsiteY3" fmla="*/ 61592 h 5533778"/>
              <a:gd name="connsiteX4" fmla="*/ 2837957 w 7599470"/>
              <a:gd name="connsiteY4" fmla="*/ 56854 h 5533778"/>
              <a:gd name="connsiteX5" fmla="*/ 2790578 w 7599470"/>
              <a:gd name="connsiteY5" fmla="*/ 47378 h 5533778"/>
              <a:gd name="connsiteX6" fmla="*/ 2743200 w 7599470"/>
              <a:gd name="connsiteY6" fmla="*/ 37903 h 5533778"/>
              <a:gd name="connsiteX7" fmla="*/ 2700560 w 7599470"/>
              <a:gd name="connsiteY7" fmla="*/ 23689 h 5533778"/>
              <a:gd name="connsiteX8" fmla="*/ 2634230 w 7599470"/>
              <a:gd name="connsiteY8" fmla="*/ 14214 h 5533778"/>
              <a:gd name="connsiteX9" fmla="*/ 2563163 w 7599470"/>
              <a:gd name="connsiteY9" fmla="*/ 4738 h 5533778"/>
              <a:gd name="connsiteX10" fmla="*/ 2458931 w 7599470"/>
              <a:gd name="connsiteY10" fmla="*/ 0 h 5533778"/>
              <a:gd name="connsiteX11" fmla="*/ 2392601 w 7599470"/>
              <a:gd name="connsiteY11" fmla="*/ 9476 h 5533778"/>
              <a:gd name="connsiteX12" fmla="*/ 2364174 w 7599470"/>
              <a:gd name="connsiteY12" fmla="*/ 18951 h 5533778"/>
              <a:gd name="connsiteX13" fmla="*/ 2316796 w 7599470"/>
              <a:gd name="connsiteY13" fmla="*/ 28427 h 5533778"/>
              <a:gd name="connsiteX14" fmla="*/ 2278893 w 7599470"/>
              <a:gd name="connsiteY14" fmla="*/ 37903 h 5533778"/>
              <a:gd name="connsiteX15" fmla="*/ 2250466 w 7599470"/>
              <a:gd name="connsiteY15" fmla="*/ 52116 h 5533778"/>
              <a:gd name="connsiteX16" fmla="*/ 2231515 w 7599470"/>
              <a:gd name="connsiteY16" fmla="*/ 61592 h 5533778"/>
              <a:gd name="connsiteX17" fmla="*/ 2212564 w 7599470"/>
              <a:gd name="connsiteY17" fmla="*/ 66330 h 5533778"/>
              <a:gd name="connsiteX18" fmla="*/ 2179399 w 7599470"/>
              <a:gd name="connsiteY18" fmla="*/ 85281 h 5533778"/>
              <a:gd name="connsiteX19" fmla="*/ 2160448 w 7599470"/>
              <a:gd name="connsiteY19" fmla="*/ 94757 h 5533778"/>
              <a:gd name="connsiteX20" fmla="*/ 2117807 w 7599470"/>
              <a:gd name="connsiteY20" fmla="*/ 108970 h 5533778"/>
              <a:gd name="connsiteX21" fmla="*/ 2056216 w 7599470"/>
              <a:gd name="connsiteY21" fmla="*/ 146873 h 5533778"/>
              <a:gd name="connsiteX22" fmla="*/ 2018313 w 7599470"/>
              <a:gd name="connsiteY22" fmla="*/ 184775 h 5533778"/>
              <a:gd name="connsiteX23" fmla="*/ 1999362 w 7599470"/>
              <a:gd name="connsiteY23" fmla="*/ 203727 h 5533778"/>
              <a:gd name="connsiteX24" fmla="*/ 1985148 w 7599470"/>
              <a:gd name="connsiteY24" fmla="*/ 213202 h 5533778"/>
              <a:gd name="connsiteX25" fmla="*/ 1975673 w 7599470"/>
              <a:gd name="connsiteY25" fmla="*/ 227416 h 5533778"/>
              <a:gd name="connsiteX26" fmla="*/ 1914081 w 7599470"/>
              <a:gd name="connsiteY26" fmla="*/ 279532 h 5533778"/>
              <a:gd name="connsiteX27" fmla="*/ 1899867 w 7599470"/>
              <a:gd name="connsiteY27" fmla="*/ 289007 h 5533778"/>
              <a:gd name="connsiteX28" fmla="*/ 1866703 w 7599470"/>
              <a:gd name="connsiteY28" fmla="*/ 322172 h 5533778"/>
              <a:gd name="connsiteX29" fmla="*/ 1852489 w 7599470"/>
              <a:gd name="connsiteY29" fmla="*/ 336386 h 5533778"/>
              <a:gd name="connsiteX30" fmla="*/ 1809849 w 7599470"/>
              <a:gd name="connsiteY30" fmla="*/ 393240 h 5533778"/>
              <a:gd name="connsiteX31" fmla="*/ 1795635 w 7599470"/>
              <a:gd name="connsiteY31" fmla="*/ 407453 h 5533778"/>
              <a:gd name="connsiteX32" fmla="*/ 1767208 w 7599470"/>
              <a:gd name="connsiteY32" fmla="*/ 445356 h 5533778"/>
              <a:gd name="connsiteX33" fmla="*/ 1752995 w 7599470"/>
              <a:gd name="connsiteY33" fmla="*/ 459569 h 5533778"/>
              <a:gd name="connsiteX34" fmla="*/ 1734044 w 7599470"/>
              <a:gd name="connsiteY34" fmla="*/ 492734 h 5533778"/>
              <a:gd name="connsiteX35" fmla="*/ 1719830 w 7599470"/>
              <a:gd name="connsiteY35" fmla="*/ 506947 h 5533778"/>
              <a:gd name="connsiteX36" fmla="*/ 1700879 w 7599470"/>
              <a:gd name="connsiteY36" fmla="*/ 530636 h 5533778"/>
              <a:gd name="connsiteX37" fmla="*/ 1681928 w 7599470"/>
              <a:gd name="connsiteY37" fmla="*/ 549588 h 5533778"/>
              <a:gd name="connsiteX38" fmla="*/ 1672452 w 7599470"/>
              <a:gd name="connsiteY38" fmla="*/ 568539 h 5533778"/>
              <a:gd name="connsiteX39" fmla="*/ 1644025 w 7599470"/>
              <a:gd name="connsiteY39" fmla="*/ 606442 h 5533778"/>
              <a:gd name="connsiteX40" fmla="*/ 1634549 w 7599470"/>
              <a:gd name="connsiteY40" fmla="*/ 620655 h 5533778"/>
              <a:gd name="connsiteX41" fmla="*/ 1620336 w 7599470"/>
              <a:gd name="connsiteY41" fmla="*/ 639606 h 5533778"/>
              <a:gd name="connsiteX42" fmla="*/ 1610860 w 7599470"/>
              <a:gd name="connsiteY42" fmla="*/ 658558 h 5533778"/>
              <a:gd name="connsiteX43" fmla="*/ 1587171 w 7599470"/>
              <a:gd name="connsiteY43" fmla="*/ 691722 h 5533778"/>
              <a:gd name="connsiteX44" fmla="*/ 1577695 w 7599470"/>
              <a:gd name="connsiteY44" fmla="*/ 710674 h 5533778"/>
              <a:gd name="connsiteX45" fmla="*/ 1558744 w 7599470"/>
              <a:gd name="connsiteY45" fmla="*/ 739101 h 5533778"/>
              <a:gd name="connsiteX46" fmla="*/ 1549268 w 7599470"/>
              <a:gd name="connsiteY46" fmla="*/ 758052 h 5533778"/>
              <a:gd name="connsiteX47" fmla="*/ 1535055 w 7599470"/>
              <a:gd name="connsiteY47" fmla="*/ 772265 h 5533778"/>
              <a:gd name="connsiteX48" fmla="*/ 1497152 w 7599470"/>
              <a:gd name="connsiteY48" fmla="*/ 824382 h 5533778"/>
              <a:gd name="connsiteX49" fmla="*/ 1468725 w 7599470"/>
              <a:gd name="connsiteY49" fmla="*/ 862284 h 5533778"/>
              <a:gd name="connsiteX50" fmla="*/ 1449774 w 7599470"/>
              <a:gd name="connsiteY50" fmla="*/ 885973 h 5533778"/>
              <a:gd name="connsiteX51" fmla="*/ 1426085 w 7599470"/>
              <a:gd name="connsiteY51" fmla="*/ 914400 h 5533778"/>
              <a:gd name="connsiteX52" fmla="*/ 1383445 w 7599470"/>
              <a:gd name="connsiteY52" fmla="*/ 971254 h 5533778"/>
              <a:gd name="connsiteX53" fmla="*/ 1359756 w 7599470"/>
              <a:gd name="connsiteY53" fmla="*/ 1009157 h 5533778"/>
              <a:gd name="connsiteX54" fmla="*/ 1340804 w 7599470"/>
              <a:gd name="connsiteY54" fmla="*/ 1028108 h 5533778"/>
              <a:gd name="connsiteX55" fmla="*/ 1288688 w 7599470"/>
              <a:gd name="connsiteY55" fmla="*/ 1084962 h 5533778"/>
              <a:gd name="connsiteX56" fmla="*/ 1274475 w 7599470"/>
              <a:gd name="connsiteY56" fmla="*/ 1094438 h 5533778"/>
              <a:gd name="connsiteX57" fmla="*/ 1246048 w 7599470"/>
              <a:gd name="connsiteY57" fmla="*/ 1127602 h 5533778"/>
              <a:gd name="connsiteX58" fmla="*/ 1189194 w 7599470"/>
              <a:gd name="connsiteY58" fmla="*/ 1184456 h 5533778"/>
              <a:gd name="connsiteX59" fmla="*/ 1170243 w 7599470"/>
              <a:gd name="connsiteY59" fmla="*/ 1203407 h 5533778"/>
              <a:gd name="connsiteX60" fmla="*/ 1146553 w 7599470"/>
              <a:gd name="connsiteY60" fmla="*/ 1222359 h 5533778"/>
              <a:gd name="connsiteX61" fmla="*/ 1132340 w 7599470"/>
              <a:gd name="connsiteY61" fmla="*/ 1241310 h 5533778"/>
              <a:gd name="connsiteX62" fmla="*/ 1118127 w 7599470"/>
              <a:gd name="connsiteY62" fmla="*/ 1250786 h 5533778"/>
              <a:gd name="connsiteX63" fmla="*/ 1080224 w 7599470"/>
              <a:gd name="connsiteY63" fmla="*/ 1288688 h 5533778"/>
              <a:gd name="connsiteX64" fmla="*/ 1009157 w 7599470"/>
              <a:gd name="connsiteY64" fmla="*/ 1355018 h 5533778"/>
              <a:gd name="connsiteX65" fmla="*/ 938089 w 7599470"/>
              <a:gd name="connsiteY65" fmla="*/ 1416610 h 5533778"/>
              <a:gd name="connsiteX66" fmla="*/ 895449 w 7599470"/>
              <a:gd name="connsiteY66" fmla="*/ 1449774 h 5533778"/>
              <a:gd name="connsiteX67" fmla="*/ 862284 w 7599470"/>
              <a:gd name="connsiteY67" fmla="*/ 1468726 h 5533778"/>
              <a:gd name="connsiteX68" fmla="*/ 814906 w 7599470"/>
              <a:gd name="connsiteY68" fmla="*/ 1506628 h 5533778"/>
              <a:gd name="connsiteX69" fmla="*/ 762790 w 7599470"/>
              <a:gd name="connsiteY69" fmla="*/ 1539793 h 5533778"/>
              <a:gd name="connsiteX70" fmla="*/ 701198 w 7599470"/>
              <a:gd name="connsiteY70" fmla="*/ 1577696 h 5533778"/>
              <a:gd name="connsiteX71" fmla="*/ 668033 w 7599470"/>
              <a:gd name="connsiteY71" fmla="*/ 1601385 h 5533778"/>
              <a:gd name="connsiteX72" fmla="*/ 639606 w 7599470"/>
              <a:gd name="connsiteY72" fmla="*/ 1625074 h 5533778"/>
              <a:gd name="connsiteX73" fmla="*/ 596966 w 7599470"/>
              <a:gd name="connsiteY73" fmla="*/ 1653501 h 5533778"/>
              <a:gd name="connsiteX74" fmla="*/ 559063 w 7599470"/>
              <a:gd name="connsiteY74" fmla="*/ 1681928 h 5533778"/>
              <a:gd name="connsiteX75" fmla="*/ 492734 w 7599470"/>
              <a:gd name="connsiteY75" fmla="*/ 1719830 h 5533778"/>
              <a:gd name="connsiteX76" fmla="*/ 473782 w 7599470"/>
              <a:gd name="connsiteY76" fmla="*/ 1734044 h 5533778"/>
              <a:gd name="connsiteX77" fmla="*/ 426404 w 7599470"/>
              <a:gd name="connsiteY77" fmla="*/ 1767208 h 5533778"/>
              <a:gd name="connsiteX78" fmla="*/ 383764 w 7599470"/>
              <a:gd name="connsiteY78" fmla="*/ 1805111 h 5533778"/>
              <a:gd name="connsiteX79" fmla="*/ 341123 w 7599470"/>
              <a:gd name="connsiteY79" fmla="*/ 1847751 h 5533778"/>
              <a:gd name="connsiteX80" fmla="*/ 293745 w 7599470"/>
              <a:gd name="connsiteY80" fmla="*/ 1885654 h 5533778"/>
              <a:gd name="connsiteX81" fmla="*/ 274794 w 7599470"/>
              <a:gd name="connsiteY81" fmla="*/ 1909343 h 5533778"/>
              <a:gd name="connsiteX82" fmla="*/ 227416 w 7599470"/>
              <a:gd name="connsiteY82" fmla="*/ 1951984 h 5533778"/>
              <a:gd name="connsiteX83" fmla="*/ 189513 w 7599470"/>
              <a:gd name="connsiteY83" fmla="*/ 2004100 h 5533778"/>
              <a:gd name="connsiteX84" fmla="*/ 170562 w 7599470"/>
              <a:gd name="connsiteY84" fmla="*/ 2027789 h 5533778"/>
              <a:gd name="connsiteX85" fmla="*/ 113708 w 7599470"/>
              <a:gd name="connsiteY85" fmla="*/ 2113070 h 5533778"/>
              <a:gd name="connsiteX86" fmla="*/ 108970 w 7599470"/>
              <a:gd name="connsiteY86" fmla="*/ 2127283 h 5533778"/>
              <a:gd name="connsiteX87" fmla="*/ 75805 w 7599470"/>
              <a:gd name="connsiteY87" fmla="*/ 2174661 h 5533778"/>
              <a:gd name="connsiteX88" fmla="*/ 47378 w 7599470"/>
              <a:gd name="connsiteY88" fmla="*/ 2250467 h 5533778"/>
              <a:gd name="connsiteX89" fmla="*/ 37903 w 7599470"/>
              <a:gd name="connsiteY89" fmla="*/ 2274156 h 5533778"/>
              <a:gd name="connsiteX90" fmla="*/ 18951 w 7599470"/>
              <a:gd name="connsiteY90" fmla="*/ 2326272 h 5533778"/>
              <a:gd name="connsiteX91" fmla="*/ 9476 w 7599470"/>
              <a:gd name="connsiteY91" fmla="*/ 2387863 h 5533778"/>
              <a:gd name="connsiteX92" fmla="*/ 0 w 7599470"/>
              <a:gd name="connsiteY92" fmla="*/ 2468406 h 5533778"/>
              <a:gd name="connsiteX93" fmla="*/ 4738 w 7599470"/>
              <a:gd name="connsiteY93" fmla="*/ 2586852 h 5533778"/>
              <a:gd name="connsiteX94" fmla="*/ 14214 w 7599470"/>
              <a:gd name="connsiteY94" fmla="*/ 2672133 h 5533778"/>
              <a:gd name="connsiteX95" fmla="*/ 37903 w 7599470"/>
              <a:gd name="connsiteY95" fmla="*/ 2809530 h 5533778"/>
              <a:gd name="connsiteX96" fmla="*/ 42640 w 7599470"/>
              <a:gd name="connsiteY96" fmla="*/ 2823743 h 5533778"/>
              <a:gd name="connsiteX97" fmla="*/ 61592 w 7599470"/>
              <a:gd name="connsiteY97" fmla="*/ 2904286 h 5533778"/>
              <a:gd name="connsiteX98" fmla="*/ 75805 w 7599470"/>
              <a:gd name="connsiteY98" fmla="*/ 2942189 h 5533778"/>
              <a:gd name="connsiteX99" fmla="*/ 80543 w 7599470"/>
              <a:gd name="connsiteY99" fmla="*/ 2956402 h 5533778"/>
              <a:gd name="connsiteX100" fmla="*/ 118446 w 7599470"/>
              <a:gd name="connsiteY100" fmla="*/ 3046421 h 5533778"/>
              <a:gd name="connsiteX101" fmla="*/ 146873 w 7599470"/>
              <a:gd name="connsiteY101" fmla="*/ 3112750 h 5533778"/>
              <a:gd name="connsiteX102" fmla="*/ 165824 w 7599470"/>
              <a:gd name="connsiteY102" fmla="*/ 3141177 h 5533778"/>
              <a:gd name="connsiteX103" fmla="*/ 180037 w 7599470"/>
              <a:gd name="connsiteY103" fmla="*/ 3174342 h 5533778"/>
              <a:gd name="connsiteX104" fmla="*/ 217940 w 7599470"/>
              <a:gd name="connsiteY104" fmla="*/ 3231196 h 5533778"/>
              <a:gd name="connsiteX105" fmla="*/ 227416 w 7599470"/>
              <a:gd name="connsiteY105" fmla="*/ 3245410 h 5533778"/>
              <a:gd name="connsiteX106" fmla="*/ 241629 w 7599470"/>
              <a:gd name="connsiteY106" fmla="*/ 3259623 h 5533778"/>
              <a:gd name="connsiteX107" fmla="*/ 251105 w 7599470"/>
              <a:gd name="connsiteY107" fmla="*/ 3273836 h 5533778"/>
              <a:gd name="connsiteX108" fmla="*/ 326910 w 7599470"/>
              <a:gd name="connsiteY108" fmla="*/ 3344904 h 5533778"/>
              <a:gd name="connsiteX109" fmla="*/ 336386 w 7599470"/>
              <a:gd name="connsiteY109" fmla="*/ 3359117 h 5533778"/>
              <a:gd name="connsiteX110" fmla="*/ 388502 w 7599470"/>
              <a:gd name="connsiteY110" fmla="*/ 3397020 h 5533778"/>
              <a:gd name="connsiteX111" fmla="*/ 402715 w 7599470"/>
              <a:gd name="connsiteY111" fmla="*/ 3411233 h 5533778"/>
              <a:gd name="connsiteX112" fmla="*/ 445356 w 7599470"/>
              <a:gd name="connsiteY112" fmla="*/ 3434922 h 5533778"/>
              <a:gd name="connsiteX113" fmla="*/ 502209 w 7599470"/>
              <a:gd name="connsiteY113" fmla="*/ 3468087 h 5533778"/>
              <a:gd name="connsiteX114" fmla="*/ 535374 w 7599470"/>
              <a:gd name="connsiteY114" fmla="*/ 3477563 h 5533778"/>
              <a:gd name="connsiteX115" fmla="*/ 559063 w 7599470"/>
              <a:gd name="connsiteY115" fmla="*/ 3496514 h 5533778"/>
              <a:gd name="connsiteX116" fmla="*/ 606442 w 7599470"/>
              <a:gd name="connsiteY116" fmla="*/ 3510728 h 5533778"/>
              <a:gd name="connsiteX117" fmla="*/ 620655 w 7599470"/>
              <a:gd name="connsiteY117" fmla="*/ 3520203 h 5533778"/>
              <a:gd name="connsiteX118" fmla="*/ 682247 w 7599470"/>
              <a:gd name="connsiteY118" fmla="*/ 3543892 h 5533778"/>
              <a:gd name="connsiteX119" fmla="*/ 715411 w 7599470"/>
              <a:gd name="connsiteY119" fmla="*/ 3558106 h 5533778"/>
              <a:gd name="connsiteX120" fmla="*/ 805430 w 7599470"/>
              <a:gd name="connsiteY120" fmla="*/ 3586533 h 5533778"/>
              <a:gd name="connsiteX121" fmla="*/ 819644 w 7599470"/>
              <a:gd name="connsiteY121" fmla="*/ 3591271 h 5533778"/>
              <a:gd name="connsiteX122" fmla="*/ 867022 w 7599470"/>
              <a:gd name="connsiteY122" fmla="*/ 3610222 h 5533778"/>
              <a:gd name="connsiteX123" fmla="*/ 900187 w 7599470"/>
              <a:gd name="connsiteY123" fmla="*/ 3619698 h 5533778"/>
              <a:gd name="connsiteX124" fmla="*/ 957040 w 7599470"/>
              <a:gd name="connsiteY124" fmla="*/ 3638649 h 5533778"/>
              <a:gd name="connsiteX125" fmla="*/ 990205 w 7599470"/>
              <a:gd name="connsiteY125" fmla="*/ 3648125 h 5533778"/>
              <a:gd name="connsiteX126" fmla="*/ 1051797 w 7599470"/>
              <a:gd name="connsiteY126" fmla="*/ 3667076 h 5533778"/>
              <a:gd name="connsiteX127" fmla="*/ 1113389 w 7599470"/>
              <a:gd name="connsiteY127" fmla="*/ 3690765 h 5533778"/>
              <a:gd name="connsiteX128" fmla="*/ 1174980 w 7599470"/>
              <a:gd name="connsiteY128" fmla="*/ 3709716 h 5533778"/>
              <a:gd name="connsiteX129" fmla="*/ 1217621 w 7599470"/>
              <a:gd name="connsiteY129" fmla="*/ 3728668 h 5533778"/>
              <a:gd name="connsiteX130" fmla="*/ 1269737 w 7599470"/>
              <a:gd name="connsiteY130" fmla="*/ 3752357 h 5533778"/>
              <a:gd name="connsiteX131" fmla="*/ 1336066 w 7599470"/>
              <a:gd name="connsiteY131" fmla="*/ 3776046 h 5533778"/>
              <a:gd name="connsiteX132" fmla="*/ 1364493 w 7599470"/>
              <a:gd name="connsiteY132" fmla="*/ 3794997 h 5533778"/>
              <a:gd name="connsiteX133" fmla="*/ 1378707 w 7599470"/>
              <a:gd name="connsiteY133" fmla="*/ 3799735 h 5533778"/>
              <a:gd name="connsiteX134" fmla="*/ 1421347 w 7599470"/>
              <a:gd name="connsiteY134" fmla="*/ 3828162 h 5533778"/>
              <a:gd name="connsiteX135" fmla="*/ 1478201 w 7599470"/>
              <a:gd name="connsiteY135" fmla="*/ 3861327 h 5533778"/>
              <a:gd name="connsiteX136" fmla="*/ 1492415 w 7599470"/>
              <a:gd name="connsiteY136" fmla="*/ 3870802 h 5533778"/>
              <a:gd name="connsiteX137" fmla="*/ 1549268 w 7599470"/>
              <a:gd name="connsiteY137" fmla="*/ 3922918 h 5533778"/>
              <a:gd name="connsiteX138" fmla="*/ 1577695 w 7599470"/>
              <a:gd name="connsiteY138" fmla="*/ 3941870 h 5533778"/>
              <a:gd name="connsiteX139" fmla="*/ 1601385 w 7599470"/>
              <a:gd name="connsiteY139" fmla="*/ 3965559 h 5533778"/>
              <a:gd name="connsiteX140" fmla="*/ 1625074 w 7599470"/>
              <a:gd name="connsiteY140" fmla="*/ 3984510 h 5533778"/>
              <a:gd name="connsiteX141" fmla="*/ 1634549 w 7599470"/>
              <a:gd name="connsiteY141" fmla="*/ 3998724 h 5533778"/>
              <a:gd name="connsiteX142" fmla="*/ 1658238 w 7599470"/>
              <a:gd name="connsiteY142" fmla="*/ 4022413 h 5533778"/>
              <a:gd name="connsiteX143" fmla="*/ 1672452 w 7599470"/>
              <a:gd name="connsiteY143" fmla="*/ 4031888 h 5533778"/>
              <a:gd name="connsiteX144" fmla="*/ 1738781 w 7599470"/>
              <a:gd name="connsiteY144" fmla="*/ 4102956 h 5533778"/>
              <a:gd name="connsiteX145" fmla="*/ 1757733 w 7599470"/>
              <a:gd name="connsiteY145" fmla="*/ 4131383 h 5533778"/>
              <a:gd name="connsiteX146" fmla="*/ 1795635 w 7599470"/>
              <a:gd name="connsiteY146" fmla="*/ 4178761 h 5533778"/>
              <a:gd name="connsiteX147" fmla="*/ 1814587 w 7599470"/>
              <a:gd name="connsiteY147" fmla="*/ 4207188 h 5533778"/>
              <a:gd name="connsiteX148" fmla="*/ 1861965 w 7599470"/>
              <a:gd name="connsiteY148" fmla="*/ 4264042 h 5533778"/>
              <a:gd name="connsiteX149" fmla="*/ 1885654 w 7599470"/>
              <a:gd name="connsiteY149" fmla="*/ 4301944 h 5533778"/>
              <a:gd name="connsiteX150" fmla="*/ 1923557 w 7599470"/>
              <a:gd name="connsiteY150" fmla="*/ 4358798 h 5533778"/>
              <a:gd name="connsiteX151" fmla="*/ 1966197 w 7599470"/>
              <a:gd name="connsiteY151" fmla="*/ 4439341 h 5533778"/>
              <a:gd name="connsiteX152" fmla="*/ 1985148 w 7599470"/>
              <a:gd name="connsiteY152" fmla="*/ 4463030 h 5533778"/>
              <a:gd name="connsiteX153" fmla="*/ 1999362 w 7599470"/>
              <a:gd name="connsiteY153" fmla="*/ 4491457 h 5533778"/>
              <a:gd name="connsiteX154" fmla="*/ 2032527 w 7599470"/>
              <a:gd name="connsiteY154" fmla="*/ 4543573 h 5533778"/>
              <a:gd name="connsiteX155" fmla="*/ 2046740 w 7599470"/>
              <a:gd name="connsiteY155" fmla="*/ 4572000 h 5533778"/>
              <a:gd name="connsiteX156" fmla="*/ 2079905 w 7599470"/>
              <a:gd name="connsiteY156" fmla="*/ 4624116 h 5533778"/>
              <a:gd name="connsiteX157" fmla="*/ 2094118 w 7599470"/>
              <a:gd name="connsiteY157" fmla="*/ 4647805 h 5533778"/>
              <a:gd name="connsiteX158" fmla="*/ 2113070 w 7599470"/>
              <a:gd name="connsiteY158" fmla="*/ 4676232 h 5533778"/>
              <a:gd name="connsiteX159" fmla="*/ 2127283 w 7599470"/>
              <a:gd name="connsiteY159" fmla="*/ 4704659 h 5533778"/>
              <a:gd name="connsiteX160" fmla="*/ 2141496 w 7599470"/>
              <a:gd name="connsiteY160" fmla="*/ 4728348 h 5533778"/>
              <a:gd name="connsiteX161" fmla="*/ 2169923 w 7599470"/>
              <a:gd name="connsiteY161" fmla="*/ 4780464 h 5533778"/>
              <a:gd name="connsiteX162" fmla="*/ 2188875 w 7599470"/>
              <a:gd name="connsiteY162" fmla="*/ 4804154 h 5533778"/>
              <a:gd name="connsiteX163" fmla="*/ 2198350 w 7599470"/>
              <a:gd name="connsiteY163" fmla="*/ 4818367 h 5533778"/>
              <a:gd name="connsiteX164" fmla="*/ 2226777 w 7599470"/>
              <a:gd name="connsiteY164" fmla="*/ 4856270 h 5533778"/>
              <a:gd name="connsiteX165" fmla="*/ 2259942 w 7599470"/>
              <a:gd name="connsiteY165" fmla="*/ 4908386 h 5533778"/>
              <a:gd name="connsiteX166" fmla="*/ 2269418 w 7599470"/>
              <a:gd name="connsiteY166" fmla="*/ 4922599 h 5533778"/>
              <a:gd name="connsiteX167" fmla="*/ 2316796 w 7599470"/>
              <a:gd name="connsiteY167" fmla="*/ 4984191 h 5533778"/>
              <a:gd name="connsiteX168" fmla="*/ 2335747 w 7599470"/>
              <a:gd name="connsiteY168" fmla="*/ 5012618 h 5533778"/>
              <a:gd name="connsiteX169" fmla="*/ 2373650 w 7599470"/>
              <a:gd name="connsiteY169" fmla="*/ 5059996 h 5533778"/>
              <a:gd name="connsiteX170" fmla="*/ 2397339 w 7599470"/>
              <a:gd name="connsiteY170" fmla="*/ 5093161 h 5533778"/>
              <a:gd name="connsiteX171" fmla="*/ 2444717 w 7599470"/>
              <a:gd name="connsiteY171" fmla="*/ 5150015 h 5533778"/>
              <a:gd name="connsiteX172" fmla="*/ 2463668 w 7599470"/>
              <a:gd name="connsiteY172" fmla="*/ 5168966 h 5533778"/>
              <a:gd name="connsiteX173" fmla="*/ 2482620 w 7599470"/>
              <a:gd name="connsiteY173" fmla="*/ 5192655 h 5533778"/>
              <a:gd name="connsiteX174" fmla="*/ 2506309 w 7599470"/>
              <a:gd name="connsiteY174" fmla="*/ 5211606 h 5533778"/>
              <a:gd name="connsiteX175" fmla="*/ 2544211 w 7599470"/>
              <a:gd name="connsiteY175" fmla="*/ 5254247 h 5533778"/>
              <a:gd name="connsiteX176" fmla="*/ 2586852 w 7599470"/>
              <a:gd name="connsiteY176" fmla="*/ 5287412 h 5533778"/>
              <a:gd name="connsiteX177" fmla="*/ 2610541 w 7599470"/>
              <a:gd name="connsiteY177" fmla="*/ 5306363 h 5533778"/>
              <a:gd name="connsiteX178" fmla="*/ 2657919 w 7599470"/>
              <a:gd name="connsiteY178" fmla="*/ 5334790 h 5533778"/>
              <a:gd name="connsiteX179" fmla="*/ 2705297 w 7599470"/>
              <a:gd name="connsiteY179" fmla="*/ 5367955 h 5533778"/>
              <a:gd name="connsiteX180" fmla="*/ 2733724 w 7599470"/>
              <a:gd name="connsiteY180" fmla="*/ 5382168 h 5533778"/>
              <a:gd name="connsiteX181" fmla="*/ 2757414 w 7599470"/>
              <a:gd name="connsiteY181" fmla="*/ 5396382 h 5533778"/>
              <a:gd name="connsiteX182" fmla="*/ 2771627 w 7599470"/>
              <a:gd name="connsiteY182" fmla="*/ 5401119 h 5533778"/>
              <a:gd name="connsiteX183" fmla="*/ 2837957 w 7599470"/>
              <a:gd name="connsiteY183" fmla="*/ 5439022 h 5533778"/>
              <a:gd name="connsiteX184" fmla="*/ 2894810 w 7599470"/>
              <a:gd name="connsiteY184" fmla="*/ 5457973 h 5533778"/>
              <a:gd name="connsiteX185" fmla="*/ 2923237 w 7599470"/>
              <a:gd name="connsiteY185" fmla="*/ 5467449 h 5533778"/>
              <a:gd name="connsiteX186" fmla="*/ 2951664 w 7599470"/>
              <a:gd name="connsiteY186" fmla="*/ 5476925 h 5533778"/>
              <a:gd name="connsiteX187" fmla="*/ 2984829 w 7599470"/>
              <a:gd name="connsiteY187" fmla="*/ 5481662 h 5533778"/>
              <a:gd name="connsiteX188" fmla="*/ 3046421 w 7599470"/>
              <a:gd name="connsiteY188" fmla="*/ 5495876 h 5533778"/>
              <a:gd name="connsiteX189" fmla="*/ 3060634 w 7599470"/>
              <a:gd name="connsiteY189" fmla="*/ 5500614 h 5533778"/>
              <a:gd name="connsiteX190" fmla="*/ 3093799 w 7599470"/>
              <a:gd name="connsiteY190" fmla="*/ 5510089 h 5533778"/>
              <a:gd name="connsiteX191" fmla="*/ 3245409 w 7599470"/>
              <a:gd name="connsiteY191" fmla="*/ 5529041 h 5533778"/>
              <a:gd name="connsiteX192" fmla="*/ 3321215 w 7599470"/>
              <a:gd name="connsiteY192" fmla="*/ 5533778 h 5533778"/>
              <a:gd name="connsiteX193" fmla="*/ 3392282 w 7599470"/>
              <a:gd name="connsiteY193" fmla="*/ 5529041 h 5533778"/>
              <a:gd name="connsiteX194" fmla="*/ 3482301 w 7599470"/>
              <a:gd name="connsiteY194" fmla="*/ 5524303 h 5533778"/>
              <a:gd name="connsiteX195" fmla="*/ 3567581 w 7599470"/>
              <a:gd name="connsiteY195" fmla="*/ 5514827 h 5533778"/>
              <a:gd name="connsiteX196" fmla="*/ 3790259 w 7599470"/>
              <a:gd name="connsiteY196" fmla="*/ 5443760 h 5533778"/>
              <a:gd name="connsiteX197" fmla="*/ 3913443 w 7599470"/>
              <a:gd name="connsiteY197" fmla="*/ 5391644 h 5533778"/>
              <a:gd name="connsiteX198" fmla="*/ 4003461 w 7599470"/>
              <a:gd name="connsiteY198" fmla="*/ 5334790 h 5533778"/>
              <a:gd name="connsiteX199" fmla="*/ 4112431 w 7599470"/>
              <a:gd name="connsiteY199" fmla="*/ 5268460 h 5533778"/>
              <a:gd name="connsiteX200" fmla="*/ 4188236 w 7599470"/>
              <a:gd name="connsiteY200" fmla="*/ 5202131 h 5533778"/>
              <a:gd name="connsiteX201" fmla="*/ 4221401 w 7599470"/>
              <a:gd name="connsiteY201" fmla="*/ 5173704 h 5533778"/>
              <a:gd name="connsiteX202" fmla="*/ 4264042 w 7599470"/>
              <a:gd name="connsiteY202" fmla="*/ 5131063 h 5533778"/>
              <a:gd name="connsiteX203" fmla="*/ 4311420 w 7599470"/>
              <a:gd name="connsiteY203" fmla="*/ 5088423 h 5533778"/>
              <a:gd name="connsiteX204" fmla="*/ 4349322 w 7599470"/>
              <a:gd name="connsiteY204" fmla="*/ 5036307 h 5533778"/>
              <a:gd name="connsiteX205" fmla="*/ 4425128 w 7599470"/>
              <a:gd name="connsiteY205" fmla="*/ 4951026 h 5533778"/>
              <a:gd name="connsiteX206" fmla="*/ 4477244 w 7599470"/>
              <a:gd name="connsiteY206" fmla="*/ 4898910 h 5533778"/>
              <a:gd name="connsiteX207" fmla="*/ 4515146 w 7599470"/>
              <a:gd name="connsiteY207" fmla="*/ 4861007 h 5533778"/>
              <a:gd name="connsiteX208" fmla="*/ 4562524 w 7599470"/>
              <a:gd name="connsiteY208" fmla="*/ 4804154 h 5533778"/>
              <a:gd name="connsiteX209" fmla="*/ 4614640 w 7599470"/>
              <a:gd name="connsiteY209" fmla="*/ 4756775 h 5533778"/>
              <a:gd name="connsiteX210" fmla="*/ 4652543 w 7599470"/>
              <a:gd name="connsiteY210" fmla="*/ 4714135 h 5533778"/>
              <a:gd name="connsiteX211" fmla="*/ 4680970 w 7599470"/>
              <a:gd name="connsiteY211" fmla="*/ 4690446 h 5533778"/>
              <a:gd name="connsiteX212" fmla="*/ 4785202 w 7599470"/>
              <a:gd name="connsiteY212" fmla="*/ 4576738 h 5533778"/>
              <a:gd name="connsiteX213" fmla="*/ 4808891 w 7599470"/>
              <a:gd name="connsiteY213" fmla="*/ 4548311 h 5533778"/>
              <a:gd name="connsiteX214" fmla="*/ 4865745 w 7599470"/>
              <a:gd name="connsiteY214" fmla="*/ 4491457 h 5533778"/>
              <a:gd name="connsiteX215" fmla="*/ 4917861 w 7599470"/>
              <a:gd name="connsiteY215" fmla="*/ 4429865 h 5533778"/>
              <a:gd name="connsiteX216" fmla="*/ 5116850 w 7599470"/>
              <a:gd name="connsiteY216" fmla="*/ 4226139 h 5533778"/>
              <a:gd name="connsiteX217" fmla="*/ 5197393 w 7599470"/>
              <a:gd name="connsiteY217" fmla="*/ 4145596 h 5533778"/>
              <a:gd name="connsiteX218" fmla="*/ 5382168 w 7599470"/>
              <a:gd name="connsiteY218" fmla="*/ 4022413 h 5533778"/>
              <a:gd name="connsiteX219" fmla="*/ 5547992 w 7599470"/>
              <a:gd name="connsiteY219" fmla="*/ 3932394 h 5533778"/>
              <a:gd name="connsiteX220" fmla="*/ 5756456 w 7599470"/>
              <a:gd name="connsiteY220" fmla="*/ 3875540 h 5533778"/>
              <a:gd name="connsiteX221" fmla="*/ 6111793 w 7599470"/>
              <a:gd name="connsiteY221" fmla="*/ 3832900 h 5533778"/>
              <a:gd name="connsiteX222" fmla="*/ 6741923 w 7599470"/>
              <a:gd name="connsiteY222" fmla="*/ 3837638 h 5533778"/>
              <a:gd name="connsiteX223" fmla="*/ 6964601 w 7599470"/>
              <a:gd name="connsiteY223" fmla="*/ 3818686 h 5533778"/>
              <a:gd name="connsiteX224" fmla="*/ 7149376 w 7599470"/>
              <a:gd name="connsiteY224" fmla="*/ 3752357 h 5533778"/>
              <a:gd name="connsiteX225" fmla="*/ 7225181 w 7599470"/>
              <a:gd name="connsiteY225" fmla="*/ 3709716 h 5533778"/>
              <a:gd name="connsiteX226" fmla="*/ 7405219 w 7599470"/>
              <a:gd name="connsiteY226" fmla="*/ 3539155 h 5533778"/>
              <a:gd name="connsiteX227" fmla="*/ 7495237 w 7599470"/>
              <a:gd name="connsiteY227" fmla="*/ 3430185 h 5533778"/>
              <a:gd name="connsiteX228" fmla="*/ 7542616 w 7599470"/>
              <a:gd name="connsiteY228" fmla="*/ 3344904 h 5533778"/>
              <a:gd name="connsiteX229" fmla="*/ 7580518 w 7599470"/>
              <a:gd name="connsiteY229" fmla="*/ 3231196 h 5533778"/>
              <a:gd name="connsiteX230" fmla="*/ 7599470 w 7599470"/>
              <a:gd name="connsiteY230" fmla="*/ 3108013 h 5533778"/>
              <a:gd name="connsiteX231" fmla="*/ 7589994 w 7599470"/>
              <a:gd name="connsiteY231" fmla="*/ 2975354 h 5533778"/>
              <a:gd name="connsiteX232" fmla="*/ 7552091 w 7599470"/>
              <a:gd name="connsiteY232" fmla="*/ 2842695 h 5533778"/>
              <a:gd name="connsiteX233" fmla="*/ 7518927 w 7599470"/>
              <a:gd name="connsiteY233" fmla="*/ 2771627 h 5533778"/>
              <a:gd name="connsiteX234" fmla="*/ 7509451 w 7599470"/>
              <a:gd name="connsiteY234" fmla="*/ 2747938 h 5533778"/>
              <a:gd name="connsiteX235" fmla="*/ 7481024 w 7599470"/>
              <a:gd name="connsiteY235" fmla="*/ 2705298 h 5533778"/>
              <a:gd name="connsiteX236" fmla="*/ 7395743 w 7599470"/>
              <a:gd name="connsiteY236" fmla="*/ 2596328 h 5533778"/>
              <a:gd name="connsiteX237" fmla="*/ 7338889 w 7599470"/>
              <a:gd name="connsiteY237" fmla="*/ 2539474 h 5533778"/>
              <a:gd name="connsiteX238" fmla="*/ 7286773 w 7599470"/>
              <a:gd name="connsiteY238" fmla="*/ 2501571 h 5533778"/>
              <a:gd name="connsiteX239" fmla="*/ 7210968 w 7599470"/>
              <a:gd name="connsiteY239" fmla="*/ 2458931 h 5533778"/>
              <a:gd name="connsiteX240" fmla="*/ 7182541 w 7599470"/>
              <a:gd name="connsiteY240" fmla="*/ 2444717 h 5533778"/>
              <a:gd name="connsiteX241" fmla="*/ 7030931 w 7599470"/>
              <a:gd name="connsiteY241" fmla="*/ 2368912 h 5533778"/>
              <a:gd name="connsiteX242" fmla="*/ 6888796 w 7599470"/>
              <a:gd name="connsiteY242" fmla="*/ 2321534 h 5533778"/>
              <a:gd name="connsiteX243" fmla="*/ 6737186 w 7599470"/>
              <a:gd name="connsiteY243" fmla="*/ 2293107 h 5533778"/>
              <a:gd name="connsiteX244" fmla="*/ 6618740 w 7599470"/>
              <a:gd name="connsiteY244" fmla="*/ 2283631 h 5533778"/>
              <a:gd name="connsiteX245" fmla="*/ 6576100 w 7599470"/>
              <a:gd name="connsiteY245" fmla="*/ 2278893 h 5533778"/>
              <a:gd name="connsiteX246" fmla="*/ 6168647 w 7599470"/>
              <a:gd name="connsiteY246" fmla="*/ 2297845 h 5533778"/>
              <a:gd name="connsiteX247" fmla="*/ 6078628 w 7599470"/>
              <a:gd name="connsiteY247" fmla="*/ 2307320 h 5533778"/>
              <a:gd name="connsiteX248" fmla="*/ 5808572 w 7599470"/>
              <a:gd name="connsiteY248" fmla="*/ 2373650 h 5533778"/>
              <a:gd name="connsiteX249" fmla="*/ 5718553 w 7599470"/>
              <a:gd name="connsiteY249" fmla="*/ 2392601 h 5533778"/>
              <a:gd name="connsiteX250" fmla="*/ 5543254 w 7599470"/>
              <a:gd name="connsiteY250" fmla="*/ 2439979 h 5533778"/>
              <a:gd name="connsiteX251" fmla="*/ 5495876 w 7599470"/>
              <a:gd name="connsiteY251" fmla="*/ 2449455 h 5533778"/>
              <a:gd name="connsiteX252" fmla="*/ 5410595 w 7599470"/>
              <a:gd name="connsiteY252" fmla="*/ 2473144 h 5533778"/>
              <a:gd name="connsiteX253" fmla="*/ 5320576 w 7599470"/>
              <a:gd name="connsiteY253" fmla="*/ 2487358 h 5533778"/>
              <a:gd name="connsiteX254" fmla="*/ 5254247 w 7599470"/>
              <a:gd name="connsiteY254" fmla="*/ 2501571 h 5533778"/>
              <a:gd name="connsiteX255" fmla="*/ 5192655 w 7599470"/>
              <a:gd name="connsiteY255" fmla="*/ 2506309 h 5533778"/>
              <a:gd name="connsiteX256" fmla="*/ 5116850 w 7599470"/>
              <a:gd name="connsiteY256" fmla="*/ 2515785 h 5533778"/>
              <a:gd name="connsiteX257" fmla="*/ 5036307 w 7599470"/>
              <a:gd name="connsiteY257" fmla="*/ 2520522 h 5533778"/>
              <a:gd name="connsiteX258" fmla="*/ 4979453 w 7599470"/>
              <a:gd name="connsiteY258" fmla="*/ 2525260 h 5533778"/>
              <a:gd name="connsiteX259" fmla="*/ 4846794 w 7599470"/>
              <a:gd name="connsiteY259" fmla="*/ 2511047 h 5533778"/>
              <a:gd name="connsiteX260" fmla="*/ 4780464 w 7599470"/>
              <a:gd name="connsiteY260" fmla="*/ 2501571 h 5533778"/>
              <a:gd name="connsiteX261" fmla="*/ 4638330 w 7599470"/>
              <a:gd name="connsiteY261" fmla="*/ 2463669 h 5533778"/>
              <a:gd name="connsiteX262" fmla="*/ 4586214 w 7599470"/>
              <a:gd name="connsiteY262" fmla="*/ 2449455 h 5533778"/>
              <a:gd name="connsiteX263" fmla="*/ 4538835 w 7599470"/>
              <a:gd name="connsiteY263" fmla="*/ 2430504 h 5533778"/>
              <a:gd name="connsiteX264" fmla="*/ 4467768 w 7599470"/>
              <a:gd name="connsiteY264" fmla="*/ 2406815 h 5533778"/>
              <a:gd name="connsiteX265" fmla="*/ 4339847 w 7599470"/>
              <a:gd name="connsiteY265" fmla="*/ 2335747 h 5533778"/>
              <a:gd name="connsiteX266" fmla="*/ 4188236 w 7599470"/>
              <a:gd name="connsiteY266" fmla="*/ 2245729 h 5533778"/>
              <a:gd name="connsiteX267" fmla="*/ 4102956 w 7599470"/>
              <a:gd name="connsiteY267" fmla="*/ 2174661 h 5533778"/>
              <a:gd name="connsiteX268" fmla="*/ 3998723 w 7599470"/>
              <a:gd name="connsiteY268" fmla="*/ 2075167 h 5533778"/>
              <a:gd name="connsiteX269" fmla="*/ 3922918 w 7599470"/>
              <a:gd name="connsiteY269" fmla="*/ 1975673 h 5533778"/>
              <a:gd name="connsiteX270" fmla="*/ 3847113 w 7599470"/>
              <a:gd name="connsiteY270" fmla="*/ 1866703 h 5533778"/>
              <a:gd name="connsiteX271" fmla="*/ 3771308 w 7599470"/>
              <a:gd name="connsiteY271" fmla="*/ 1719830 h 5533778"/>
              <a:gd name="connsiteX272" fmla="*/ 3757094 w 7599470"/>
              <a:gd name="connsiteY272" fmla="*/ 1691403 h 5533778"/>
              <a:gd name="connsiteX273" fmla="*/ 3719192 w 7599470"/>
              <a:gd name="connsiteY273" fmla="*/ 1582433 h 5533778"/>
              <a:gd name="connsiteX274" fmla="*/ 3700240 w 7599470"/>
              <a:gd name="connsiteY274" fmla="*/ 1525579 h 5533778"/>
              <a:gd name="connsiteX275" fmla="*/ 3681289 w 7599470"/>
              <a:gd name="connsiteY275" fmla="*/ 1445036 h 5533778"/>
              <a:gd name="connsiteX276" fmla="*/ 3662338 w 7599470"/>
              <a:gd name="connsiteY276" fmla="*/ 1392920 h 5533778"/>
              <a:gd name="connsiteX277" fmla="*/ 3648124 w 7599470"/>
              <a:gd name="connsiteY277" fmla="*/ 1312377 h 5533778"/>
              <a:gd name="connsiteX278" fmla="*/ 3633911 w 7599470"/>
              <a:gd name="connsiteY278" fmla="*/ 1260261 h 5533778"/>
              <a:gd name="connsiteX279" fmla="*/ 3610222 w 7599470"/>
              <a:gd name="connsiteY279" fmla="*/ 1137078 h 5533778"/>
              <a:gd name="connsiteX280" fmla="*/ 3600746 w 7599470"/>
              <a:gd name="connsiteY280" fmla="*/ 1061273 h 5533778"/>
              <a:gd name="connsiteX281" fmla="*/ 3591271 w 7599470"/>
              <a:gd name="connsiteY281" fmla="*/ 961778 h 5533778"/>
              <a:gd name="connsiteX282" fmla="*/ 3581795 w 7599470"/>
              <a:gd name="connsiteY282" fmla="*/ 909662 h 5533778"/>
              <a:gd name="connsiteX283" fmla="*/ 3572319 w 7599470"/>
              <a:gd name="connsiteY283" fmla="*/ 810168 h 5533778"/>
              <a:gd name="connsiteX284" fmla="*/ 3567581 w 7599470"/>
              <a:gd name="connsiteY284" fmla="*/ 777003 h 5533778"/>
              <a:gd name="connsiteX285" fmla="*/ 3562844 w 7599470"/>
              <a:gd name="connsiteY285" fmla="*/ 739101 h 5533778"/>
              <a:gd name="connsiteX286" fmla="*/ 3553368 w 7599470"/>
              <a:gd name="connsiteY286" fmla="*/ 696460 h 5533778"/>
              <a:gd name="connsiteX287" fmla="*/ 3539154 w 7599470"/>
              <a:gd name="connsiteY287" fmla="*/ 606442 h 5533778"/>
              <a:gd name="connsiteX288" fmla="*/ 3529679 w 7599470"/>
              <a:gd name="connsiteY288" fmla="*/ 573277 h 5533778"/>
              <a:gd name="connsiteX289" fmla="*/ 3524941 w 7599470"/>
              <a:gd name="connsiteY289" fmla="*/ 544850 h 5533778"/>
              <a:gd name="connsiteX290" fmla="*/ 3477563 w 7599470"/>
              <a:gd name="connsiteY290" fmla="*/ 454831 h 5533778"/>
              <a:gd name="connsiteX291" fmla="*/ 3420709 w 7599470"/>
              <a:gd name="connsiteY291" fmla="*/ 355337 h 5533778"/>
              <a:gd name="connsiteX292" fmla="*/ 3397020 w 7599470"/>
              <a:gd name="connsiteY292" fmla="*/ 331648 h 5533778"/>
              <a:gd name="connsiteX293" fmla="*/ 3382806 w 7599470"/>
              <a:gd name="connsiteY293" fmla="*/ 312697 h 5533778"/>
              <a:gd name="connsiteX294" fmla="*/ 3363855 w 7599470"/>
              <a:gd name="connsiteY294" fmla="*/ 298483 h 5533778"/>
              <a:gd name="connsiteX295" fmla="*/ 3354379 w 7599470"/>
              <a:gd name="connsiteY295" fmla="*/ 284270 h 5533778"/>
              <a:gd name="connsiteX296" fmla="*/ 3340166 w 7599470"/>
              <a:gd name="connsiteY296" fmla="*/ 274794 h 5533778"/>
              <a:gd name="connsiteX297" fmla="*/ 3325952 w 7599470"/>
              <a:gd name="connsiteY297" fmla="*/ 260581 h 5533778"/>
              <a:gd name="connsiteX298" fmla="*/ 3307001 w 7599470"/>
              <a:gd name="connsiteY298" fmla="*/ 246367 h 5533778"/>
              <a:gd name="connsiteX299" fmla="*/ 3292788 w 7599470"/>
              <a:gd name="connsiteY299" fmla="*/ 236891 h 5533778"/>
              <a:gd name="connsiteX300" fmla="*/ 3264361 w 7599470"/>
              <a:gd name="connsiteY300" fmla="*/ 208464 h 5533778"/>
              <a:gd name="connsiteX301" fmla="*/ 3231196 w 7599470"/>
              <a:gd name="connsiteY301" fmla="*/ 189513 h 5533778"/>
              <a:gd name="connsiteX302" fmla="*/ 3198031 w 7599470"/>
              <a:gd name="connsiteY302" fmla="*/ 180038 h 5533778"/>
              <a:gd name="connsiteX303" fmla="*/ 3183818 w 7599470"/>
              <a:gd name="connsiteY303" fmla="*/ 165824 h 5533778"/>
              <a:gd name="connsiteX304" fmla="*/ 3160129 w 7599470"/>
              <a:gd name="connsiteY304" fmla="*/ 156348 h 5533778"/>
              <a:gd name="connsiteX305" fmla="*/ 3117488 w 7599470"/>
              <a:gd name="connsiteY305" fmla="*/ 142135 h 5533778"/>
              <a:gd name="connsiteX306" fmla="*/ 3046421 w 7599470"/>
              <a:gd name="connsiteY306" fmla="*/ 113708 h 5533778"/>
              <a:gd name="connsiteX307" fmla="*/ 3027470 w 7599470"/>
              <a:gd name="connsiteY307" fmla="*/ 104232 h 5533778"/>
              <a:gd name="connsiteX308" fmla="*/ 2989567 w 7599470"/>
              <a:gd name="connsiteY308" fmla="*/ 104232 h 5533778"/>
              <a:gd name="connsiteX309" fmla="*/ 2965878 w 7599470"/>
              <a:gd name="connsiteY309" fmla="*/ 108970 h 5533778"/>
              <a:gd name="connsiteX310" fmla="*/ 2927975 w 7599470"/>
              <a:gd name="connsiteY310" fmla="*/ 108970 h 5533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</a:cxnLst>
            <a:rect l="l" t="t" r="r" b="b"/>
            <a:pathLst>
              <a:path w="7599470" h="5533778">
                <a:moveTo>
                  <a:pt x="3074848" y="118446"/>
                </a:moveTo>
                <a:lnTo>
                  <a:pt x="2937451" y="80543"/>
                </a:lnTo>
                <a:cubicBezTo>
                  <a:pt x="2915829" y="74365"/>
                  <a:pt x="2910251" y="69999"/>
                  <a:pt x="2890073" y="66330"/>
                </a:cubicBezTo>
                <a:cubicBezTo>
                  <a:pt x="2879086" y="64332"/>
                  <a:pt x="2867895" y="63590"/>
                  <a:pt x="2856908" y="61592"/>
                </a:cubicBezTo>
                <a:cubicBezTo>
                  <a:pt x="2850502" y="60427"/>
                  <a:pt x="2844324" y="58218"/>
                  <a:pt x="2837957" y="56854"/>
                </a:cubicBezTo>
                <a:cubicBezTo>
                  <a:pt x="2822209" y="53479"/>
                  <a:pt x="2806371" y="50536"/>
                  <a:pt x="2790578" y="47378"/>
                </a:cubicBezTo>
                <a:lnTo>
                  <a:pt x="2743200" y="37903"/>
                </a:lnTo>
                <a:cubicBezTo>
                  <a:pt x="2728987" y="33165"/>
                  <a:pt x="2715338" y="26152"/>
                  <a:pt x="2700560" y="23689"/>
                </a:cubicBezTo>
                <a:cubicBezTo>
                  <a:pt x="2659574" y="16858"/>
                  <a:pt x="2681665" y="20142"/>
                  <a:pt x="2634230" y="14214"/>
                </a:cubicBezTo>
                <a:cubicBezTo>
                  <a:pt x="2601856" y="6120"/>
                  <a:pt x="2612388" y="7721"/>
                  <a:pt x="2563163" y="4738"/>
                </a:cubicBezTo>
                <a:cubicBezTo>
                  <a:pt x="2528447" y="2634"/>
                  <a:pt x="2493675" y="1579"/>
                  <a:pt x="2458931" y="0"/>
                </a:cubicBezTo>
                <a:cubicBezTo>
                  <a:pt x="2419254" y="13226"/>
                  <a:pt x="2480826" y="-6093"/>
                  <a:pt x="2392601" y="9476"/>
                </a:cubicBezTo>
                <a:cubicBezTo>
                  <a:pt x="2382765" y="11212"/>
                  <a:pt x="2373968" y="16992"/>
                  <a:pt x="2364174" y="18951"/>
                </a:cubicBezTo>
                <a:cubicBezTo>
                  <a:pt x="2348381" y="22110"/>
                  <a:pt x="2332421" y="24521"/>
                  <a:pt x="2316796" y="28427"/>
                </a:cubicBezTo>
                <a:lnTo>
                  <a:pt x="2278893" y="37903"/>
                </a:lnTo>
                <a:cubicBezTo>
                  <a:pt x="2251576" y="56113"/>
                  <a:pt x="2277930" y="40345"/>
                  <a:pt x="2250466" y="52116"/>
                </a:cubicBezTo>
                <a:cubicBezTo>
                  <a:pt x="2243974" y="54898"/>
                  <a:pt x="2238128" y="59112"/>
                  <a:pt x="2231515" y="61592"/>
                </a:cubicBezTo>
                <a:cubicBezTo>
                  <a:pt x="2225418" y="63878"/>
                  <a:pt x="2218661" y="64044"/>
                  <a:pt x="2212564" y="66330"/>
                </a:cubicBezTo>
                <a:cubicBezTo>
                  <a:pt x="2191739" y="74139"/>
                  <a:pt x="2196894" y="75284"/>
                  <a:pt x="2179399" y="85281"/>
                </a:cubicBezTo>
                <a:cubicBezTo>
                  <a:pt x="2173267" y="88785"/>
                  <a:pt x="2167040" y="92222"/>
                  <a:pt x="2160448" y="94757"/>
                </a:cubicBezTo>
                <a:cubicBezTo>
                  <a:pt x="2146464" y="100135"/>
                  <a:pt x="2130654" y="101261"/>
                  <a:pt x="2117807" y="108970"/>
                </a:cubicBezTo>
                <a:cubicBezTo>
                  <a:pt x="2107831" y="114956"/>
                  <a:pt x="2059071" y="144018"/>
                  <a:pt x="2056216" y="146873"/>
                </a:cubicBezTo>
                <a:lnTo>
                  <a:pt x="2018313" y="184775"/>
                </a:lnTo>
                <a:cubicBezTo>
                  <a:pt x="2011996" y="191092"/>
                  <a:pt x="2006796" y="198772"/>
                  <a:pt x="1999362" y="203727"/>
                </a:cubicBezTo>
                <a:lnTo>
                  <a:pt x="1985148" y="213202"/>
                </a:lnTo>
                <a:cubicBezTo>
                  <a:pt x="1981990" y="217940"/>
                  <a:pt x="1979318" y="223042"/>
                  <a:pt x="1975673" y="227416"/>
                </a:cubicBezTo>
                <a:cubicBezTo>
                  <a:pt x="1962213" y="243568"/>
                  <a:pt x="1921247" y="274755"/>
                  <a:pt x="1914081" y="279532"/>
                </a:cubicBezTo>
                <a:cubicBezTo>
                  <a:pt x="1909343" y="282690"/>
                  <a:pt x="1904099" y="285198"/>
                  <a:pt x="1899867" y="289007"/>
                </a:cubicBezTo>
                <a:cubicBezTo>
                  <a:pt x="1888246" y="299465"/>
                  <a:pt x="1877758" y="311117"/>
                  <a:pt x="1866703" y="322172"/>
                </a:cubicBezTo>
                <a:cubicBezTo>
                  <a:pt x="1861965" y="326910"/>
                  <a:pt x="1856509" y="331026"/>
                  <a:pt x="1852489" y="336386"/>
                </a:cubicBezTo>
                <a:cubicBezTo>
                  <a:pt x="1838276" y="355337"/>
                  <a:pt x="1826600" y="376490"/>
                  <a:pt x="1809849" y="393240"/>
                </a:cubicBezTo>
                <a:cubicBezTo>
                  <a:pt x="1805111" y="397978"/>
                  <a:pt x="1799878" y="402267"/>
                  <a:pt x="1795635" y="407453"/>
                </a:cubicBezTo>
                <a:cubicBezTo>
                  <a:pt x="1785634" y="419676"/>
                  <a:pt x="1778375" y="434189"/>
                  <a:pt x="1767208" y="445356"/>
                </a:cubicBezTo>
                <a:cubicBezTo>
                  <a:pt x="1762470" y="450094"/>
                  <a:pt x="1756889" y="454117"/>
                  <a:pt x="1752995" y="459569"/>
                </a:cubicBezTo>
                <a:cubicBezTo>
                  <a:pt x="1729836" y="491990"/>
                  <a:pt x="1756415" y="465889"/>
                  <a:pt x="1734044" y="492734"/>
                </a:cubicBezTo>
                <a:cubicBezTo>
                  <a:pt x="1729755" y="497881"/>
                  <a:pt x="1724242" y="501905"/>
                  <a:pt x="1719830" y="506947"/>
                </a:cubicBezTo>
                <a:cubicBezTo>
                  <a:pt x="1713171" y="514557"/>
                  <a:pt x="1707597" y="523078"/>
                  <a:pt x="1700879" y="530636"/>
                </a:cubicBezTo>
                <a:cubicBezTo>
                  <a:pt x="1694944" y="537313"/>
                  <a:pt x="1687288" y="542441"/>
                  <a:pt x="1681928" y="549588"/>
                </a:cubicBezTo>
                <a:cubicBezTo>
                  <a:pt x="1677690" y="555238"/>
                  <a:pt x="1676370" y="562662"/>
                  <a:pt x="1672452" y="568539"/>
                </a:cubicBezTo>
                <a:cubicBezTo>
                  <a:pt x="1663692" y="581679"/>
                  <a:pt x="1652786" y="593302"/>
                  <a:pt x="1644025" y="606442"/>
                </a:cubicBezTo>
                <a:cubicBezTo>
                  <a:pt x="1640866" y="611180"/>
                  <a:pt x="1637859" y="616022"/>
                  <a:pt x="1634549" y="620655"/>
                </a:cubicBezTo>
                <a:cubicBezTo>
                  <a:pt x="1629959" y="627080"/>
                  <a:pt x="1624521" y="632910"/>
                  <a:pt x="1620336" y="639606"/>
                </a:cubicBezTo>
                <a:cubicBezTo>
                  <a:pt x="1616593" y="645595"/>
                  <a:pt x="1614364" y="652426"/>
                  <a:pt x="1610860" y="658558"/>
                </a:cubicBezTo>
                <a:cubicBezTo>
                  <a:pt x="1597492" y="681952"/>
                  <a:pt x="1604126" y="664595"/>
                  <a:pt x="1587171" y="691722"/>
                </a:cubicBezTo>
                <a:cubicBezTo>
                  <a:pt x="1583428" y="697711"/>
                  <a:pt x="1581329" y="704618"/>
                  <a:pt x="1577695" y="710674"/>
                </a:cubicBezTo>
                <a:cubicBezTo>
                  <a:pt x="1571836" y="720439"/>
                  <a:pt x="1563837" y="728915"/>
                  <a:pt x="1558744" y="739101"/>
                </a:cubicBezTo>
                <a:cubicBezTo>
                  <a:pt x="1555585" y="745418"/>
                  <a:pt x="1553373" y="752305"/>
                  <a:pt x="1549268" y="758052"/>
                </a:cubicBezTo>
                <a:cubicBezTo>
                  <a:pt x="1545374" y="763504"/>
                  <a:pt x="1539298" y="767079"/>
                  <a:pt x="1535055" y="772265"/>
                </a:cubicBezTo>
                <a:cubicBezTo>
                  <a:pt x="1484981" y="833467"/>
                  <a:pt x="1521962" y="790269"/>
                  <a:pt x="1497152" y="824382"/>
                </a:cubicBezTo>
                <a:cubicBezTo>
                  <a:pt x="1487863" y="837154"/>
                  <a:pt x="1478354" y="849766"/>
                  <a:pt x="1468725" y="862284"/>
                </a:cubicBezTo>
                <a:cubicBezTo>
                  <a:pt x="1462559" y="870299"/>
                  <a:pt x="1456177" y="878147"/>
                  <a:pt x="1449774" y="885973"/>
                </a:cubicBezTo>
                <a:cubicBezTo>
                  <a:pt x="1441963" y="895519"/>
                  <a:pt x="1433486" y="904532"/>
                  <a:pt x="1426085" y="914400"/>
                </a:cubicBezTo>
                <a:cubicBezTo>
                  <a:pt x="1411872" y="933351"/>
                  <a:pt x="1394040" y="950066"/>
                  <a:pt x="1383445" y="971254"/>
                </a:cubicBezTo>
                <a:cubicBezTo>
                  <a:pt x="1374107" y="989929"/>
                  <a:pt x="1374104" y="992759"/>
                  <a:pt x="1359756" y="1009157"/>
                </a:cubicBezTo>
                <a:cubicBezTo>
                  <a:pt x="1353873" y="1015880"/>
                  <a:pt x="1346687" y="1021385"/>
                  <a:pt x="1340804" y="1028108"/>
                </a:cubicBezTo>
                <a:cubicBezTo>
                  <a:pt x="1319346" y="1052631"/>
                  <a:pt x="1324311" y="1061212"/>
                  <a:pt x="1288688" y="1084962"/>
                </a:cubicBezTo>
                <a:cubicBezTo>
                  <a:pt x="1283950" y="1088121"/>
                  <a:pt x="1278501" y="1090412"/>
                  <a:pt x="1274475" y="1094438"/>
                </a:cubicBezTo>
                <a:cubicBezTo>
                  <a:pt x="1264180" y="1104733"/>
                  <a:pt x="1255983" y="1116958"/>
                  <a:pt x="1246048" y="1127602"/>
                </a:cubicBezTo>
                <a:lnTo>
                  <a:pt x="1189194" y="1184456"/>
                </a:lnTo>
                <a:cubicBezTo>
                  <a:pt x="1182877" y="1190773"/>
                  <a:pt x="1177219" y="1197826"/>
                  <a:pt x="1170243" y="1203407"/>
                </a:cubicBezTo>
                <a:cubicBezTo>
                  <a:pt x="1162346" y="1209724"/>
                  <a:pt x="1153704" y="1215208"/>
                  <a:pt x="1146553" y="1222359"/>
                </a:cubicBezTo>
                <a:cubicBezTo>
                  <a:pt x="1140970" y="1227942"/>
                  <a:pt x="1137923" y="1235726"/>
                  <a:pt x="1132340" y="1241310"/>
                </a:cubicBezTo>
                <a:cubicBezTo>
                  <a:pt x="1128314" y="1245336"/>
                  <a:pt x="1122340" y="1246956"/>
                  <a:pt x="1118127" y="1250786"/>
                </a:cubicBezTo>
                <a:cubicBezTo>
                  <a:pt x="1104906" y="1262805"/>
                  <a:pt x="1091852" y="1275122"/>
                  <a:pt x="1080224" y="1288688"/>
                </a:cubicBezTo>
                <a:cubicBezTo>
                  <a:pt x="1034243" y="1342333"/>
                  <a:pt x="1070507" y="1304494"/>
                  <a:pt x="1009157" y="1355018"/>
                </a:cubicBezTo>
                <a:cubicBezTo>
                  <a:pt x="946617" y="1406522"/>
                  <a:pt x="995864" y="1369668"/>
                  <a:pt x="938089" y="1416610"/>
                </a:cubicBezTo>
                <a:cubicBezTo>
                  <a:pt x="924114" y="1427965"/>
                  <a:pt x="911083" y="1440840"/>
                  <a:pt x="895449" y="1449774"/>
                </a:cubicBezTo>
                <a:cubicBezTo>
                  <a:pt x="884394" y="1456091"/>
                  <a:pt x="873026" y="1461890"/>
                  <a:pt x="862284" y="1468726"/>
                </a:cubicBezTo>
                <a:cubicBezTo>
                  <a:pt x="840085" y="1482853"/>
                  <a:pt x="839058" y="1489579"/>
                  <a:pt x="814906" y="1506628"/>
                </a:cubicBezTo>
                <a:cubicBezTo>
                  <a:pt x="798084" y="1518503"/>
                  <a:pt x="779263" y="1527438"/>
                  <a:pt x="762790" y="1539793"/>
                </a:cubicBezTo>
                <a:cubicBezTo>
                  <a:pt x="718083" y="1573323"/>
                  <a:pt x="739550" y="1562354"/>
                  <a:pt x="701198" y="1577696"/>
                </a:cubicBezTo>
                <a:cubicBezTo>
                  <a:pt x="638132" y="1640762"/>
                  <a:pt x="713410" y="1571134"/>
                  <a:pt x="668033" y="1601385"/>
                </a:cubicBezTo>
                <a:cubicBezTo>
                  <a:pt x="657770" y="1608227"/>
                  <a:pt x="649553" y="1617780"/>
                  <a:pt x="639606" y="1625074"/>
                </a:cubicBezTo>
                <a:cubicBezTo>
                  <a:pt x="625831" y="1635176"/>
                  <a:pt x="610922" y="1643650"/>
                  <a:pt x="596966" y="1653501"/>
                </a:cubicBezTo>
                <a:cubicBezTo>
                  <a:pt x="584064" y="1662608"/>
                  <a:pt x="572387" y="1673449"/>
                  <a:pt x="559063" y="1681928"/>
                </a:cubicBezTo>
                <a:cubicBezTo>
                  <a:pt x="537579" y="1695599"/>
                  <a:pt x="513106" y="1704551"/>
                  <a:pt x="492734" y="1719830"/>
                </a:cubicBezTo>
                <a:cubicBezTo>
                  <a:pt x="486417" y="1724568"/>
                  <a:pt x="480208" y="1729454"/>
                  <a:pt x="473782" y="1734044"/>
                </a:cubicBezTo>
                <a:cubicBezTo>
                  <a:pt x="458095" y="1745249"/>
                  <a:pt x="440035" y="1753577"/>
                  <a:pt x="426404" y="1767208"/>
                </a:cubicBezTo>
                <a:cubicBezTo>
                  <a:pt x="351589" y="1842027"/>
                  <a:pt x="469569" y="1725437"/>
                  <a:pt x="383764" y="1805111"/>
                </a:cubicBezTo>
                <a:cubicBezTo>
                  <a:pt x="369034" y="1818789"/>
                  <a:pt x="356819" y="1835194"/>
                  <a:pt x="341123" y="1847751"/>
                </a:cubicBezTo>
                <a:cubicBezTo>
                  <a:pt x="325330" y="1860385"/>
                  <a:pt x="308565" y="1871892"/>
                  <a:pt x="293745" y="1885654"/>
                </a:cubicBezTo>
                <a:cubicBezTo>
                  <a:pt x="286335" y="1892535"/>
                  <a:pt x="281944" y="1902193"/>
                  <a:pt x="274794" y="1909343"/>
                </a:cubicBezTo>
                <a:cubicBezTo>
                  <a:pt x="211962" y="1972177"/>
                  <a:pt x="291852" y="1880390"/>
                  <a:pt x="227416" y="1951984"/>
                </a:cubicBezTo>
                <a:cubicBezTo>
                  <a:pt x="204734" y="1977186"/>
                  <a:pt x="210262" y="1975570"/>
                  <a:pt x="189513" y="2004100"/>
                </a:cubicBezTo>
                <a:cubicBezTo>
                  <a:pt x="183565" y="2012278"/>
                  <a:pt x="176171" y="2019375"/>
                  <a:pt x="170562" y="2027789"/>
                </a:cubicBezTo>
                <a:cubicBezTo>
                  <a:pt x="105758" y="2124994"/>
                  <a:pt x="156779" y="2059230"/>
                  <a:pt x="113708" y="2113070"/>
                </a:cubicBezTo>
                <a:cubicBezTo>
                  <a:pt x="112129" y="2117808"/>
                  <a:pt x="111203" y="2122816"/>
                  <a:pt x="108970" y="2127283"/>
                </a:cubicBezTo>
                <a:cubicBezTo>
                  <a:pt x="98182" y="2148860"/>
                  <a:pt x="91036" y="2155624"/>
                  <a:pt x="75805" y="2174661"/>
                </a:cubicBezTo>
                <a:cubicBezTo>
                  <a:pt x="64496" y="2208587"/>
                  <a:pt x="71163" y="2189304"/>
                  <a:pt x="47378" y="2250467"/>
                </a:cubicBezTo>
                <a:cubicBezTo>
                  <a:pt x="44296" y="2258393"/>
                  <a:pt x="40592" y="2266088"/>
                  <a:pt x="37903" y="2274156"/>
                </a:cubicBezTo>
                <a:cubicBezTo>
                  <a:pt x="25738" y="2310651"/>
                  <a:pt x="32137" y="2293309"/>
                  <a:pt x="18951" y="2326272"/>
                </a:cubicBezTo>
                <a:cubicBezTo>
                  <a:pt x="15003" y="2349965"/>
                  <a:pt x="12522" y="2363496"/>
                  <a:pt x="9476" y="2387863"/>
                </a:cubicBezTo>
                <a:cubicBezTo>
                  <a:pt x="6123" y="2414687"/>
                  <a:pt x="3159" y="2441558"/>
                  <a:pt x="0" y="2468406"/>
                </a:cubicBezTo>
                <a:cubicBezTo>
                  <a:pt x="1579" y="2507888"/>
                  <a:pt x="1988" y="2547434"/>
                  <a:pt x="4738" y="2586852"/>
                </a:cubicBezTo>
                <a:cubicBezTo>
                  <a:pt x="6729" y="2615385"/>
                  <a:pt x="10169" y="2643818"/>
                  <a:pt x="14214" y="2672133"/>
                </a:cubicBezTo>
                <a:cubicBezTo>
                  <a:pt x="23669" y="2738324"/>
                  <a:pt x="23025" y="2742580"/>
                  <a:pt x="37903" y="2809530"/>
                </a:cubicBezTo>
                <a:cubicBezTo>
                  <a:pt x="38986" y="2814405"/>
                  <a:pt x="41517" y="2818877"/>
                  <a:pt x="42640" y="2823743"/>
                </a:cubicBezTo>
                <a:cubicBezTo>
                  <a:pt x="52934" y="2868351"/>
                  <a:pt x="48717" y="2865661"/>
                  <a:pt x="61592" y="2904286"/>
                </a:cubicBezTo>
                <a:cubicBezTo>
                  <a:pt x="65859" y="2917087"/>
                  <a:pt x="71194" y="2929508"/>
                  <a:pt x="75805" y="2942189"/>
                </a:cubicBezTo>
                <a:cubicBezTo>
                  <a:pt x="77512" y="2946882"/>
                  <a:pt x="78652" y="2951780"/>
                  <a:pt x="80543" y="2956402"/>
                </a:cubicBezTo>
                <a:cubicBezTo>
                  <a:pt x="92871" y="2986536"/>
                  <a:pt x="105760" y="3016436"/>
                  <a:pt x="118446" y="3046421"/>
                </a:cubicBezTo>
                <a:cubicBezTo>
                  <a:pt x="118449" y="3046429"/>
                  <a:pt x="146868" y="3112742"/>
                  <a:pt x="146873" y="3112750"/>
                </a:cubicBezTo>
                <a:cubicBezTo>
                  <a:pt x="153190" y="3122226"/>
                  <a:pt x="160425" y="3131150"/>
                  <a:pt x="165824" y="3141177"/>
                </a:cubicBezTo>
                <a:cubicBezTo>
                  <a:pt x="171526" y="3151767"/>
                  <a:pt x="174011" y="3163933"/>
                  <a:pt x="180037" y="3174342"/>
                </a:cubicBezTo>
                <a:cubicBezTo>
                  <a:pt x="191449" y="3194054"/>
                  <a:pt x="205306" y="3212245"/>
                  <a:pt x="217940" y="3231196"/>
                </a:cubicBezTo>
                <a:cubicBezTo>
                  <a:pt x="221099" y="3235934"/>
                  <a:pt x="223389" y="3241383"/>
                  <a:pt x="227416" y="3245410"/>
                </a:cubicBezTo>
                <a:cubicBezTo>
                  <a:pt x="232154" y="3250148"/>
                  <a:pt x="237340" y="3254476"/>
                  <a:pt x="241629" y="3259623"/>
                </a:cubicBezTo>
                <a:cubicBezTo>
                  <a:pt x="245274" y="3263997"/>
                  <a:pt x="247211" y="3269682"/>
                  <a:pt x="251105" y="3273836"/>
                </a:cubicBezTo>
                <a:cubicBezTo>
                  <a:pt x="305789" y="3332165"/>
                  <a:pt x="290682" y="3320752"/>
                  <a:pt x="326910" y="3344904"/>
                </a:cubicBezTo>
                <a:cubicBezTo>
                  <a:pt x="330069" y="3349642"/>
                  <a:pt x="332360" y="3355091"/>
                  <a:pt x="336386" y="3359117"/>
                </a:cubicBezTo>
                <a:cubicBezTo>
                  <a:pt x="356007" y="3378738"/>
                  <a:pt x="366257" y="3379719"/>
                  <a:pt x="388502" y="3397020"/>
                </a:cubicBezTo>
                <a:cubicBezTo>
                  <a:pt x="393791" y="3401133"/>
                  <a:pt x="397140" y="3407517"/>
                  <a:pt x="402715" y="3411233"/>
                </a:cubicBezTo>
                <a:cubicBezTo>
                  <a:pt x="416244" y="3420252"/>
                  <a:pt x="431413" y="3426556"/>
                  <a:pt x="445356" y="3434922"/>
                </a:cubicBezTo>
                <a:cubicBezTo>
                  <a:pt x="471897" y="3450847"/>
                  <a:pt x="473550" y="3457064"/>
                  <a:pt x="502209" y="3468087"/>
                </a:cubicBezTo>
                <a:cubicBezTo>
                  <a:pt x="512940" y="3472214"/>
                  <a:pt x="524319" y="3474404"/>
                  <a:pt x="535374" y="3477563"/>
                </a:cubicBezTo>
                <a:cubicBezTo>
                  <a:pt x="543270" y="3483880"/>
                  <a:pt x="550186" y="3491672"/>
                  <a:pt x="559063" y="3496514"/>
                </a:cubicBezTo>
                <a:cubicBezTo>
                  <a:pt x="568825" y="3501839"/>
                  <a:pt x="593996" y="3507617"/>
                  <a:pt x="606442" y="3510728"/>
                </a:cubicBezTo>
                <a:cubicBezTo>
                  <a:pt x="611180" y="3513886"/>
                  <a:pt x="615562" y="3517657"/>
                  <a:pt x="620655" y="3520203"/>
                </a:cubicBezTo>
                <a:cubicBezTo>
                  <a:pt x="658123" y="3538937"/>
                  <a:pt x="646460" y="3530128"/>
                  <a:pt x="682247" y="3543892"/>
                </a:cubicBezTo>
                <a:cubicBezTo>
                  <a:pt x="693473" y="3548210"/>
                  <a:pt x="704150" y="3553883"/>
                  <a:pt x="715411" y="3558106"/>
                </a:cubicBezTo>
                <a:cubicBezTo>
                  <a:pt x="760244" y="3574918"/>
                  <a:pt x="758504" y="3570891"/>
                  <a:pt x="805430" y="3586533"/>
                </a:cubicBezTo>
                <a:cubicBezTo>
                  <a:pt x="810168" y="3588112"/>
                  <a:pt x="814983" y="3589478"/>
                  <a:pt x="819644" y="3591271"/>
                </a:cubicBezTo>
                <a:cubicBezTo>
                  <a:pt x="835519" y="3597377"/>
                  <a:pt x="850982" y="3604561"/>
                  <a:pt x="867022" y="3610222"/>
                </a:cubicBezTo>
                <a:cubicBezTo>
                  <a:pt x="877864" y="3614049"/>
                  <a:pt x="889198" y="3616317"/>
                  <a:pt x="900187" y="3619698"/>
                </a:cubicBezTo>
                <a:cubicBezTo>
                  <a:pt x="919280" y="3625573"/>
                  <a:pt x="937833" y="3633161"/>
                  <a:pt x="957040" y="3638649"/>
                </a:cubicBezTo>
                <a:cubicBezTo>
                  <a:pt x="968095" y="3641808"/>
                  <a:pt x="979216" y="3644744"/>
                  <a:pt x="990205" y="3648125"/>
                </a:cubicBezTo>
                <a:cubicBezTo>
                  <a:pt x="1075430" y="3674348"/>
                  <a:pt x="956204" y="3639763"/>
                  <a:pt x="1051797" y="3667076"/>
                </a:cubicBezTo>
                <a:cubicBezTo>
                  <a:pt x="1080373" y="3686126"/>
                  <a:pt x="1058691" y="3673671"/>
                  <a:pt x="1113389" y="3690765"/>
                </a:cubicBezTo>
                <a:cubicBezTo>
                  <a:pt x="1183297" y="3712612"/>
                  <a:pt x="1097020" y="3687443"/>
                  <a:pt x="1174980" y="3709716"/>
                </a:cubicBezTo>
                <a:cubicBezTo>
                  <a:pt x="1202325" y="3727946"/>
                  <a:pt x="1175337" y="3711754"/>
                  <a:pt x="1217621" y="3728668"/>
                </a:cubicBezTo>
                <a:cubicBezTo>
                  <a:pt x="1277815" y="3752746"/>
                  <a:pt x="1178163" y="3719653"/>
                  <a:pt x="1269737" y="3752357"/>
                </a:cubicBezTo>
                <a:cubicBezTo>
                  <a:pt x="1306760" y="3765579"/>
                  <a:pt x="1300397" y="3756839"/>
                  <a:pt x="1336066" y="3776046"/>
                </a:cubicBezTo>
                <a:cubicBezTo>
                  <a:pt x="1346093" y="3781445"/>
                  <a:pt x="1354538" y="3789466"/>
                  <a:pt x="1364493" y="3794997"/>
                </a:cubicBezTo>
                <a:cubicBezTo>
                  <a:pt x="1368859" y="3797422"/>
                  <a:pt x="1374393" y="3797219"/>
                  <a:pt x="1378707" y="3799735"/>
                </a:cubicBezTo>
                <a:cubicBezTo>
                  <a:pt x="1393462" y="3808342"/>
                  <a:pt x="1406592" y="3819555"/>
                  <a:pt x="1421347" y="3828162"/>
                </a:cubicBezTo>
                <a:lnTo>
                  <a:pt x="1478201" y="3861327"/>
                </a:lnTo>
                <a:cubicBezTo>
                  <a:pt x="1483084" y="3864257"/>
                  <a:pt x="1487860" y="3867386"/>
                  <a:pt x="1492415" y="3870802"/>
                </a:cubicBezTo>
                <a:cubicBezTo>
                  <a:pt x="1551347" y="3915001"/>
                  <a:pt x="1473341" y="3858671"/>
                  <a:pt x="1549268" y="3922918"/>
                </a:cubicBezTo>
                <a:cubicBezTo>
                  <a:pt x="1557962" y="3930274"/>
                  <a:pt x="1568881" y="3934658"/>
                  <a:pt x="1577695" y="3941870"/>
                </a:cubicBezTo>
                <a:cubicBezTo>
                  <a:pt x="1586338" y="3948942"/>
                  <a:pt x="1593084" y="3958089"/>
                  <a:pt x="1601385" y="3965559"/>
                </a:cubicBezTo>
                <a:cubicBezTo>
                  <a:pt x="1608901" y="3972324"/>
                  <a:pt x="1617924" y="3977359"/>
                  <a:pt x="1625074" y="3984510"/>
                </a:cubicBezTo>
                <a:cubicBezTo>
                  <a:pt x="1629100" y="3988536"/>
                  <a:pt x="1630799" y="3994439"/>
                  <a:pt x="1634549" y="3998724"/>
                </a:cubicBezTo>
                <a:cubicBezTo>
                  <a:pt x="1641902" y="4007128"/>
                  <a:pt x="1649834" y="4015060"/>
                  <a:pt x="1658238" y="4022413"/>
                </a:cubicBezTo>
                <a:cubicBezTo>
                  <a:pt x="1662523" y="4026163"/>
                  <a:pt x="1668268" y="4028026"/>
                  <a:pt x="1672452" y="4031888"/>
                </a:cubicBezTo>
                <a:cubicBezTo>
                  <a:pt x="1697599" y="4055101"/>
                  <a:pt x="1719181" y="4076006"/>
                  <a:pt x="1738781" y="4102956"/>
                </a:cubicBezTo>
                <a:cubicBezTo>
                  <a:pt x="1745479" y="4112166"/>
                  <a:pt x="1750619" y="4122490"/>
                  <a:pt x="1757733" y="4131383"/>
                </a:cubicBezTo>
                <a:cubicBezTo>
                  <a:pt x="1770367" y="4147176"/>
                  <a:pt x="1784416" y="4161933"/>
                  <a:pt x="1795635" y="4178761"/>
                </a:cubicBezTo>
                <a:cubicBezTo>
                  <a:pt x="1801952" y="4188237"/>
                  <a:pt x="1807595" y="4198199"/>
                  <a:pt x="1814587" y="4207188"/>
                </a:cubicBezTo>
                <a:cubicBezTo>
                  <a:pt x="1829732" y="4226661"/>
                  <a:pt x="1861965" y="4264042"/>
                  <a:pt x="1861965" y="4264042"/>
                </a:cubicBezTo>
                <a:cubicBezTo>
                  <a:pt x="1871048" y="4291290"/>
                  <a:pt x="1861260" y="4267386"/>
                  <a:pt x="1885654" y="4301944"/>
                </a:cubicBezTo>
                <a:cubicBezTo>
                  <a:pt x="1898789" y="4320552"/>
                  <a:pt x="1913371" y="4338426"/>
                  <a:pt x="1923557" y="4358798"/>
                </a:cubicBezTo>
                <a:cubicBezTo>
                  <a:pt x="1932022" y="4375727"/>
                  <a:pt x="1951549" y="4418414"/>
                  <a:pt x="1966197" y="4439341"/>
                </a:cubicBezTo>
                <a:cubicBezTo>
                  <a:pt x="1971996" y="4447625"/>
                  <a:pt x="1979719" y="4454499"/>
                  <a:pt x="1985148" y="4463030"/>
                </a:cubicBezTo>
                <a:cubicBezTo>
                  <a:pt x="1990836" y="4471968"/>
                  <a:pt x="1993990" y="4482326"/>
                  <a:pt x="1999362" y="4491457"/>
                </a:cubicBezTo>
                <a:cubicBezTo>
                  <a:pt x="2009802" y="4509205"/>
                  <a:pt x="2023319" y="4525156"/>
                  <a:pt x="2032527" y="4543573"/>
                </a:cubicBezTo>
                <a:cubicBezTo>
                  <a:pt x="2037265" y="4553049"/>
                  <a:pt x="2041667" y="4562699"/>
                  <a:pt x="2046740" y="4572000"/>
                </a:cubicBezTo>
                <a:cubicBezTo>
                  <a:pt x="2059349" y="4595117"/>
                  <a:pt x="2065075" y="4600812"/>
                  <a:pt x="2079905" y="4624116"/>
                </a:cubicBezTo>
                <a:cubicBezTo>
                  <a:pt x="2084849" y="4631885"/>
                  <a:pt x="2089174" y="4640036"/>
                  <a:pt x="2094118" y="4647805"/>
                </a:cubicBezTo>
                <a:cubicBezTo>
                  <a:pt x="2100232" y="4657413"/>
                  <a:pt x="2107332" y="4666395"/>
                  <a:pt x="2113070" y="4676232"/>
                </a:cubicBezTo>
                <a:cubicBezTo>
                  <a:pt x="2118408" y="4685383"/>
                  <a:pt x="2122210" y="4695358"/>
                  <a:pt x="2127283" y="4704659"/>
                </a:cubicBezTo>
                <a:cubicBezTo>
                  <a:pt x="2131692" y="4712743"/>
                  <a:pt x="2137086" y="4720264"/>
                  <a:pt x="2141496" y="4728348"/>
                </a:cubicBezTo>
                <a:cubicBezTo>
                  <a:pt x="2154065" y="4751390"/>
                  <a:pt x="2155269" y="4759530"/>
                  <a:pt x="2169923" y="4780464"/>
                </a:cubicBezTo>
                <a:cubicBezTo>
                  <a:pt x="2175722" y="4788749"/>
                  <a:pt x="2182807" y="4796064"/>
                  <a:pt x="2188875" y="4804154"/>
                </a:cubicBezTo>
                <a:cubicBezTo>
                  <a:pt x="2192291" y="4808709"/>
                  <a:pt x="2195001" y="4813762"/>
                  <a:pt x="2198350" y="4818367"/>
                </a:cubicBezTo>
                <a:cubicBezTo>
                  <a:pt x="2207639" y="4831139"/>
                  <a:pt x="2217301" y="4843636"/>
                  <a:pt x="2226777" y="4856270"/>
                </a:cubicBezTo>
                <a:cubicBezTo>
                  <a:pt x="2236764" y="4886229"/>
                  <a:pt x="2227713" y="4864072"/>
                  <a:pt x="2259942" y="4908386"/>
                </a:cubicBezTo>
                <a:cubicBezTo>
                  <a:pt x="2263291" y="4912991"/>
                  <a:pt x="2266002" y="4918044"/>
                  <a:pt x="2269418" y="4922599"/>
                </a:cubicBezTo>
                <a:cubicBezTo>
                  <a:pt x="2284959" y="4943321"/>
                  <a:pt x="2302428" y="4962639"/>
                  <a:pt x="2316796" y="4984191"/>
                </a:cubicBezTo>
                <a:cubicBezTo>
                  <a:pt x="2323113" y="4993667"/>
                  <a:pt x="2328914" y="5003507"/>
                  <a:pt x="2335747" y="5012618"/>
                </a:cubicBezTo>
                <a:cubicBezTo>
                  <a:pt x="2347882" y="5028798"/>
                  <a:pt x="2361365" y="5043930"/>
                  <a:pt x="2373650" y="5059996"/>
                </a:cubicBezTo>
                <a:cubicBezTo>
                  <a:pt x="2381903" y="5070788"/>
                  <a:pt x="2388921" y="5082498"/>
                  <a:pt x="2397339" y="5093161"/>
                </a:cubicBezTo>
                <a:cubicBezTo>
                  <a:pt x="2412625" y="5112523"/>
                  <a:pt x="2427273" y="5132571"/>
                  <a:pt x="2444717" y="5150015"/>
                </a:cubicBezTo>
                <a:cubicBezTo>
                  <a:pt x="2451034" y="5156332"/>
                  <a:pt x="2457733" y="5162289"/>
                  <a:pt x="2463668" y="5168966"/>
                </a:cubicBezTo>
                <a:cubicBezTo>
                  <a:pt x="2470386" y="5176524"/>
                  <a:pt x="2475469" y="5185505"/>
                  <a:pt x="2482620" y="5192655"/>
                </a:cubicBezTo>
                <a:cubicBezTo>
                  <a:pt x="2489770" y="5199805"/>
                  <a:pt x="2499159" y="5204456"/>
                  <a:pt x="2506309" y="5211606"/>
                </a:cubicBezTo>
                <a:cubicBezTo>
                  <a:pt x="2541162" y="5246460"/>
                  <a:pt x="2508991" y="5224446"/>
                  <a:pt x="2544211" y="5254247"/>
                </a:cubicBezTo>
                <a:cubicBezTo>
                  <a:pt x="2557957" y="5265878"/>
                  <a:pt x="2572693" y="5276287"/>
                  <a:pt x="2586852" y="5287412"/>
                </a:cubicBezTo>
                <a:cubicBezTo>
                  <a:pt x="2594803" y="5293660"/>
                  <a:pt x="2601870" y="5301160"/>
                  <a:pt x="2610541" y="5306363"/>
                </a:cubicBezTo>
                <a:cubicBezTo>
                  <a:pt x="2626334" y="5315839"/>
                  <a:pt x="2642595" y="5324574"/>
                  <a:pt x="2657919" y="5334790"/>
                </a:cubicBezTo>
                <a:cubicBezTo>
                  <a:pt x="2706767" y="5367355"/>
                  <a:pt x="2656574" y="5341379"/>
                  <a:pt x="2705297" y="5367955"/>
                </a:cubicBezTo>
                <a:cubicBezTo>
                  <a:pt x="2714597" y="5373028"/>
                  <a:pt x="2724424" y="5377095"/>
                  <a:pt x="2733724" y="5382168"/>
                </a:cubicBezTo>
                <a:cubicBezTo>
                  <a:pt x="2741809" y="5386578"/>
                  <a:pt x="2749177" y="5392264"/>
                  <a:pt x="2757414" y="5396382"/>
                </a:cubicBezTo>
                <a:cubicBezTo>
                  <a:pt x="2761881" y="5398615"/>
                  <a:pt x="2767243" y="5398728"/>
                  <a:pt x="2771627" y="5401119"/>
                </a:cubicBezTo>
                <a:cubicBezTo>
                  <a:pt x="2800660" y="5416955"/>
                  <a:pt x="2808900" y="5427722"/>
                  <a:pt x="2837957" y="5439022"/>
                </a:cubicBezTo>
                <a:cubicBezTo>
                  <a:pt x="2856575" y="5446262"/>
                  <a:pt x="2875859" y="5451656"/>
                  <a:pt x="2894810" y="5457973"/>
                </a:cubicBezTo>
                <a:lnTo>
                  <a:pt x="2923237" y="5467449"/>
                </a:lnTo>
                <a:cubicBezTo>
                  <a:pt x="2932713" y="5470608"/>
                  <a:pt x="2941776" y="5475513"/>
                  <a:pt x="2951664" y="5476925"/>
                </a:cubicBezTo>
                <a:lnTo>
                  <a:pt x="2984829" y="5481662"/>
                </a:lnTo>
                <a:cubicBezTo>
                  <a:pt x="3040354" y="5500171"/>
                  <a:pt x="2984916" y="5483574"/>
                  <a:pt x="3046421" y="5495876"/>
                </a:cubicBezTo>
                <a:cubicBezTo>
                  <a:pt x="3051318" y="5496855"/>
                  <a:pt x="3055851" y="5499179"/>
                  <a:pt x="3060634" y="5500614"/>
                </a:cubicBezTo>
                <a:cubicBezTo>
                  <a:pt x="3071646" y="5503918"/>
                  <a:pt x="3082481" y="5508068"/>
                  <a:pt x="3093799" y="5510089"/>
                </a:cubicBezTo>
                <a:cubicBezTo>
                  <a:pt x="3144203" y="5519090"/>
                  <a:pt x="3194481" y="5525269"/>
                  <a:pt x="3245409" y="5529041"/>
                </a:cubicBezTo>
                <a:cubicBezTo>
                  <a:pt x="3270658" y="5530911"/>
                  <a:pt x="3295946" y="5532199"/>
                  <a:pt x="3321215" y="5533778"/>
                </a:cubicBezTo>
                <a:lnTo>
                  <a:pt x="3392282" y="5529041"/>
                </a:lnTo>
                <a:cubicBezTo>
                  <a:pt x="3422278" y="5527277"/>
                  <a:pt x="3452351" y="5526731"/>
                  <a:pt x="3482301" y="5524303"/>
                </a:cubicBezTo>
                <a:cubicBezTo>
                  <a:pt x="3510809" y="5521991"/>
                  <a:pt x="3539154" y="5517986"/>
                  <a:pt x="3567581" y="5514827"/>
                </a:cubicBezTo>
                <a:cubicBezTo>
                  <a:pt x="3674803" y="5486856"/>
                  <a:pt x="3685525" y="5488070"/>
                  <a:pt x="3790259" y="5443760"/>
                </a:cubicBezTo>
                <a:cubicBezTo>
                  <a:pt x="3831320" y="5426388"/>
                  <a:pt x="3875747" y="5415452"/>
                  <a:pt x="3913443" y="5391644"/>
                </a:cubicBezTo>
                <a:lnTo>
                  <a:pt x="4003461" y="5334790"/>
                </a:lnTo>
                <a:cubicBezTo>
                  <a:pt x="4018007" y="5325875"/>
                  <a:pt x="4098205" y="5280908"/>
                  <a:pt x="4112431" y="5268460"/>
                </a:cubicBezTo>
                <a:lnTo>
                  <a:pt x="4188236" y="5202131"/>
                </a:lnTo>
                <a:cubicBezTo>
                  <a:pt x="4199223" y="5192577"/>
                  <a:pt x="4211105" y="5184000"/>
                  <a:pt x="4221401" y="5173704"/>
                </a:cubicBezTo>
                <a:cubicBezTo>
                  <a:pt x="4235615" y="5159490"/>
                  <a:pt x="4249449" y="5144887"/>
                  <a:pt x="4264042" y="5131063"/>
                </a:cubicBezTo>
                <a:cubicBezTo>
                  <a:pt x="4279466" y="5116451"/>
                  <a:pt x="4297207" y="5104216"/>
                  <a:pt x="4311420" y="5088423"/>
                </a:cubicBezTo>
                <a:cubicBezTo>
                  <a:pt x="4325790" y="5072457"/>
                  <a:pt x="4335627" y="5052855"/>
                  <a:pt x="4349322" y="5036307"/>
                </a:cubicBezTo>
                <a:cubicBezTo>
                  <a:pt x="4373571" y="5007006"/>
                  <a:pt x="4399211" y="4978863"/>
                  <a:pt x="4425128" y="4951026"/>
                </a:cubicBezTo>
                <a:cubicBezTo>
                  <a:pt x="4441869" y="4933045"/>
                  <a:pt x="4459872" y="4916282"/>
                  <a:pt x="4477244" y="4898910"/>
                </a:cubicBezTo>
                <a:cubicBezTo>
                  <a:pt x="4489878" y="4886276"/>
                  <a:pt x="4503707" y="4874733"/>
                  <a:pt x="4515146" y="4861007"/>
                </a:cubicBezTo>
                <a:cubicBezTo>
                  <a:pt x="4530939" y="4842056"/>
                  <a:pt x="4545491" y="4821998"/>
                  <a:pt x="4562524" y="4804154"/>
                </a:cubicBezTo>
                <a:cubicBezTo>
                  <a:pt x="4578735" y="4787171"/>
                  <a:pt x="4598039" y="4773376"/>
                  <a:pt x="4614640" y="4756775"/>
                </a:cubicBezTo>
                <a:cubicBezTo>
                  <a:pt x="4628087" y="4743328"/>
                  <a:pt x="4639096" y="4727582"/>
                  <a:pt x="4652543" y="4714135"/>
                </a:cubicBezTo>
                <a:cubicBezTo>
                  <a:pt x="4661265" y="4705413"/>
                  <a:pt x="4672403" y="4699319"/>
                  <a:pt x="4680970" y="4690446"/>
                </a:cubicBezTo>
                <a:cubicBezTo>
                  <a:pt x="4716684" y="4653456"/>
                  <a:pt x="4750806" y="4614956"/>
                  <a:pt x="4785202" y="4576738"/>
                </a:cubicBezTo>
                <a:cubicBezTo>
                  <a:pt x="4793453" y="4567570"/>
                  <a:pt x="4800169" y="4557033"/>
                  <a:pt x="4808891" y="4548311"/>
                </a:cubicBezTo>
                <a:cubicBezTo>
                  <a:pt x="4827842" y="4529360"/>
                  <a:pt x="4847599" y="4511181"/>
                  <a:pt x="4865745" y="4491457"/>
                </a:cubicBezTo>
                <a:cubicBezTo>
                  <a:pt x="4883954" y="4471665"/>
                  <a:pt x="4899069" y="4449104"/>
                  <a:pt x="4917861" y="4429865"/>
                </a:cubicBezTo>
                <a:lnTo>
                  <a:pt x="5116850" y="4226139"/>
                </a:lnTo>
                <a:cubicBezTo>
                  <a:pt x="5143471" y="4199067"/>
                  <a:pt x="5165801" y="4166657"/>
                  <a:pt x="5197393" y="4145596"/>
                </a:cubicBezTo>
                <a:lnTo>
                  <a:pt x="5382168" y="4022413"/>
                </a:lnTo>
                <a:cubicBezTo>
                  <a:pt x="5446079" y="3980207"/>
                  <a:pt x="5471327" y="3962703"/>
                  <a:pt x="5547992" y="3932394"/>
                </a:cubicBezTo>
                <a:cubicBezTo>
                  <a:pt x="5601640" y="3911184"/>
                  <a:pt x="5699282" y="3885069"/>
                  <a:pt x="5756456" y="3875540"/>
                </a:cubicBezTo>
                <a:cubicBezTo>
                  <a:pt x="5947622" y="3843679"/>
                  <a:pt x="5956067" y="3845357"/>
                  <a:pt x="6111793" y="3832900"/>
                </a:cubicBezTo>
                <a:lnTo>
                  <a:pt x="6741923" y="3837638"/>
                </a:lnTo>
                <a:cubicBezTo>
                  <a:pt x="6826858" y="3837638"/>
                  <a:pt x="6885223" y="3836830"/>
                  <a:pt x="6964601" y="3818686"/>
                </a:cubicBezTo>
                <a:cubicBezTo>
                  <a:pt x="7024423" y="3805012"/>
                  <a:pt x="7095346" y="3777950"/>
                  <a:pt x="7149376" y="3752357"/>
                </a:cubicBezTo>
                <a:cubicBezTo>
                  <a:pt x="7175577" y="3739946"/>
                  <a:pt x="7201496" y="3726435"/>
                  <a:pt x="7225181" y="3709716"/>
                </a:cubicBezTo>
                <a:cubicBezTo>
                  <a:pt x="7295101" y="3660361"/>
                  <a:pt x="7347501" y="3602283"/>
                  <a:pt x="7405219" y="3539155"/>
                </a:cubicBezTo>
                <a:cubicBezTo>
                  <a:pt x="7413180" y="3530448"/>
                  <a:pt x="7481673" y="3451728"/>
                  <a:pt x="7495237" y="3430185"/>
                </a:cubicBezTo>
                <a:cubicBezTo>
                  <a:pt x="7512564" y="3402666"/>
                  <a:pt x="7531679" y="3375529"/>
                  <a:pt x="7542616" y="3344904"/>
                </a:cubicBezTo>
                <a:cubicBezTo>
                  <a:pt x="7552388" y="3317541"/>
                  <a:pt x="7573227" y="3262791"/>
                  <a:pt x="7580518" y="3231196"/>
                </a:cubicBezTo>
                <a:cubicBezTo>
                  <a:pt x="7594633" y="3170032"/>
                  <a:pt x="7594041" y="3162303"/>
                  <a:pt x="7599470" y="3108013"/>
                </a:cubicBezTo>
                <a:cubicBezTo>
                  <a:pt x="7599145" y="3103142"/>
                  <a:pt x="7591537" y="2985386"/>
                  <a:pt x="7589994" y="2975354"/>
                </a:cubicBezTo>
                <a:cubicBezTo>
                  <a:pt x="7584107" y="2937092"/>
                  <a:pt x="7565920" y="2877268"/>
                  <a:pt x="7552091" y="2842695"/>
                </a:cubicBezTo>
                <a:cubicBezTo>
                  <a:pt x="7542382" y="2818423"/>
                  <a:pt x="7529655" y="2795466"/>
                  <a:pt x="7518927" y="2771627"/>
                </a:cubicBezTo>
                <a:cubicBezTo>
                  <a:pt x="7515437" y="2763871"/>
                  <a:pt x="7513671" y="2755322"/>
                  <a:pt x="7509451" y="2747938"/>
                </a:cubicBezTo>
                <a:cubicBezTo>
                  <a:pt x="7500976" y="2733106"/>
                  <a:pt x="7490898" y="2719238"/>
                  <a:pt x="7481024" y="2705298"/>
                </a:cubicBezTo>
                <a:cubicBezTo>
                  <a:pt x="7450372" y="2662025"/>
                  <a:pt x="7430313" y="2632717"/>
                  <a:pt x="7395743" y="2596328"/>
                </a:cubicBezTo>
                <a:cubicBezTo>
                  <a:pt x="7377284" y="2576897"/>
                  <a:pt x="7360564" y="2555238"/>
                  <a:pt x="7338889" y="2539474"/>
                </a:cubicBezTo>
                <a:cubicBezTo>
                  <a:pt x="7321517" y="2526840"/>
                  <a:pt x="7304951" y="2513016"/>
                  <a:pt x="7286773" y="2501571"/>
                </a:cubicBezTo>
                <a:cubicBezTo>
                  <a:pt x="7262239" y="2486124"/>
                  <a:pt x="7236419" y="2472814"/>
                  <a:pt x="7210968" y="2458931"/>
                </a:cubicBezTo>
                <a:cubicBezTo>
                  <a:pt x="7201667" y="2453858"/>
                  <a:pt x="7191692" y="2450055"/>
                  <a:pt x="7182541" y="2444717"/>
                </a:cubicBezTo>
                <a:cubicBezTo>
                  <a:pt x="7120800" y="2408702"/>
                  <a:pt x="7106179" y="2397506"/>
                  <a:pt x="7030931" y="2368912"/>
                </a:cubicBezTo>
                <a:cubicBezTo>
                  <a:pt x="6984247" y="2351172"/>
                  <a:pt x="6937882" y="2330738"/>
                  <a:pt x="6888796" y="2321534"/>
                </a:cubicBezTo>
                <a:cubicBezTo>
                  <a:pt x="6838259" y="2312058"/>
                  <a:pt x="6788206" y="2299485"/>
                  <a:pt x="6737186" y="2293107"/>
                </a:cubicBezTo>
                <a:cubicBezTo>
                  <a:pt x="6655975" y="2282955"/>
                  <a:pt x="6747103" y="2293505"/>
                  <a:pt x="6618740" y="2283631"/>
                </a:cubicBezTo>
                <a:cubicBezTo>
                  <a:pt x="6604481" y="2282534"/>
                  <a:pt x="6590313" y="2280472"/>
                  <a:pt x="6576100" y="2278893"/>
                </a:cubicBezTo>
                <a:cubicBezTo>
                  <a:pt x="6319018" y="2284035"/>
                  <a:pt x="6391297" y="2277604"/>
                  <a:pt x="6168647" y="2297845"/>
                </a:cubicBezTo>
                <a:cubicBezTo>
                  <a:pt x="6138599" y="2300577"/>
                  <a:pt x="6108390" y="2302360"/>
                  <a:pt x="6078628" y="2307320"/>
                </a:cubicBezTo>
                <a:cubicBezTo>
                  <a:pt x="5753840" y="2361450"/>
                  <a:pt x="6126182" y="2306786"/>
                  <a:pt x="5808572" y="2373650"/>
                </a:cubicBezTo>
                <a:cubicBezTo>
                  <a:pt x="5778566" y="2379967"/>
                  <a:pt x="5748302" y="2385164"/>
                  <a:pt x="5718553" y="2392601"/>
                </a:cubicBezTo>
                <a:cubicBezTo>
                  <a:pt x="5659831" y="2407281"/>
                  <a:pt x="5602608" y="2428108"/>
                  <a:pt x="5543254" y="2439979"/>
                </a:cubicBezTo>
                <a:cubicBezTo>
                  <a:pt x="5527461" y="2443138"/>
                  <a:pt x="5511501" y="2445549"/>
                  <a:pt x="5495876" y="2449455"/>
                </a:cubicBezTo>
                <a:cubicBezTo>
                  <a:pt x="5467254" y="2456611"/>
                  <a:pt x="5439432" y="2466909"/>
                  <a:pt x="5410595" y="2473144"/>
                </a:cubicBezTo>
                <a:cubicBezTo>
                  <a:pt x="5380903" y="2479564"/>
                  <a:pt x="5350464" y="2481924"/>
                  <a:pt x="5320576" y="2487358"/>
                </a:cubicBezTo>
                <a:cubicBezTo>
                  <a:pt x="5298329" y="2491403"/>
                  <a:pt x="5276614" y="2498257"/>
                  <a:pt x="5254247" y="2501571"/>
                </a:cubicBezTo>
                <a:cubicBezTo>
                  <a:pt x="5233878" y="2504589"/>
                  <a:pt x="5213137" y="2504190"/>
                  <a:pt x="5192655" y="2506309"/>
                </a:cubicBezTo>
                <a:cubicBezTo>
                  <a:pt x="5167325" y="2508929"/>
                  <a:pt x="5142210" y="2513480"/>
                  <a:pt x="5116850" y="2515785"/>
                </a:cubicBezTo>
                <a:cubicBezTo>
                  <a:pt x="5090066" y="2518220"/>
                  <a:pt x="5063137" y="2518672"/>
                  <a:pt x="5036307" y="2520522"/>
                </a:cubicBezTo>
                <a:cubicBezTo>
                  <a:pt x="5017335" y="2521830"/>
                  <a:pt x="4998404" y="2523681"/>
                  <a:pt x="4979453" y="2525260"/>
                </a:cubicBezTo>
                <a:cubicBezTo>
                  <a:pt x="4909015" y="2519390"/>
                  <a:pt x="4925677" y="2521565"/>
                  <a:pt x="4846794" y="2511047"/>
                </a:cubicBezTo>
                <a:cubicBezTo>
                  <a:pt x="4824655" y="2508095"/>
                  <a:pt x="4802243" y="2506521"/>
                  <a:pt x="4780464" y="2501571"/>
                </a:cubicBezTo>
                <a:cubicBezTo>
                  <a:pt x="4732650" y="2490704"/>
                  <a:pt x="4685689" y="2476375"/>
                  <a:pt x="4638330" y="2463669"/>
                </a:cubicBezTo>
                <a:cubicBezTo>
                  <a:pt x="4620939" y="2459003"/>
                  <a:pt x="4602933" y="2456142"/>
                  <a:pt x="4586214" y="2449455"/>
                </a:cubicBezTo>
                <a:cubicBezTo>
                  <a:pt x="4570421" y="2443138"/>
                  <a:pt x="4554839" y="2436265"/>
                  <a:pt x="4538835" y="2430504"/>
                </a:cubicBezTo>
                <a:cubicBezTo>
                  <a:pt x="4515341" y="2422046"/>
                  <a:pt x="4490313" y="2417551"/>
                  <a:pt x="4467768" y="2406815"/>
                </a:cubicBezTo>
                <a:cubicBezTo>
                  <a:pt x="4423728" y="2385843"/>
                  <a:pt x="4382588" y="2359254"/>
                  <a:pt x="4339847" y="2335747"/>
                </a:cubicBezTo>
                <a:cubicBezTo>
                  <a:pt x="4294562" y="2310840"/>
                  <a:pt x="4225590" y="2276858"/>
                  <a:pt x="4188236" y="2245729"/>
                </a:cubicBezTo>
                <a:cubicBezTo>
                  <a:pt x="4159809" y="2222040"/>
                  <a:pt x="4130983" y="2198822"/>
                  <a:pt x="4102956" y="2174661"/>
                </a:cubicBezTo>
                <a:cubicBezTo>
                  <a:pt x="4080522" y="2155321"/>
                  <a:pt x="4017357" y="2097252"/>
                  <a:pt x="3998723" y="2075167"/>
                </a:cubicBezTo>
                <a:cubicBezTo>
                  <a:pt x="3971836" y="2043301"/>
                  <a:pt x="3947781" y="2009143"/>
                  <a:pt x="3922918" y="1975673"/>
                </a:cubicBezTo>
                <a:cubicBezTo>
                  <a:pt x="3918151" y="1969256"/>
                  <a:pt x="3857580" y="1885544"/>
                  <a:pt x="3847113" y="1866703"/>
                </a:cubicBezTo>
                <a:cubicBezTo>
                  <a:pt x="3804558" y="1790102"/>
                  <a:pt x="3830700" y="1838613"/>
                  <a:pt x="3771308" y="1719830"/>
                </a:cubicBezTo>
                <a:cubicBezTo>
                  <a:pt x="3766570" y="1710354"/>
                  <a:pt x="3760574" y="1701409"/>
                  <a:pt x="3757094" y="1691403"/>
                </a:cubicBezTo>
                <a:cubicBezTo>
                  <a:pt x="3744460" y="1655080"/>
                  <a:pt x="3731665" y="1618812"/>
                  <a:pt x="3719192" y="1582433"/>
                </a:cubicBezTo>
                <a:cubicBezTo>
                  <a:pt x="3712713" y="1563536"/>
                  <a:pt x="3704157" y="1545168"/>
                  <a:pt x="3700240" y="1525579"/>
                </a:cubicBezTo>
                <a:cubicBezTo>
                  <a:pt x="3694448" y="1496612"/>
                  <a:pt x="3690724" y="1476038"/>
                  <a:pt x="3681289" y="1445036"/>
                </a:cubicBezTo>
                <a:cubicBezTo>
                  <a:pt x="3675907" y="1427352"/>
                  <a:pt x="3668655" y="1410292"/>
                  <a:pt x="3662338" y="1392920"/>
                </a:cubicBezTo>
                <a:cubicBezTo>
                  <a:pt x="3657600" y="1366072"/>
                  <a:pt x="3655297" y="1338679"/>
                  <a:pt x="3648124" y="1312377"/>
                </a:cubicBezTo>
                <a:cubicBezTo>
                  <a:pt x="3643386" y="1295005"/>
                  <a:pt x="3637960" y="1277806"/>
                  <a:pt x="3633911" y="1260261"/>
                </a:cubicBezTo>
                <a:cubicBezTo>
                  <a:pt x="3630870" y="1247082"/>
                  <a:pt x="3613321" y="1157999"/>
                  <a:pt x="3610222" y="1137078"/>
                </a:cubicBezTo>
                <a:cubicBezTo>
                  <a:pt x="3606490" y="1111888"/>
                  <a:pt x="3603160" y="1086623"/>
                  <a:pt x="3600746" y="1061273"/>
                </a:cubicBezTo>
                <a:cubicBezTo>
                  <a:pt x="3597588" y="1028108"/>
                  <a:pt x="3597231" y="994556"/>
                  <a:pt x="3591271" y="961778"/>
                </a:cubicBezTo>
                <a:cubicBezTo>
                  <a:pt x="3588112" y="944406"/>
                  <a:pt x="3583985" y="927182"/>
                  <a:pt x="3581795" y="909662"/>
                </a:cubicBezTo>
                <a:cubicBezTo>
                  <a:pt x="3577663" y="876605"/>
                  <a:pt x="3577031" y="843148"/>
                  <a:pt x="3572319" y="810168"/>
                </a:cubicBezTo>
                <a:cubicBezTo>
                  <a:pt x="3570740" y="799113"/>
                  <a:pt x="3569057" y="788072"/>
                  <a:pt x="3567581" y="777003"/>
                </a:cubicBezTo>
                <a:cubicBezTo>
                  <a:pt x="3565898" y="764382"/>
                  <a:pt x="3565057" y="751640"/>
                  <a:pt x="3562844" y="739101"/>
                </a:cubicBezTo>
                <a:cubicBezTo>
                  <a:pt x="3560314" y="724762"/>
                  <a:pt x="3556051" y="710771"/>
                  <a:pt x="3553368" y="696460"/>
                </a:cubicBezTo>
                <a:cubicBezTo>
                  <a:pt x="3538696" y="618214"/>
                  <a:pt x="3562882" y="719152"/>
                  <a:pt x="3539154" y="606442"/>
                </a:cubicBezTo>
                <a:cubicBezTo>
                  <a:pt x="3536785" y="595191"/>
                  <a:pt x="3532264" y="584480"/>
                  <a:pt x="3529679" y="573277"/>
                </a:cubicBezTo>
                <a:cubicBezTo>
                  <a:pt x="3527519" y="563917"/>
                  <a:pt x="3528114" y="553917"/>
                  <a:pt x="3524941" y="544850"/>
                </a:cubicBezTo>
                <a:cubicBezTo>
                  <a:pt x="3485529" y="432246"/>
                  <a:pt x="3514484" y="512849"/>
                  <a:pt x="3477563" y="454831"/>
                </a:cubicBezTo>
                <a:cubicBezTo>
                  <a:pt x="3452586" y="415582"/>
                  <a:pt x="3464648" y="399276"/>
                  <a:pt x="3420709" y="355337"/>
                </a:cubicBezTo>
                <a:cubicBezTo>
                  <a:pt x="3412813" y="347441"/>
                  <a:pt x="3404439" y="339994"/>
                  <a:pt x="3397020" y="331648"/>
                </a:cubicBezTo>
                <a:cubicBezTo>
                  <a:pt x="3391774" y="325746"/>
                  <a:pt x="3388390" y="318281"/>
                  <a:pt x="3382806" y="312697"/>
                </a:cubicBezTo>
                <a:cubicBezTo>
                  <a:pt x="3377222" y="307113"/>
                  <a:pt x="3369439" y="304067"/>
                  <a:pt x="3363855" y="298483"/>
                </a:cubicBezTo>
                <a:cubicBezTo>
                  <a:pt x="3359829" y="294457"/>
                  <a:pt x="3358405" y="288296"/>
                  <a:pt x="3354379" y="284270"/>
                </a:cubicBezTo>
                <a:cubicBezTo>
                  <a:pt x="3350353" y="280244"/>
                  <a:pt x="3344540" y="278439"/>
                  <a:pt x="3340166" y="274794"/>
                </a:cubicBezTo>
                <a:cubicBezTo>
                  <a:pt x="3335019" y="270505"/>
                  <a:pt x="3331039" y="264941"/>
                  <a:pt x="3325952" y="260581"/>
                </a:cubicBezTo>
                <a:cubicBezTo>
                  <a:pt x="3319957" y="255442"/>
                  <a:pt x="3313426" y="250957"/>
                  <a:pt x="3307001" y="246367"/>
                </a:cubicBezTo>
                <a:cubicBezTo>
                  <a:pt x="3302368" y="243057"/>
                  <a:pt x="3297044" y="240674"/>
                  <a:pt x="3292788" y="236891"/>
                </a:cubicBezTo>
                <a:cubicBezTo>
                  <a:pt x="3282772" y="227988"/>
                  <a:pt x="3275511" y="215897"/>
                  <a:pt x="3264361" y="208464"/>
                </a:cubicBezTo>
                <a:cubicBezTo>
                  <a:pt x="3250089" y="198950"/>
                  <a:pt x="3248023" y="196725"/>
                  <a:pt x="3231196" y="189513"/>
                </a:cubicBezTo>
                <a:cubicBezTo>
                  <a:pt x="3221678" y="185434"/>
                  <a:pt x="3207651" y="182443"/>
                  <a:pt x="3198031" y="180038"/>
                </a:cubicBezTo>
                <a:cubicBezTo>
                  <a:pt x="3193293" y="175300"/>
                  <a:pt x="3189500" y="169375"/>
                  <a:pt x="3183818" y="165824"/>
                </a:cubicBezTo>
                <a:cubicBezTo>
                  <a:pt x="3176606" y="161316"/>
                  <a:pt x="3168138" y="159208"/>
                  <a:pt x="3160129" y="156348"/>
                </a:cubicBezTo>
                <a:cubicBezTo>
                  <a:pt x="3146019" y="151309"/>
                  <a:pt x="3131702" y="146873"/>
                  <a:pt x="3117488" y="142135"/>
                </a:cubicBezTo>
                <a:cubicBezTo>
                  <a:pt x="3091281" y="133399"/>
                  <a:pt x="3077124" y="129060"/>
                  <a:pt x="3046421" y="113708"/>
                </a:cubicBezTo>
                <a:lnTo>
                  <a:pt x="3027470" y="104232"/>
                </a:lnTo>
                <a:cubicBezTo>
                  <a:pt x="2994979" y="115062"/>
                  <a:pt x="3035306" y="104232"/>
                  <a:pt x="2989567" y="104232"/>
                </a:cubicBezTo>
                <a:cubicBezTo>
                  <a:pt x="2981514" y="104232"/>
                  <a:pt x="2973907" y="108352"/>
                  <a:pt x="2965878" y="108970"/>
                </a:cubicBezTo>
                <a:cubicBezTo>
                  <a:pt x="2953281" y="109939"/>
                  <a:pt x="2940609" y="108970"/>
                  <a:pt x="2927975" y="10897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8">
            <a:extLst>
              <a:ext uri="{FF2B5EF4-FFF2-40B4-BE49-F238E27FC236}">
                <a16:creationId xmlns:a16="http://schemas.microsoft.com/office/drawing/2014/main" id="{CB0F57E1-84CA-4CC6-8176-67AFFB2D00F7}"/>
              </a:ext>
            </a:extLst>
          </p:cNvPr>
          <p:cNvSpPr/>
          <p:nvPr/>
        </p:nvSpPr>
        <p:spPr>
          <a:xfrm>
            <a:off x="7531965" y="4624854"/>
            <a:ext cx="1900086" cy="1148910"/>
          </a:xfrm>
          <a:custGeom>
            <a:avLst/>
            <a:gdLst>
              <a:gd name="connsiteX0" fmla="*/ 3074848 w 7599470"/>
              <a:gd name="connsiteY0" fmla="*/ 118446 h 5533778"/>
              <a:gd name="connsiteX1" fmla="*/ 2937451 w 7599470"/>
              <a:gd name="connsiteY1" fmla="*/ 80543 h 5533778"/>
              <a:gd name="connsiteX2" fmla="*/ 2890073 w 7599470"/>
              <a:gd name="connsiteY2" fmla="*/ 66330 h 5533778"/>
              <a:gd name="connsiteX3" fmla="*/ 2856908 w 7599470"/>
              <a:gd name="connsiteY3" fmla="*/ 61592 h 5533778"/>
              <a:gd name="connsiteX4" fmla="*/ 2837957 w 7599470"/>
              <a:gd name="connsiteY4" fmla="*/ 56854 h 5533778"/>
              <a:gd name="connsiteX5" fmla="*/ 2790578 w 7599470"/>
              <a:gd name="connsiteY5" fmla="*/ 47378 h 5533778"/>
              <a:gd name="connsiteX6" fmla="*/ 2743200 w 7599470"/>
              <a:gd name="connsiteY6" fmla="*/ 37903 h 5533778"/>
              <a:gd name="connsiteX7" fmla="*/ 2700560 w 7599470"/>
              <a:gd name="connsiteY7" fmla="*/ 23689 h 5533778"/>
              <a:gd name="connsiteX8" fmla="*/ 2634230 w 7599470"/>
              <a:gd name="connsiteY8" fmla="*/ 14214 h 5533778"/>
              <a:gd name="connsiteX9" fmla="*/ 2563163 w 7599470"/>
              <a:gd name="connsiteY9" fmla="*/ 4738 h 5533778"/>
              <a:gd name="connsiteX10" fmla="*/ 2458931 w 7599470"/>
              <a:gd name="connsiteY10" fmla="*/ 0 h 5533778"/>
              <a:gd name="connsiteX11" fmla="*/ 2392601 w 7599470"/>
              <a:gd name="connsiteY11" fmla="*/ 9476 h 5533778"/>
              <a:gd name="connsiteX12" fmla="*/ 2364174 w 7599470"/>
              <a:gd name="connsiteY12" fmla="*/ 18951 h 5533778"/>
              <a:gd name="connsiteX13" fmla="*/ 2316796 w 7599470"/>
              <a:gd name="connsiteY13" fmla="*/ 28427 h 5533778"/>
              <a:gd name="connsiteX14" fmla="*/ 2278893 w 7599470"/>
              <a:gd name="connsiteY14" fmla="*/ 37903 h 5533778"/>
              <a:gd name="connsiteX15" fmla="*/ 2250466 w 7599470"/>
              <a:gd name="connsiteY15" fmla="*/ 52116 h 5533778"/>
              <a:gd name="connsiteX16" fmla="*/ 2231515 w 7599470"/>
              <a:gd name="connsiteY16" fmla="*/ 61592 h 5533778"/>
              <a:gd name="connsiteX17" fmla="*/ 2212564 w 7599470"/>
              <a:gd name="connsiteY17" fmla="*/ 66330 h 5533778"/>
              <a:gd name="connsiteX18" fmla="*/ 2179399 w 7599470"/>
              <a:gd name="connsiteY18" fmla="*/ 85281 h 5533778"/>
              <a:gd name="connsiteX19" fmla="*/ 2160448 w 7599470"/>
              <a:gd name="connsiteY19" fmla="*/ 94757 h 5533778"/>
              <a:gd name="connsiteX20" fmla="*/ 2117807 w 7599470"/>
              <a:gd name="connsiteY20" fmla="*/ 108970 h 5533778"/>
              <a:gd name="connsiteX21" fmla="*/ 2056216 w 7599470"/>
              <a:gd name="connsiteY21" fmla="*/ 146873 h 5533778"/>
              <a:gd name="connsiteX22" fmla="*/ 2018313 w 7599470"/>
              <a:gd name="connsiteY22" fmla="*/ 184775 h 5533778"/>
              <a:gd name="connsiteX23" fmla="*/ 1999362 w 7599470"/>
              <a:gd name="connsiteY23" fmla="*/ 203727 h 5533778"/>
              <a:gd name="connsiteX24" fmla="*/ 1985148 w 7599470"/>
              <a:gd name="connsiteY24" fmla="*/ 213202 h 5533778"/>
              <a:gd name="connsiteX25" fmla="*/ 1975673 w 7599470"/>
              <a:gd name="connsiteY25" fmla="*/ 227416 h 5533778"/>
              <a:gd name="connsiteX26" fmla="*/ 1914081 w 7599470"/>
              <a:gd name="connsiteY26" fmla="*/ 279532 h 5533778"/>
              <a:gd name="connsiteX27" fmla="*/ 1899867 w 7599470"/>
              <a:gd name="connsiteY27" fmla="*/ 289007 h 5533778"/>
              <a:gd name="connsiteX28" fmla="*/ 1866703 w 7599470"/>
              <a:gd name="connsiteY28" fmla="*/ 322172 h 5533778"/>
              <a:gd name="connsiteX29" fmla="*/ 1852489 w 7599470"/>
              <a:gd name="connsiteY29" fmla="*/ 336386 h 5533778"/>
              <a:gd name="connsiteX30" fmla="*/ 1809849 w 7599470"/>
              <a:gd name="connsiteY30" fmla="*/ 393240 h 5533778"/>
              <a:gd name="connsiteX31" fmla="*/ 1795635 w 7599470"/>
              <a:gd name="connsiteY31" fmla="*/ 407453 h 5533778"/>
              <a:gd name="connsiteX32" fmla="*/ 1767208 w 7599470"/>
              <a:gd name="connsiteY32" fmla="*/ 445356 h 5533778"/>
              <a:gd name="connsiteX33" fmla="*/ 1752995 w 7599470"/>
              <a:gd name="connsiteY33" fmla="*/ 459569 h 5533778"/>
              <a:gd name="connsiteX34" fmla="*/ 1734044 w 7599470"/>
              <a:gd name="connsiteY34" fmla="*/ 492734 h 5533778"/>
              <a:gd name="connsiteX35" fmla="*/ 1719830 w 7599470"/>
              <a:gd name="connsiteY35" fmla="*/ 506947 h 5533778"/>
              <a:gd name="connsiteX36" fmla="*/ 1700879 w 7599470"/>
              <a:gd name="connsiteY36" fmla="*/ 530636 h 5533778"/>
              <a:gd name="connsiteX37" fmla="*/ 1681928 w 7599470"/>
              <a:gd name="connsiteY37" fmla="*/ 549588 h 5533778"/>
              <a:gd name="connsiteX38" fmla="*/ 1672452 w 7599470"/>
              <a:gd name="connsiteY38" fmla="*/ 568539 h 5533778"/>
              <a:gd name="connsiteX39" fmla="*/ 1644025 w 7599470"/>
              <a:gd name="connsiteY39" fmla="*/ 606442 h 5533778"/>
              <a:gd name="connsiteX40" fmla="*/ 1634549 w 7599470"/>
              <a:gd name="connsiteY40" fmla="*/ 620655 h 5533778"/>
              <a:gd name="connsiteX41" fmla="*/ 1620336 w 7599470"/>
              <a:gd name="connsiteY41" fmla="*/ 639606 h 5533778"/>
              <a:gd name="connsiteX42" fmla="*/ 1610860 w 7599470"/>
              <a:gd name="connsiteY42" fmla="*/ 658558 h 5533778"/>
              <a:gd name="connsiteX43" fmla="*/ 1587171 w 7599470"/>
              <a:gd name="connsiteY43" fmla="*/ 691722 h 5533778"/>
              <a:gd name="connsiteX44" fmla="*/ 1577695 w 7599470"/>
              <a:gd name="connsiteY44" fmla="*/ 710674 h 5533778"/>
              <a:gd name="connsiteX45" fmla="*/ 1558744 w 7599470"/>
              <a:gd name="connsiteY45" fmla="*/ 739101 h 5533778"/>
              <a:gd name="connsiteX46" fmla="*/ 1549268 w 7599470"/>
              <a:gd name="connsiteY46" fmla="*/ 758052 h 5533778"/>
              <a:gd name="connsiteX47" fmla="*/ 1535055 w 7599470"/>
              <a:gd name="connsiteY47" fmla="*/ 772265 h 5533778"/>
              <a:gd name="connsiteX48" fmla="*/ 1497152 w 7599470"/>
              <a:gd name="connsiteY48" fmla="*/ 824382 h 5533778"/>
              <a:gd name="connsiteX49" fmla="*/ 1468725 w 7599470"/>
              <a:gd name="connsiteY49" fmla="*/ 862284 h 5533778"/>
              <a:gd name="connsiteX50" fmla="*/ 1449774 w 7599470"/>
              <a:gd name="connsiteY50" fmla="*/ 885973 h 5533778"/>
              <a:gd name="connsiteX51" fmla="*/ 1426085 w 7599470"/>
              <a:gd name="connsiteY51" fmla="*/ 914400 h 5533778"/>
              <a:gd name="connsiteX52" fmla="*/ 1383445 w 7599470"/>
              <a:gd name="connsiteY52" fmla="*/ 971254 h 5533778"/>
              <a:gd name="connsiteX53" fmla="*/ 1359756 w 7599470"/>
              <a:gd name="connsiteY53" fmla="*/ 1009157 h 5533778"/>
              <a:gd name="connsiteX54" fmla="*/ 1340804 w 7599470"/>
              <a:gd name="connsiteY54" fmla="*/ 1028108 h 5533778"/>
              <a:gd name="connsiteX55" fmla="*/ 1288688 w 7599470"/>
              <a:gd name="connsiteY55" fmla="*/ 1084962 h 5533778"/>
              <a:gd name="connsiteX56" fmla="*/ 1274475 w 7599470"/>
              <a:gd name="connsiteY56" fmla="*/ 1094438 h 5533778"/>
              <a:gd name="connsiteX57" fmla="*/ 1246048 w 7599470"/>
              <a:gd name="connsiteY57" fmla="*/ 1127602 h 5533778"/>
              <a:gd name="connsiteX58" fmla="*/ 1189194 w 7599470"/>
              <a:gd name="connsiteY58" fmla="*/ 1184456 h 5533778"/>
              <a:gd name="connsiteX59" fmla="*/ 1170243 w 7599470"/>
              <a:gd name="connsiteY59" fmla="*/ 1203407 h 5533778"/>
              <a:gd name="connsiteX60" fmla="*/ 1146553 w 7599470"/>
              <a:gd name="connsiteY60" fmla="*/ 1222359 h 5533778"/>
              <a:gd name="connsiteX61" fmla="*/ 1132340 w 7599470"/>
              <a:gd name="connsiteY61" fmla="*/ 1241310 h 5533778"/>
              <a:gd name="connsiteX62" fmla="*/ 1118127 w 7599470"/>
              <a:gd name="connsiteY62" fmla="*/ 1250786 h 5533778"/>
              <a:gd name="connsiteX63" fmla="*/ 1080224 w 7599470"/>
              <a:gd name="connsiteY63" fmla="*/ 1288688 h 5533778"/>
              <a:gd name="connsiteX64" fmla="*/ 1009157 w 7599470"/>
              <a:gd name="connsiteY64" fmla="*/ 1355018 h 5533778"/>
              <a:gd name="connsiteX65" fmla="*/ 938089 w 7599470"/>
              <a:gd name="connsiteY65" fmla="*/ 1416610 h 5533778"/>
              <a:gd name="connsiteX66" fmla="*/ 895449 w 7599470"/>
              <a:gd name="connsiteY66" fmla="*/ 1449774 h 5533778"/>
              <a:gd name="connsiteX67" fmla="*/ 862284 w 7599470"/>
              <a:gd name="connsiteY67" fmla="*/ 1468726 h 5533778"/>
              <a:gd name="connsiteX68" fmla="*/ 814906 w 7599470"/>
              <a:gd name="connsiteY68" fmla="*/ 1506628 h 5533778"/>
              <a:gd name="connsiteX69" fmla="*/ 762790 w 7599470"/>
              <a:gd name="connsiteY69" fmla="*/ 1539793 h 5533778"/>
              <a:gd name="connsiteX70" fmla="*/ 701198 w 7599470"/>
              <a:gd name="connsiteY70" fmla="*/ 1577696 h 5533778"/>
              <a:gd name="connsiteX71" fmla="*/ 668033 w 7599470"/>
              <a:gd name="connsiteY71" fmla="*/ 1601385 h 5533778"/>
              <a:gd name="connsiteX72" fmla="*/ 639606 w 7599470"/>
              <a:gd name="connsiteY72" fmla="*/ 1625074 h 5533778"/>
              <a:gd name="connsiteX73" fmla="*/ 596966 w 7599470"/>
              <a:gd name="connsiteY73" fmla="*/ 1653501 h 5533778"/>
              <a:gd name="connsiteX74" fmla="*/ 559063 w 7599470"/>
              <a:gd name="connsiteY74" fmla="*/ 1681928 h 5533778"/>
              <a:gd name="connsiteX75" fmla="*/ 492734 w 7599470"/>
              <a:gd name="connsiteY75" fmla="*/ 1719830 h 5533778"/>
              <a:gd name="connsiteX76" fmla="*/ 473782 w 7599470"/>
              <a:gd name="connsiteY76" fmla="*/ 1734044 h 5533778"/>
              <a:gd name="connsiteX77" fmla="*/ 426404 w 7599470"/>
              <a:gd name="connsiteY77" fmla="*/ 1767208 h 5533778"/>
              <a:gd name="connsiteX78" fmla="*/ 383764 w 7599470"/>
              <a:gd name="connsiteY78" fmla="*/ 1805111 h 5533778"/>
              <a:gd name="connsiteX79" fmla="*/ 341123 w 7599470"/>
              <a:gd name="connsiteY79" fmla="*/ 1847751 h 5533778"/>
              <a:gd name="connsiteX80" fmla="*/ 293745 w 7599470"/>
              <a:gd name="connsiteY80" fmla="*/ 1885654 h 5533778"/>
              <a:gd name="connsiteX81" fmla="*/ 274794 w 7599470"/>
              <a:gd name="connsiteY81" fmla="*/ 1909343 h 5533778"/>
              <a:gd name="connsiteX82" fmla="*/ 227416 w 7599470"/>
              <a:gd name="connsiteY82" fmla="*/ 1951984 h 5533778"/>
              <a:gd name="connsiteX83" fmla="*/ 189513 w 7599470"/>
              <a:gd name="connsiteY83" fmla="*/ 2004100 h 5533778"/>
              <a:gd name="connsiteX84" fmla="*/ 170562 w 7599470"/>
              <a:gd name="connsiteY84" fmla="*/ 2027789 h 5533778"/>
              <a:gd name="connsiteX85" fmla="*/ 113708 w 7599470"/>
              <a:gd name="connsiteY85" fmla="*/ 2113070 h 5533778"/>
              <a:gd name="connsiteX86" fmla="*/ 108970 w 7599470"/>
              <a:gd name="connsiteY86" fmla="*/ 2127283 h 5533778"/>
              <a:gd name="connsiteX87" fmla="*/ 75805 w 7599470"/>
              <a:gd name="connsiteY87" fmla="*/ 2174661 h 5533778"/>
              <a:gd name="connsiteX88" fmla="*/ 47378 w 7599470"/>
              <a:gd name="connsiteY88" fmla="*/ 2250467 h 5533778"/>
              <a:gd name="connsiteX89" fmla="*/ 37903 w 7599470"/>
              <a:gd name="connsiteY89" fmla="*/ 2274156 h 5533778"/>
              <a:gd name="connsiteX90" fmla="*/ 18951 w 7599470"/>
              <a:gd name="connsiteY90" fmla="*/ 2326272 h 5533778"/>
              <a:gd name="connsiteX91" fmla="*/ 9476 w 7599470"/>
              <a:gd name="connsiteY91" fmla="*/ 2387863 h 5533778"/>
              <a:gd name="connsiteX92" fmla="*/ 0 w 7599470"/>
              <a:gd name="connsiteY92" fmla="*/ 2468406 h 5533778"/>
              <a:gd name="connsiteX93" fmla="*/ 4738 w 7599470"/>
              <a:gd name="connsiteY93" fmla="*/ 2586852 h 5533778"/>
              <a:gd name="connsiteX94" fmla="*/ 14214 w 7599470"/>
              <a:gd name="connsiteY94" fmla="*/ 2672133 h 5533778"/>
              <a:gd name="connsiteX95" fmla="*/ 37903 w 7599470"/>
              <a:gd name="connsiteY95" fmla="*/ 2809530 h 5533778"/>
              <a:gd name="connsiteX96" fmla="*/ 42640 w 7599470"/>
              <a:gd name="connsiteY96" fmla="*/ 2823743 h 5533778"/>
              <a:gd name="connsiteX97" fmla="*/ 61592 w 7599470"/>
              <a:gd name="connsiteY97" fmla="*/ 2904286 h 5533778"/>
              <a:gd name="connsiteX98" fmla="*/ 75805 w 7599470"/>
              <a:gd name="connsiteY98" fmla="*/ 2942189 h 5533778"/>
              <a:gd name="connsiteX99" fmla="*/ 80543 w 7599470"/>
              <a:gd name="connsiteY99" fmla="*/ 2956402 h 5533778"/>
              <a:gd name="connsiteX100" fmla="*/ 118446 w 7599470"/>
              <a:gd name="connsiteY100" fmla="*/ 3046421 h 5533778"/>
              <a:gd name="connsiteX101" fmla="*/ 146873 w 7599470"/>
              <a:gd name="connsiteY101" fmla="*/ 3112750 h 5533778"/>
              <a:gd name="connsiteX102" fmla="*/ 165824 w 7599470"/>
              <a:gd name="connsiteY102" fmla="*/ 3141177 h 5533778"/>
              <a:gd name="connsiteX103" fmla="*/ 180037 w 7599470"/>
              <a:gd name="connsiteY103" fmla="*/ 3174342 h 5533778"/>
              <a:gd name="connsiteX104" fmla="*/ 217940 w 7599470"/>
              <a:gd name="connsiteY104" fmla="*/ 3231196 h 5533778"/>
              <a:gd name="connsiteX105" fmla="*/ 227416 w 7599470"/>
              <a:gd name="connsiteY105" fmla="*/ 3245410 h 5533778"/>
              <a:gd name="connsiteX106" fmla="*/ 241629 w 7599470"/>
              <a:gd name="connsiteY106" fmla="*/ 3259623 h 5533778"/>
              <a:gd name="connsiteX107" fmla="*/ 251105 w 7599470"/>
              <a:gd name="connsiteY107" fmla="*/ 3273836 h 5533778"/>
              <a:gd name="connsiteX108" fmla="*/ 326910 w 7599470"/>
              <a:gd name="connsiteY108" fmla="*/ 3344904 h 5533778"/>
              <a:gd name="connsiteX109" fmla="*/ 336386 w 7599470"/>
              <a:gd name="connsiteY109" fmla="*/ 3359117 h 5533778"/>
              <a:gd name="connsiteX110" fmla="*/ 388502 w 7599470"/>
              <a:gd name="connsiteY110" fmla="*/ 3397020 h 5533778"/>
              <a:gd name="connsiteX111" fmla="*/ 402715 w 7599470"/>
              <a:gd name="connsiteY111" fmla="*/ 3411233 h 5533778"/>
              <a:gd name="connsiteX112" fmla="*/ 445356 w 7599470"/>
              <a:gd name="connsiteY112" fmla="*/ 3434922 h 5533778"/>
              <a:gd name="connsiteX113" fmla="*/ 502209 w 7599470"/>
              <a:gd name="connsiteY113" fmla="*/ 3468087 h 5533778"/>
              <a:gd name="connsiteX114" fmla="*/ 535374 w 7599470"/>
              <a:gd name="connsiteY114" fmla="*/ 3477563 h 5533778"/>
              <a:gd name="connsiteX115" fmla="*/ 559063 w 7599470"/>
              <a:gd name="connsiteY115" fmla="*/ 3496514 h 5533778"/>
              <a:gd name="connsiteX116" fmla="*/ 606442 w 7599470"/>
              <a:gd name="connsiteY116" fmla="*/ 3510728 h 5533778"/>
              <a:gd name="connsiteX117" fmla="*/ 620655 w 7599470"/>
              <a:gd name="connsiteY117" fmla="*/ 3520203 h 5533778"/>
              <a:gd name="connsiteX118" fmla="*/ 682247 w 7599470"/>
              <a:gd name="connsiteY118" fmla="*/ 3543892 h 5533778"/>
              <a:gd name="connsiteX119" fmla="*/ 715411 w 7599470"/>
              <a:gd name="connsiteY119" fmla="*/ 3558106 h 5533778"/>
              <a:gd name="connsiteX120" fmla="*/ 805430 w 7599470"/>
              <a:gd name="connsiteY120" fmla="*/ 3586533 h 5533778"/>
              <a:gd name="connsiteX121" fmla="*/ 819644 w 7599470"/>
              <a:gd name="connsiteY121" fmla="*/ 3591271 h 5533778"/>
              <a:gd name="connsiteX122" fmla="*/ 867022 w 7599470"/>
              <a:gd name="connsiteY122" fmla="*/ 3610222 h 5533778"/>
              <a:gd name="connsiteX123" fmla="*/ 900187 w 7599470"/>
              <a:gd name="connsiteY123" fmla="*/ 3619698 h 5533778"/>
              <a:gd name="connsiteX124" fmla="*/ 957040 w 7599470"/>
              <a:gd name="connsiteY124" fmla="*/ 3638649 h 5533778"/>
              <a:gd name="connsiteX125" fmla="*/ 990205 w 7599470"/>
              <a:gd name="connsiteY125" fmla="*/ 3648125 h 5533778"/>
              <a:gd name="connsiteX126" fmla="*/ 1051797 w 7599470"/>
              <a:gd name="connsiteY126" fmla="*/ 3667076 h 5533778"/>
              <a:gd name="connsiteX127" fmla="*/ 1113389 w 7599470"/>
              <a:gd name="connsiteY127" fmla="*/ 3690765 h 5533778"/>
              <a:gd name="connsiteX128" fmla="*/ 1174980 w 7599470"/>
              <a:gd name="connsiteY128" fmla="*/ 3709716 h 5533778"/>
              <a:gd name="connsiteX129" fmla="*/ 1217621 w 7599470"/>
              <a:gd name="connsiteY129" fmla="*/ 3728668 h 5533778"/>
              <a:gd name="connsiteX130" fmla="*/ 1269737 w 7599470"/>
              <a:gd name="connsiteY130" fmla="*/ 3752357 h 5533778"/>
              <a:gd name="connsiteX131" fmla="*/ 1336066 w 7599470"/>
              <a:gd name="connsiteY131" fmla="*/ 3776046 h 5533778"/>
              <a:gd name="connsiteX132" fmla="*/ 1364493 w 7599470"/>
              <a:gd name="connsiteY132" fmla="*/ 3794997 h 5533778"/>
              <a:gd name="connsiteX133" fmla="*/ 1378707 w 7599470"/>
              <a:gd name="connsiteY133" fmla="*/ 3799735 h 5533778"/>
              <a:gd name="connsiteX134" fmla="*/ 1421347 w 7599470"/>
              <a:gd name="connsiteY134" fmla="*/ 3828162 h 5533778"/>
              <a:gd name="connsiteX135" fmla="*/ 1478201 w 7599470"/>
              <a:gd name="connsiteY135" fmla="*/ 3861327 h 5533778"/>
              <a:gd name="connsiteX136" fmla="*/ 1492415 w 7599470"/>
              <a:gd name="connsiteY136" fmla="*/ 3870802 h 5533778"/>
              <a:gd name="connsiteX137" fmla="*/ 1549268 w 7599470"/>
              <a:gd name="connsiteY137" fmla="*/ 3922918 h 5533778"/>
              <a:gd name="connsiteX138" fmla="*/ 1577695 w 7599470"/>
              <a:gd name="connsiteY138" fmla="*/ 3941870 h 5533778"/>
              <a:gd name="connsiteX139" fmla="*/ 1601385 w 7599470"/>
              <a:gd name="connsiteY139" fmla="*/ 3965559 h 5533778"/>
              <a:gd name="connsiteX140" fmla="*/ 1625074 w 7599470"/>
              <a:gd name="connsiteY140" fmla="*/ 3984510 h 5533778"/>
              <a:gd name="connsiteX141" fmla="*/ 1634549 w 7599470"/>
              <a:gd name="connsiteY141" fmla="*/ 3998724 h 5533778"/>
              <a:gd name="connsiteX142" fmla="*/ 1658238 w 7599470"/>
              <a:gd name="connsiteY142" fmla="*/ 4022413 h 5533778"/>
              <a:gd name="connsiteX143" fmla="*/ 1672452 w 7599470"/>
              <a:gd name="connsiteY143" fmla="*/ 4031888 h 5533778"/>
              <a:gd name="connsiteX144" fmla="*/ 1738781 w 7599470"/>
              <a:gd name="connsiteY144" fmla="*/ 4102956 h 5533778"/>
              <a:gd name="connsiteX145" fmla="*/ 1757733 w 7599470"/>
              <a:gd name="connsiteY145" fmla="*/ 4131383 h 5533778"/>
              <a:gd name="connsiteX146" fmla="*/ 1795635 w 7599470"/>
              <a:gd name="connsiteY146" fmla="*/ 4178761 h 5533778"/>
              <a:gd name="connsiteX147" fmla="*/ 1814587 w 7599470"/>
              <a:gd name="connsiteY147" fmla="*/ 4207188 h 5533778"/>
              <a:gd name="connsiteX148" fmla="*/ 1861965 w 7599470"/>
              <a:gd name="connsiteY148" fmla="*/ 4264042 h 5533778"/>
              <a:gd name="connsiteX149" fmla="*/ 1885654 w 7599470"/>
              <a:gd name="connsiteY149" fmla="*/ 4301944 h 5533778"/>
              <a:gd name="connsiteX150" fmla="*/ 1923557 w 7599470"/>
              <a:gd name="connsiteY150" fmla="*/ 4358798 h 5533778"/>
              <a:gd name="connsiteX151" fmla="*/ 1966197 w 7599470"/>
              <a:gd name="connsiteY151" fmla="*/ 4439341 h 5533778"/>
              <a:gd name="connsiteX152" fmla="*/ 1985148 w 7599470"/>
              <a:gd name="connsiteY152" fmla="*/ 4463030 h 5533778"/>
              <a:gd name="connsiteX153" fmla="*/ 1999362 w 7599470"/>
              <a:gd name="connsiteY153" fmla="*/ 4491457 h 5533778"/>
              <a:gd name="connsiteX154" fmla="*/ 2032527 w 7599470"/>
              <a:gd name="connsiteY154" fmla="*/ 4543573 h 5533778"/>
              <a:gd name="connsiteX155" fmla="*/ 2046740 w 7599470"/>
              <a:gd name="connsiteY155" fmla="*/ 4572000 h 5533778"/>
              <a:gd name="connsiteX156" fmla="*/ 2079905 w 7599470"/>
              <a:gd name="connsiteY156" fmla="*/ 4624116 h 5533778"/>
              <a:gd name="connsiteX157" fmla="*/ 2094118 w 7599470"/>
              <a:gd name="connsiteY157" fmla="*/ 4647805 h 5533778"/>
              <a:gd name="connsiteX158" fmla="*/ 2113070 w 7599470"/>
              <a:gd name="connsiteY158" fmla="*/ 4676232 h 5533778"/>
              <a:gd name="connsiteX159" fmla="*/ 2127283 w 7599470"/>
              <a:gd name="connsiteY159" fmla="*/ 4704659 h 5533778"/>
              <a:gd name="connsiteX160" fmla="*/ 2141496 w 7599470"/>
              <a:gd name="connsiteY160" fmla="*/ 4728348 h 5533778"/>
              <a:gd name="connsiteX161" fmla="*/ 2169923 w 7599470"/>
              <a:gd name="connsiteY161" fmla="*/ 4780464 h 5533778"/>
              <a:gd name="connsiteX162" fmla="*/ 2188875 w 7599470"/>
              <a:gd name="connsiteY162" fmla="*/ 4804154 h 5533778"/>
              <a:gd name="connsiteX163" fmla="*/ 2198350 w 7599470"/>
              <a:gd name="connsiteY163" fmla="*/ 4818367 h 5533778"/>
              <a:gd name="connsiteX164" fmla="*/ 2226777 w 7599470"/>
              <a:gd name="connsiteY164" fmla="*/ 4856270 h 5533778"/>
              <a:gd name="connsiteX165" fmla="*/ 2259942 w 7599470"/>
              <a:gd name="connsiteY165" fmla="*/ 4908386 h 5533778"/>
              <a:gd name="connsiteX166" fmla="*/ 2269418 w 7599470"/>
              <a:gd name="connsiteY166" fmla="*/ 4922599 h 5533778"/>
              <a:gd name="connsiteX167" fmla="*/ 2316796 w 7599470"/>
              <a:gd name="connsiteY167" fmla="*/ 4984191 h 5533778"/>
              <a:gd name="connsiteX168" fmla="*/ 2335747 w 7599470"/>
              <a:gd name="connsiteY168" fmla="*/ 5012618 h 5533778"/>
              <a:gd name="connsiteX169" fmla="*/ 2373650 w 7599470"/>
              <a:gd name="connsiteY169" fmla="*/ 5059996 h 5533778"/>
              <a:gd name="connsiteX170" fmla="*/ 2397339 w 7599470"/>
              <a:gd name="connsiteY170" fmla="*/ 5093161 h 5533778"/>
              <a:gd name="connsiteX171" fmla="*/ 2444717 w 7599470"/>
              <a:gd name="connsiteY171" fmla="*/ 5150015 h 5533778"/>
              <a:gd name="connsiteX172" fmla="*/ 2463668 w 7599470"/>
              <a:gd name="connsiteY172" fmla="*/ 5168966 h 5533778"/>
              <a:gd name="connsiteX173" fmla="*/ 2482620 w 7599470"/>
              <a:gd name="connsiteY173" fmla="*/ 5192655 h 5533778"/>
              <a:gd name="connsiteX174" fmla="*/ 2506309 w 7599470"/>
              <a:gd name="connsiteY174" fmla="*/ 5211606 h 5533778"/>
              <a:gd name="connsiteX175" fmla="*/ 2544211 w 7599470"/>
              <a:gd name="connsiteY175" fmla="*/ 5254247 h 5533778"/>
              <a:gd name="connsiteX176" fmla="*/ 2586852 w 7599470"/>
              <a:gd name="connsiteY176" fmla="*/ 5287412 h 5533778"/>
              <a:gd name="connsiteX177" fmla="*/ 2610541 w 7599470"/>
              <a:gd name="connsiteY177" fmla="*/ 5306363 h 5533778"/>
              <a:gd name="connsiteX178" fmla="*/ 2657919 w 7599470"/>
              <a:gd name="connsiteY178" fmla="*/ 5334790 h 5533778"/>
              <a:gd name="connsiteX179" fmla="*/ 2705297 w 7599470"/>
              <a:gd name="connsiteY179" fmla="*/ 5367955 h 5533778"/>
              <a:gd name="connsiteX180" fmla="*/ 2733724 w 7599470"/>
              <a:gd name="connsiteY180" fmla="*/ 5382168 h 5533778"/>
              <a:gd name="connsiteX181" fmla="*/ 2757414 w 7599470"/>
              <a:gd name="connsiteY181" fmla="*/ 5396382 h 5533778"/>
              <a:gd name="connsiteX182" fmla="*/ 2771627 w 7599470"/>
              <a:gd name="connsiteY182" fmla="*/ 5401119 h 5533778"/>
              <a:gd name="connsiteX183" fmla="*/ 2837957 w 7599470"/>
              <a:gd name="connsiteY183" fmla="*/ 5439022 h 5533778"/>
              <a:gd name="connsiteX184" fmla="*/ 2894810 w 7599470"/>
              <a:gd name="connsiteY184" fmla="*/ 5457973 h 5533778"/>
              <a:gd name="connsiteX185" fmla="*/ 2923237 w 7599470"/>
              <a:gd name="connsiteY185" fmla="*/ 5467449 h 5533778"/>
              <a:gd name="connsiteX186" fmla="*/ 2951664 w 7599470"/>
              <a:gd name="connsiteY186" fmla="*/ 5476925 h 5533778"/>
              <a:gd name="connsiteX187" fmla="*/ 2984829 w 7599470"/>
              <a:gd name="connsiteY187" fmla="*/ 5481662 h 5533778"/>
              <a:gd name="connsiteX188" fmla="*/ 3046421 w 7599470"/>
              <a:gd name="connsiteY188" fmla="*/ 5495876 h 5533778"/>
              <a:gd name="connsiteX189" fmla="*/ 3060634 w 7599470"/>
              <a:gd name="connsiteY189" fmla="*/ 5500614 h 5533778"/>
              <a:gd name="connsiteX190" fmla="*/ 3093799 w 7599470"/>
              <a:gd name="connsiteY190" fmla="*/ 5510089 h 5533778"/>
              <a:gd name="connsiteX191" fmla="*/ 3245409 w 7599470"/>
              <a:gd name="connsiteY191" fmla="*/ 5529041 h 5533778"/>
              <a:gd name="connsiteX192" fmla="*/ 3321215 w 7599470"/>
              <a:gd name="connsiteY192" fmla="*/ 5533778 h 5533778"/>
              <a:gd name="connsiteX193" fmla="*/ 3392282 w 7599470"/>
              <a:gd name="connsiteY193" fmla="*/ 5529041 h 5533778"/>
              <a:gd name="connsiteX194" fmla="*/ 3482301 w 7599470"/>
              <a:gd name="connsiteY194" fmla="*/ 5524303 h 5533778"/>
              <a:gd name="connsiteX195" fmla="*/ 3567581 w 7599470"/>
              <a:gd name="connsiteY195" fmla="*/ 5514827 h 5533778"/>
              <a:gd name="connsiteX196" fmla="*/ 3790259 w 7599470"/>
              <a:gd name="connsiteY196" fmla="*/ 5443760 h 5533778"/>
              <a:gd name="connsiteX197" fmla="*/ 3913443 w 7599470"/>
              <a:gd name="connsiteY197" fmla="*/ 5391644 h 5533778"/>
              <a:gd name="connsiteX198" fmla="*/ 4003461 w 7599470"/>
              <a:gd name="connsiteY198" fmla="*/ 5334790 h 5533778"/>
              <a:gd name="connsiteX199" fmla="*/ 4112431 w 7599470"/>
              <a:gd name="connsiteY199" fmla="*/ 5268460 h 5533778"/>
              <a:gd name="connsiteX200" fmla="*/ 4188236 w 7599470"/>
              <a:gd name="connsiteY200" fmla="*/ 5202131 h 5533778"/>
              <a:gd name="connsiteX201" fmla="*/ 4221401 w 7599470"/>
              <a:gd name="connsiteY201" fmla="*/ 5173704 h 5533778"/>
              <a:gd name="connsiteX202" fmla="*/ 4264042 w 7599470"/>
              <a:gd name="connsiteY202" fmla="*/ 5131063 h 5533778"/>
              <a:gd name="connsiteX203" fmla="*/ 4311420 w 7599470"/>
              <a:gd name="connsiteY203" fmla="*/ 5088423 h 5533778"/>
              <a:gd name="connsiteX204" fmla="*/ 4349322 w 7599470"/>
              <a:gd name="connsiteY204" fmla="*/ 5036307 h 5533778"/>
              <a:gd name="connsiteX205" fmla="*/ 4425128 w 7599470"/>
              <a:gd name="connsiteY205" fmla="*/ 4951026 h 5533778"/>
              <a:gd name="connsiteX206" fmla="*/ 4477244 w 7599470"/>
              <a:gd name="connsiteY206" fmla="*/ 4898910 h 5533778"/>
              <a:gd name="connsiteX207" fmla="*/ 4515146 w 7599470"/>
              <a:gd name="connsiteY207" fmla="*/ 4861007 h 5533778"/>
              <a:gd name="connsiteX208" fmla="*/ 4562524 w 7599470"/>
              <a:gd name="connsiteY208" fmla="*/ 4804154 h 5533778"/>
              <a:gd name="connsiteX209" fmla="*/ 4614640 w 7599470"/>
              <a:gd name="connsiteY209" fmla="*/ 4756775 h 5533778"/>
              <a:gd name="connsiteX210" fmla="*/ 4652543 w 7599470"/>
              <a:gd name="connsiteY210" fmla="*/ 4714135 h 5533778"/>
              <a:gd name="connsiteX211" fmla="*/ 4680970 w 7599470"/>
              <a:gd name="connsiteY211" fmla="*/ 4690446 h 5533778"/>
              <a:gd name="connsiteX212" fmla="*/ 4785202 w 7599470"/>
              <a:gd name="connsiteY212" fmla="*/ 4576738 h 5533778"/>
              <a:gd name="connsiteX213" fmla="*/ 4808891 w 7599470"/>
              <a:gd name="connsiteY213" fmla="*/ 4548311 h 5533778"/>
              <a:gd name="connsiteX214" fmla="*/ 4865745 w 7599470"/>
              <a:gd name="connsiteY214" fmla="*/ 4491457 h 5533778"/>
              <a:gd name="connsiteX215" fmla="*/ 4917861 w 7599470"/>
              <a:gd name="connsiteY215" fmla="*/ 4429865 h 5533778"/>
              <a:gd name="connsiteX216" fmla="*/ 5116850 w 7599470"/>
              <a:gd name="connsiteY216" fmla="*/ 4226139 h 5533778"/>
              <a:gd name="connsiteX217" fmla="*/ 5197393 w 7599470"/>
              <a:gd name="connsiteY217" fmla="*/ 4145596 h 5533778"/>
              <a:gd name="connsiteX218" fmla="*/ 5382168 w 7599470"/>
              <a:gd name="connsiteY218" fmla="*/ 4022413 h 5533778"/>
              <a:gd name="connsiteX219" fmla="*/ 5547992 w 7599470"/>
              <a:gd name="connsiteY219" fmla="*/ 3932394 h 5533778"/>
              <a:gd name="connsiteX220" fmla="*/ 5756456 w 7599470"/>
              <a:gd name="connsiteY220" fmla="*/ 3875540 h 5533778"/>
              <a:gd name="connsiteX221" fmla="*/ 6111793 w 7599470"/>
              <a:gd name="connsiteY221" fmla="*/ 3832900 h 5533778"/>
              <a:gd name="connsiteX222" fmla="*/ 6741923 w 7599470"/>
              <a:gd name="connsiteY222" fmla="*/ 3837638 h 5533778"/>
              <a:gd name="connsiteX223" fmla="*/ 6964601 w 7599470"/>
              <a:gd name="connsiteY223" fmla="*/ 3818686 h 5533778"/>
              <a:gd name="connsiteX224" fmla="*/ 7149376 w 7599470"/>
              <a:gd name="connsiteY224" fmla="*/ 3752357 h 5533778"/>
              <a:gd name="connsiteX225" fmla="*/ 7225181 w 7599470"/>
              <a:gd name="connsiteY225" fmla="*/ 3709716 h 5533778"/>
              <a:gd name="connsiteX226" fmla="*/ 7405219 w 7599470"/>
              <a:gd name="connsiteY226" fmla="*/ 3539155 h 5533778"/>
              <a:gd name="connsiteX227" fmla="*/ 7495237 w 7599470"/>
              <a:gd name="connsiteY227" fmla="*/ 3430185 h 5533778"/>
              <a:gd name="connsiteX228" fmla="*/ 7542616 w 7599470"/>
              <a:gd name="connsiteY228" fmla="*/ 3344904 h 5533778"/>
              <a:gd name="connsiteX229" fmla="*/ 7580518 w 7599470"/>
              <a:gd name="connsiteY229" fmla="*/ 3231196 h 5533778"/>
              <a:gd name="connsiteX230" fmla="*/ 7599470 w 7599470"/>
              <a:gd name="connsiteY230" fmla="*/ 3108013 h 5533778"/>
              <a:gd name="connsiteX231" fmla="*/ 7589994 w 7599470"/>
              <a:gd name="connsiteY231" fmla="*/ 2975354 h 5533778"/>
              <a:gd name="connsiteX232" fmla="*/ 7552091 w 7599470"/>
              <a:gd name="connsiteY232" fmla="*/ 2842695 h 5533778"/>
              <a:gd name="connsiteX233" fmla="*/ 7518927 w 7599470"/>
              <a:gd name="connsiteY233" fmla="*/ 2771627 h 5533778"/>
              <a:gd name="connsiteX234" fmla="*/ 7509451 w 7599470"/>
              <a:gd name="connsiteY234" fmla="*/ 2747938 h 5533778"/>
              <a:gd name="connsiteX235" fmla="*/ 7481024 w 7599470"/>
              <a:gd name="connsiteY235" fmla="*/ 2705298 h 5533778"/>
              <a:gd name="connsiteX236" fmla="*/ 7395743 w 7599470"/>
              <a:gd name="connsiteY236" fmla="*/ 2596328 h 5533778"/>
              <a:gd name="connsiteX237" fmla="*/ 7338889 w 7599470"/>
              <a:gd name="connsiteY237" fmla="*/ 2539474 h 5533778"/>
              <a:gd name="connsiteX238" fmla="*/ 7286773 w 7599470"/>
              <a:gd name="connsiteY238" fmla="*/ 2501571 h 5533778"/>
              <a:gd name="connsiteX239" fmla="*/ 7210968 w 7599470"/>
              <a:gd name="connsiteY239" fmla="*/ 2458931 h 5533778"/>
              <a:gd name="connsiteX240" fmla="*/ 7182541 w 7599470"/>
              <a:gd name="connsiteY240" fmla="*/ 2444717 h 5533778"/>
              <a:gd name="connsiteX241" fmla="*/ 7030931 w 7599470"/>
              <a:gd name="connsiteY241" fmla="*/ 2368912 h 5533778"/>
              <a:gd name="connsiteX242" fmla="*/ 6888796 w 7599470"/>
              <a:gd name="connsiteY242" fmla="*/ 2321534 h 5533778"/>
              <a:gd name="connsiteX243" fmla="*/ 6737186 w 7599470"/>
              <a:gd name="connsiteY243" fmla="*/ 2293107 h 5533778"/>
              <a:gd name="connsiteX244" fmla="*/ 6618740 w 7599470"/>
              <a:gd name="connsiteY244" fmla="*/ 2283631 h 5533778"/>
              <a:gd name="connsiteX245" fmla="*/ 6576100 w 7599470"/>
              <a:gd name="connsiteY245" fmla="*/ 2278893 h 5533778"/>
              <a:gd name="connsiteX246" fmla="*/ 6168647 w 7599470"/>
              <a:gd name="connsiteY246" fmla="*/ 2297845 h 5533778"/>
              <a:gd name="connsiteX247" fmla="*/ 6078628 w 7599470"/>
              <a:gd name="connsiteY247" fmla="*/ 2307320 h 5533778"/>
              <a:gd name="connsiteX248" fmla="*/ 5808572 w 7599470"/>
              <a:gd name="connsiteY248" fmla="*/ 2373650 h 5533778"/>
              <a:gd name="connsiteX249" fmla="*/ 5718553 w 7599470"/>
              <a:gd name="connsiteY249" fmla="*/ 2392601 h 5533778"/>
              <a:gd name="connsiteX250" fmla="*/ 5543254 w 7599470"/>
              <a:gd name="connsiteY250" fmla="*/ 2439979 h 5533778"/>
              <a:gd name="connsiteX251" fmla="*/ 5495876 w 7599470"/>
              <a:gd name="connsiteY251" fmla="*/ 2449455 h 5533778"/>
              <a:gd name="connsiteX252" fmla="*/ 5410595 w 7599470"/>
              <a:gd name="connsiteY252" fmla="*/ 2473144 h 5533778"/>
              <a:gd name="connsiteX253" fmla="*/ 5320576 w 7599470"/>
              <a:gd name="connsiteY253" fmla="*/ 2487358 h 5533778"/>
              <a:gd name="connsiteX254" fmla="*/ 5254247 w 7599470"/>
              <a:gd name="connsiteY254" fmla="*/ 2501571 h 5533778"/>
              <a:gd name="connsiteX255" fmla="*/ 5192655 w 7599470"/>
              <a:gd name="connsiteY255" fmla="*/ 2506309 h 5533778"/>
              <a:gd name="connsiteX256" fmla="*/ 5116850 w 7599470"/>
              <a:gd name="connsiteY256" fmla="*/ 2515785 h 5533778"/>
              <a:gd name="connsiteX257" fmla="*/ 5036307 w 7599470"/>
              <a:gd name="connsiteY257" fmla="*/ 2520522 h 5533778"/>
              <a:gd name="connsiteX258" fmla="*/ 4979453 w 7599470"/>
              <a:gd name="connsiteY258" fmla="*/ 2525260 h 5533778"/>
              <a:gd name="connsiteX259" fmla="*/ 4846794 w 7599470"/>
              <a:gd name="connsiteY259" fmla="*/ 2511047 h 5533778"/>
              <a:gd name="connsiteX260" fmla="*/ 4780464 w 7599470"/>
              <a:gd name="connsiteY260" fmla="*/ 2501571 h 5533778"/>
              <a:gd name="connsiteX261" fmla="*/ 4638330 w 7599470"/>
              <a:gd name="connsiteY261" fmla="*/ 2463669 h 5533778"/>
              <a:gd name="connsiteX262" fmla="*/ 4586214 w 7599470"/>
              <a:gd name="connsiteY262" fmla="*/ 2449455 h 5533778"/>
              <a:gd name="connsiteX263" fmla="*/ 4538835 w 7599470"/>
              <a:gd name="connsiteY263" fmla="*/ 2430504 h 5533778"/>
              <a:gd name="connsiteX264" fmla="*/ 4467768 w 7599470"/>
              <a:gd name="connsiteY264" fmla="*/ 2406815 h 5533778"/>
              <a:gd name="connsiteX265" fmla="*/ 4339847 w 7599470"/>
              <a:gd name="connsiteY265" fmla="*/ 2335747 h 5533778"/>
              <a:gd name="connsiteX266" fmla="*/ 4188236 w 7599470"/>
              <a:gd name="connsiteY266" fmla="*/ 2245729 h 5533778"/>
              <a:gd name="connsiteX267" fmla="*/ 4102956 w 7599470"/>
              <a:gd name="connsiteY267" fmla="*/ 2174661 h 5533778"/>
              <a:gd name="connsiteX268" fmla="*/ 3998723 w 7599470"/>
              <a:gd name="connsiteY268" fmla="*/ 2075167 h 5533778"/>
              <a:gd name="connsiteX269" fmla="*/ 3922918 w 7599470"/>
              <a:gd name="connsiteY269" fmla="*/ 1975673 h 5533778"/>
              <a:gd name="connsiteX270" fmla="*/ 3847113 w 7599470"/>
              <a:gd name="connsiteY270" fmla="*/ 1866703 h 5533778"/>
              <a:gd name="connsiteX271" fmla="*/ 3771308 w 7599470"/>
              <a:gd name="connsiteY271" fmla="*/ 1719830 h 5533778"/>
              <a:gd name="connsiteX272" fmla="*/ 3757094 w 7599470"/>
              <a:gd name="connsiteY272" fmla="*/ 1691403 h 5533778"/>
              <a:gd name="connsiteX273" fmla="*/ 3719192 w 7599470"/>
              <a:gd name="connsiteY273" fmla="*/ 1582433 h 5533778"/>
              <a:gd name="connsiteX274" fmla="*/ 3700240 w 7599470"/>
              <a:gd name="connsiteY274" fmla="*/ 1525579 h 5533778"/>
              <a:gd name="connsiteX275" fmla="*/ 3681289 w 7599470"/>
              <a:gd name="connsiteY275" fmla="*/ 1445036 h 5533778"/>
              <a:gd name="connsiteX276" fmla="*/ 3662338 w 7599470"/>
              <a:gd name="connsiteY276" fmla="*/ 1392920 h 5533778"/>
              <a:gd name="connsiteX277" fmla="*/ 3648124 w 7599470"/>
              <a:gd name="connsiteY277" fmla="*/ 1312377 h 5533778"/>
              <a:gd name="connsiteX278" fmla="*/ 3633911 w 7599470"/>
              <a:gd name="connsiteY278" fmla="*/ 1260261 h 5533778"/>
              <a:gd name="connsiteX279" fmla="*/ 3610222 w 7599470"/>
              <a:gd name="connsiteY279" fmla="*/ 1137078 h 5533778"/>
              <a:gd name="connsiteX280" fmla="*/ 3600746 w 7599470"/>
              <a:gd name="connsiteY280" fmla="*/ 1061273 h 5533778"/>
              <a:gd name="connsiteX281" fmla="*/ 3591271 w 7599470"/>
              <a:gd name="connsiteY281" fmla="*/ 961778 h 5533778"/>
              <a:gd name="connsiteX282" fmla="*/ 3581795 w 7599470"/>
              <a:gd name="connsiteY282" fmla="*/ 909662 h 5533778"/>
              <a:gd name="connsiteX283" fmla="*/ 3572319 w 7599470"/>
              <a:gd name="connsiteY283" fmla="*/ 810168 h 5533778"/>
              <a:gd name="connsiteX284" fmla="*/ 3567581 w 7599470"/>
              <a:gd name="connsiteY284" fmla="*/ 777003 h 5533778"/>
              <a:gd name="connsiteX285" fmla="*/ 3562844 w 7599470"/>
              <a:gd name="connsiteY285" fmla="*/ 739101 h 5533778"/>
              <a:gd name="connsiteX286" fmla="*/ 3553368 w 7599470"/>
              <a:gd name="connsiteY286" fmla="*/ 696460 h 5533778"/>
              <a:gd name="connsiteX287" fmla="*/ 3539154 w 7599470"/>
              <a:gd name="connsiteY287" fmla="*/ 606442 h 5533778"/>
              <a:gd name="connsiteX288" fmla="*/ 3529679 w 7599470"/>
              <a:gd name="connsiteY288" fmla="*/ 573277 h 5533778"/>
              <a:gd name="connsiteX289" fmla="*/ 3524941 w 7599470"/>
              <a:gd name="connsiteY289" fmla="*/ 544850 h 5533778"/>
              <a:gd name="connsiteX290" fmla="*/ 3477563 w 7599470"/>
              <a:gd name="connsiteY290" fmla="*/ 454831 h 5533778"/>
              <a:gd name="connsiteX291" fmla="*/ 3420709 w 7599470"/>
              <a:gd name="connsiteY291" fmla="*/ 355337 h 5533778"/>
              <a:gd name="connsiteX292" fmla="*/ 3397020 w 7599470"/>
              <a:gd name="connsiteY292" fmla="*/ 331648 h 5533778"/>
              <a:gd name="connsiteX293" fmla="*/ 3382806 w 7599470"/>
              <a:gd name="connsiteY293" fmla="*/ 312697 h 5533778"/>
              <a:gd name="connsiteX294" fmla="*/ 3363855 w 7599470"/>
              <a:gd name="connsiteY294" fmla="*/ 298483 h 5533778"/>
              <a:gd name="connsiteX295" fmla="*/ 3354379 w 7599470"/>
              <a:gd name="connsiteY295" fmla="*/ 284270 h 5533778"/>
              <a:gd name="connsiteX296" fmla="*/ 3340166 w 7599470"/>
              <a:gd name="connsiteY296" fmla="*/ 274794 h 5533778"/>
              <a:gd name="connsiteX297" fmla="*/ 3325952 w 7599470"/>
              <a:gd name="connsiteY297" fmla="*/ 260581 h 5533778"/>
              <a:gd name="connsiteX298" fmla="*/ 3307001 w 7599470"/>
              <a:gd name="connsiteY298" fmla="*/ 246367 h 5533778"/>
              <a:gd name="connsiteX299" fmla="*/ 3292788 w 7599470"/>
              <a:gd name="connsiteY299" fmla="*/ 236891 h 5533778"/>
              <a:gd name="connsiteX300" fmla="*/ 3264361 w 7599470"/>
              <a:gd name="connsiteY300" fmla="*/ 208464 h 5533778"/>
              <a:gd name="connsiteX301" fmla="*/ 3231196 w 7599470"/>
              <a:gd name="connsiteY301" fmla="*/ 189513 h 5533778"/>
              <a:gd name="connsiteX302" fmla="*/ 3198031 w 7599470"/>
              <a:gd name="connsiteY302" fmla="*/ 180038 h 5533778"/>
              <a:gd name="connsiteX303" fmla="*/ 3183818 w 7599470"/>
              <a:gd name="connsiteY303" fmla="*/ 165824 h 5533778"/>
              <a:gd name="connsiteX304" fmla="*/ 3160129 w 7599470"/>
              <a:gd name="connsiteY304" fmla="*/ 156348 h 5533778"/>
              <a:gd name="connsiteX305" fmla="*/ 3117488 w 7599470"/>
              <a:gd name="connsiteY305" fmla="*/ 142135 h 5533778"/>
              <a:gd name="connsiteX306" fmla="*/ 3046421 w 7599470"/>
              <a:gd name="connsiteY306" fmla="*/ 113708 h 5533778"/>
              <a:gd name="connsiteX307" fmla="*/ 3027470 w 7599470"/>
              <a:gd name="connsiteY307" fmla="*/ 104232 h 5533778"/>
              <a:gd name="connsiteX308" fmla="*/ 2989567 w 7599470"/>
              <a:gd name="connsiteY308" fmla="*/ 104232 h 5533778"/>
              <a:gd name="connsiteX309" fmla="*/ 2965878 w 7599470"/>
              <a:gd name="connsiteY309" fmla="*/ 108970 h 5533778"/>
              <a:gd name="connsiteX310" fmla="*/ 2927975 w 7599470"/>
              <a:gd name="connsiteY310" fmla="*/ 108970 h 5533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</a:cxnLst>
            <a:rect l="l" t="t" r="r" b="b"/>
            <a:pathLst>
              <a:path w="7599470" h="5533778">
                <a:moveTo>
                  <a:pt x="3074848" y="118446"/>
                </a:moveTo>
                <a:lnTo>
                  <a:pt x="2937451" y="80543"/>
                </a:lnTo>
                <a:cubicBezTo>
                  <a:pt x="2915829" y="74365"/>
                  <a:pt x="2910251" y="69999"/>
                  <a:pt x="2890073" y="66330"/>
                </a:cubicBezTo>
                <a:cubicBezTo>
                  <a:pt x="2879086" y="64332"/>
                  <a:pt x="2867895" y="63590"/>
                  <a:pt x="2856908" y="61592"/>
                </a:cubicBezTo>
                <a:cubicBezTo>
                  <a:pt x="2850502" y="60427"/>
                  <a:pt x="2844324" y="58218"/>
                  <a:pt x="2837957" y="56854"/>
                </a:cubicBezTo>
                <a:cubicBezTo>
                  <a:pt x="2822209" y="53479"/>
                  <a:pt x="2806371" y="50536"/>
                  <a:pt x="2790578" y="47378"/>
                </a:cubicBezTo>
                <a:lnTo>
                  <a:pt x="2743200" y="37903"/>
                </a:lnTo>
                <a:cubicBezTo>
                  <a:pt x="2728987" y="33165"/>
                  <a:pt x="2715338" y="26152"/>
                  <a:pt x="2700560" y="23689"/>
                </a:cubicBezTo>
                <a:cubicBezTo>
                  <a:pt x="2659574" y="16858"/>
                  <a:pt x="2681665" y="20142"/>
                  <a:pt x="2634230" y="14214"/>
                </a:cubicBezTo>
                <a:cubicBezTo>
                  <a:pt x="2601856" y="6120"/>
                  <a:pt x="2612388" y="7721"/>
                  <a:pt x="2563163" y="4738"/>
                </a:cubicBezTo>
                <a:cubicBezTo>
                  <a:pt x="2528447" y="2634"/>
                  <a:pt x="2493675" y="1579"/>
                  <a:pt x="2458931" y="0"/>
                </a:cubicBezTo>
                <a:cubicBezTo>
                  <a:pt x="2419254" y="13226"/>
                  <a:pt x="2480826" y="-6093"/>
                  <a:pt x="2392601" y="9476"/>
                </a:cubicBezTo>
                <a:cubicBezTo>
                  <a:pt x="2382765" y="11212"/>
                  <a:pt x="2373968" y="16992"/>
                  <a:pt x="2364174" y="18951"/>
                </a:cubicBezTo>
                <a:cubicBezTo>
                  <a:pt x="2348381" y="22110"/>
                  <a:pt x="2332421" y="24521"/>
                  <a:pt x="2316796" y="28427"/>
                </a:cubicBezTo>
                <a:lnTo>
                  <a:pt x="2278893" y="37903"/>
                </a:lnTo>
                <a:cubicBezTo>
                  <a:pt x="2251576" y="56113"/>
                  <a:pt x="2277930" y="40345"/>
                  <a:pt x="2250466" y="52116"/>
                </a:cubicBezTo>
                <a:cubicBezTo>
                  <a:pt x="2243974" y="54898"/>
                  <a:pt x="2238128" y="59112"/>
                  <a:pt x="2231515" y="61592"/>
                </a:cubicBezTo>
                <a:cubicBezTo>
                  <a:pt x="2225418" y="63878"/>
                  <a:pt x="2218661" y="64044"/>
                  <a:pt x="2212564" y="66330"/>
                </a:cubicBezTo>
                <a:cubicBezTo>
                  <a:pt x="2191739" y="74139"/>
                  <a:pt x="2196894" y="75284"/>
                  <a:pt x="2179399" y="85281"/>
                </a:cubicBezTo>
                <a:cubicBezTo>
                  <a:pt x="2173267" y="88785"/>
                  <a:pt x="2167040" y="92222"/>
                  <a:pt x="2160448" y="94757"/>
                </a:cubicBezTo>
                <a:cubicBezTo>
                  <a:pt x="2146464" y="100135"/>
                  <a:pt x="2130654" y="101261"/>
                  <a:pt x="2117807" y="108970"/>
                </a:cubicBezTo>
                <a:cubicBezTo>
                  <a:pt x="2107831" y="114956"/>
                  <a:pt x="2059071" y="144018"/>
                  <a:pt x="2056216" y="146873"/>
                </a:cubicBezTo>
                <a:lnTo>
                  <a:pt x="2018313" y="184775"/>
                </a:lnTo>
                <a:cubicBezTo>
                  <a:pt x="2011996" y="191092"/>
                  <a:pt x="2006796" y="198772"/>
                  <a:pt x="1999362" y="203727"/>
                </a:cubicBezTo>
                <a:lnTo>
                  <a:pt x="1985148" y="213202"/>
                </a:lnTo>
                <a:cubicBezTo>
                  <a:pt x="1981990" y="217940"/>
                  <a:pt x="1979318" y="223042"/>
                  <a:pt x="1975673" y="227416"/>
                </a:cubicBezTo>
                <a:cubicBezTo>
                  <a:pt x="1962213" y="243568"/>
                  <a:pt x="1921247" y="274755"/>
                  <a:pt x="1914081" y="279532"/>
                </a:cubicBezTo>
                <a:cubicBezTo>
                  <a:pt x="1909343" y="282690"/>
                  <a:pt x="1904099" y="285198"/>
                  <a:pt x="1899867" y="289007"/>
                </a:cubicBezTo>
                <a:cubicBezTo>
                  <a:pt x="1888246" y="299465"/>
                  <a:pt x="1877758" y="311117"/>
                  <a:pt x="1866703" y="322172"/>
                </a:cubicBezTo>
                <a:cubicBezTo>
                  <a:pt x="1861965" y="326910"/>
                  <a:pt x="1856509" y="331026"/>
                  <a:pt x="1852489" y="336386"/>
                </a:cubicBezTo>
                <a:cubicBezTo>
                  <a:pt x="1838276" y="355337"/>
                  <a:pt x="1826600" y="376490"/>
                  <a:pt x="1809849" y="393240"/>
                </a:cubicBezTo>
                <a:cubicBezTo>
                  <a:pt x="1805111" y="397978"/>
                  <a:pt x="1799878" y="402267"/>
                  <a:pt x="1795635" y="407453"/>
                </a:cubicBezTo>
                <a:cubicBezTo>
                  <a:pt x="1785634" y="419676"/>
                  <a:pt x="1778375" y="434189"/>
                  <a:pt x="1767208" y="445356"/>
                </a:cubicBezTo>
                <a:cubicBezTo>
                  <a:pt x="1762470" y="450094"/>
                  <a:pt x="1756889" y="454117"/>
                  <a:pt x="1752995" y="459569"/>
                </a:cubicBezTo>
                <a:cubicBezTo>
                  <a:pt x="1729836" y="491990"/>
                  <a:pt x="1756415" y="465889"/>
                  <a:pt x="1734044" y="492734"/>
                </a:cubicBezTo>
                <a:cubicBezTo>
                  <a:pt x="1729755" y="497881"/>
                  <a:pt x="1724242" y="501905"/>
                  <a:pt x="1719830" y="506947"/>
                </a:cubicBezTo>
                <a:cubicBezTo>
                  <a:pt x="1713171" y="514557"/>
                  <a:pt x="1707597" y="523078"/>
                  <a:pt x="1700879" y="530636"/>
                </a:cubicBezTo>
                <a:cubicBezTo>
                  <a:pt x="1694944" y="537313"/>
                  <a:pt x="1687288" y="542441"/>
                  <a:pt x="1681928" y="549588"/>
                </a:cubicBezTo>
                <a:cubicBezTo>
                  <a:pt x="1677690" y="555238"/>
                  <a:pt x="1676370" y="562662"/>
                  <a:pt x="1672452" y="568539"/>
                </a:cubicBezTo>
                <a:cubicBezTo>
                  <a:pt x="1663692" y="581679"/>
                  <a:pt x="1652786" y="593302"/>
                  <a:pt x="1644025" y="606442"/>
                </a:cubicBezTo>
                <a:cubicBezTo>
                  <a:pt x="1640866" y="611180"/>
                  <a:pt x="1637859" y="616022"/>
                  <a:pt x="1634549" y="620655"/>
                </a:cubicBezTo>
                <a:cubicBezTo>
                  <a:pt x="1629959" y="627080"/>
                  <a:pt x="1624521" y="632910"/>
                  <a:pt x="1620336" y="639606"/>
                </a:cubicBezTo>
                <a:cubicBezTo>
                  <a:pt x="1616593" y="645595"/>
                  <a:pt x="1614364" y="652426"/>
                  <a:pt x="1610860" y="658558"/>
                </a:cubicBezTo>
                <a:cubicBezTo>
                  <a:pt x="1597492" y="681952"/>
                  <a:pt x="1604126" y="664595"/>
                  <a:pt x="1587171" y="691722"/>
                </a:cubicBezTo>
                <a:cubicBezTo>
                  <a:pt x="1583428" y="697711"/>
                  <a:pt x="1581329" y="704618"/>
                  <a:pt x="1577695" y="710674"/>
                </a:cubicBezTo>
                <a:cubicBezTo>
                  <a:pt x="1571836" y="720439"/>
                  <a:pt x="1563837" y="728915"/>
                  <a:pt x="1558744" y="739101"/>
                </a:cubicBezTo>
                <a:cubicBezTo>
                  <a:pt x="1555585" y="745418"/>
                  <a:pt x="1553373" y="752305"/>
                  <a:pt x="1549268" y="758052"/>
                </a:cubicBezTo>
                <a:cubicBezTo>
                  <a:pt x="1545374" y="763504"/>
                  <a:pt x="1539298" y="767079"/>
                  <a:pt x="1535055" y="772265"/>
                </a:cubicBezTo>
                <a:cubicBezTo>
                  <a:pt x="1484981" y="833467"/>
                  <a:pt x="1521962" y="790269"/>
                  <a:pt x="1497152" y="824382"/>
                </a:cubicBezTo>
                <a:cubicBezTo>
                  <a:pt x="1487863" y="837154"/>
                  <a:pt x="1478354" y="849766"/>
                  <a:pt x="1468725" y="862284"/>
                </a:cubicBezTo>
                <a:cubicBezTo>
                  <a:pt x="1462559" y="870299"/>
                  <a:pt x="1456177" y="878147"/>
                  <a:pt x="1449774" y="885973"/>
                </a:cubicBezTo>
                <a:cubicBezTo>
                  <a:pt x="1441963" y="895519"/>
                  <a:pt x="1433486" y="904532"/>
                  <a:pt x="1426085" y="914400"/>
                </a:cubicBezTo>
                <a:cubicBezTo>
                  <a:pt x="1411872" y="933351"/>
                  <a:pt x="1394040" y="950066"/>
                  <a:pt x="1383445" y="971254"/>
                </a:cubicBezTo>
                <a:cubicBezTo>
                  <a:pt x="1374107" y="989929"/>
                  <a:pt x="1374104" y="992759"/>
                  <a:pt x="1359756" y="1009157"/>
                </a:cubicBezTo>
                <a:cubicBezTo>
                  <a:pt x="1353873" y="1015880"/>
                  <a:pt x="1346687" y="1021385"/>
                  <a:pt x="1340804" y="1028108"/>
                </a:cubicBezTo>
                <a:cubicBezTo>
                  <a:pt x="1319346" y="1052631"/>
                  <a:pt x="1324311" y="1061212"/>
                  <a:pt x="1288688" y="1084962"/>
                </a:cubicBezTo>
                <a:cubicBezTo>
                  <a:pt x="1283950" y="1088121"/>
                  <a:pt x="1278501" y="1090412"/>
                  <a:pt x="1274475" y="1094438"/>
                </a:cubicBezTo>
                <a:cubicBezTo>
                  <a:pt x="1264180" y="1104733"/>
                  <a:pt x="1255983" y="1116958"/>
                  <a:pt x="1246048" y="1127602"/>
                </a:cubicBezTo>
                <a:lnTo>
                  <a:pt x="1189194" y="1184456"/>
                </a:lnTo>
                <a:cubicBezTo>
                  <a:pt x="1182877" y="1190773"/>
                  <a:pt x="1177219" y="1197826"/>
                  <a:pt x="1170243" y="1203407"/>
                </a:cubicBezTo>
                <a:cubicBezTo>
                  <a:pt x="1162346" y="1209724"/>
                  <a:pt x="1153704" y="1215208"/>
                  <a:pt x="1146553" y="1222359"/>
                </a:cubicBezTo>
                <a:cubicBezTo>
                  <a:pt x="1140970" y="1227942"/>
                  <a:pt x="1137923" y="1235726"/>
                  <a:pt x="1132340" y="1241310"/>
                </a:cubicBezTo>
                <a:cubicBezTo>
                  <a:pt x="1128314" y="1245336"/>
                  <a:pt x="1122340" y="1246956"/>
                  <a:pt x="1118127" y="1250786"/>
                </a:cubicBezTo>
                <a:cubicBezTo>
                  <a:pt x="1104906" y="1262805"/>
                  <a:pt x="1091852" y="1275122"/>
                  <a:pt x="1080224" y="1288688"/>
                </a:cubicBezTo>
                <a:cubicBezTo>
                  <a:pt x="1034243" y="1342333"/>
                  <a:pt x="1070507" y="1304494"/>
                  <a:pt x="1009157" y="1355018"/>
                </a:cubicBezTo>
                <a:cubicBezTo>
                  <a:pt x="946617" y="1406522"/>
                  <a:pt x="995864" y="1369668"/>
                  <a:pt x="938089" y="1416610"/>
                </a:cubicBezTo>
                <a:cubicBezTo>
                  <a:pt x="924114" y="1427965"/>
                  <a:pt x="911083" y="1440840"/>
                  <a:pt x="895449" y="1449774"/>
                </a:cubicBezTo>
                <a:cubicBezTo>
                  <a:pt x="884394" y="1456091"/>
                  <a:pt x="873026" y="1461890"/>
                  <a:pt x="862284" y="1468726"/>
                </a:cubicBezTo>
                <a:cubicBezTo>
                  <a:pt x="840085" y="1482853"/>
                  <a:pt x="839058" y="1489579"/>
                  <a:pt x="814906" y="1506628"/>
                </a:cubicBezTo>
                <a:cubicBezTo>
                  <a:pt x="798084" y="1518503"/>
                  <a:pt x="779263" y="1527438"/>
                  <a:pt x="762790" y="1539793"/>
                </a:cubicBezTo>
                <a:cubicBezTo>
                  <a:pt x="718083" y="1573323"/>
                  <a:pt x="739550" y="1562354"/>
                  <a:pt x="701198" y="1577696"/>
                </a:cubicBezTo>
                <a:cubicBezTo>
                  <a:pt x="638132" y="1640762"/>
                  <a:pt x="713410" y="1571134"/>
                  <a:pt x="668033" y="1601385"/>
                </a:cubicBezTo>
                <a:cubicBezTo>
                  <a:pt x="657770" y="1608227"/>
                  <a:pt x="649553" y="1617780"/>
                  <a:pt x="639606" y="1625074"/>
                </a:cubicBezTo>
                <a:cubicBezTo>
                  <a:pt x="625831" y="1635176"/>
                  <a:pt x="610922" y="1643650"/>
                  <a:pt x="596966" y="1653501"/>
                </a:cubicBezTo>
                <a:cubicBezTo>
                  <a:pt x="584064" y="1662608"/>
                  <a:pt x="572387" y="1673449"/>
                  <a:pt x="559063" y="1681928"/>
                </a:cubicBezTo>
                <a:cubicBezTo>
                  <a:pt x="537579" y="1695599"/>
                  <a:pt x="513106" y="1704551"/>
                  <a:pt x="492734" y="1719830"/>
                </a:cubicBezTo>
                <a:cubicBezTo>
                  <a:pt x="486417" y="1724568"/>
                  <a:pt x="480208" y="1729454"/>
                  <a:pt x="473782" y="1734044"/>
                </a:cubicBezTo>
                <a:cubicBezTo>
                  <a:pt x="458095" y="1745249"/>
                  <a:pt x="440035" y="1753577"/>
                  <a:pt x="426404" y="1767208"/>
                </a:cubicBezTo>
                <a:cubicBezTo>
                  <a:pt x="351589" y="1842027"/>
                  <a:pt x="469569" y="1725437"/>
                  <a:pt x="383764" y="1805111"/>
                </a:cubicBezTo>
                <a:cubicBezTo>
                  <a:pt x="369034" y="1818789"/>
                  <a:pt x="356819" y="1835194"/>
                  <a:pt x="341123" y="1847751"/>
                </a:cubicBezTo>
                <a:cubicBezTo>
                  <a:pt x="325330" y="1860385"/>
                  <a:pt x="308565" y="1871892"/>
                  <a:pt x="293745" y="1885654"/>
                </a:cubicBezTo>
                <a:cubicBezTo>
                  <a:pt x="286335" y="1892535"/>
                  <a:pt x="281944" y="1902193"/>
                  <a:pt x="274794" y="1909343"/>
                </a:cubicBezTo>
                <a:cubicBezTo>
                  <a:pt x="211962" y="1972177"/>
                  <a:pt x="291852" y="1880390"/>
                  <a:pt x="227416" y="1951984"/>
                </a:cubicBezTo>
                <a:cubicBezTo>
                  <a:pt x="204734" y="1977186"/>
                  <a:pt x="210262" y="1975570"/>
                  <a:pt x="189513" y="2004100"/>
                </a:cubicBezTo>
                <a:cubicBezTo>
                  <a:pt x="183565" y="2012278"/>
                  <a:pt x="176171" y="2019375"/>
                  <a:pt x="170562" y="2027789"/>
                </a:cubicBezTo>
                <a:cubicBezTo>
                  <a:pt x="105758" y="2124994"/>
                  <a:pt x="156779" y="2059230"/>
                  <a:pt x="113708" y="2113070"/>
                </a:cubicBezTo>
                <a:cubicBezTo>
                  <a:pt x="112129" y="2117808"/>
                  <a:pt x="111203" y="2122816"/>
                  <a:pt x="108970" y="2127283"/>
                </a:cubicBezTo>
                <a:cubicBezTo>
                  <a:pt x="98182" y="2148860"/>
                  <a:pt x="91036" y="2155624"/>
                  <a:pt x="75805" y="2174661"/>
                </a:cubicBezTo>
                <a:cubicBezTo>
                  <a:pt x="64496" y="2208587"/>
                  <a:pt x="71163" y="2189304"/>
                  <a:pt x="47378" y="2250467"/>
                </a:cubicBezTo>
                <a:cubicBezTo>
                  <a:pt x="44296" y="2258393"/>
                  <a:pt x="40592" y="2266088"/>
                  <a:pt x="37903" y="2274156"/>
                </a:cubicBezTo>
                <a:cubicBezTo>
                  <a:pt x="25738" y="2310651"/>
                  <a:pt x="32137" y="2293309"/>
                  <a:pt x="18951" y="2326272"/>
                </a:cubicBezTo>
                <a:cubicBezTo>
                  <a:pt x="15003" y="2349965"/>
                  <a:pt x="12522" y="2363496"/>
                  <a:pt x="9476" y="2387863"/>
                </a:cubicBezTo>
                <a:cubicBezTo>
                  <a:pt x="6123" y="2414687"/>
                  <a:pt x="3159" y="2441558"/>
                  <a:pt x="0" y="2468406"/>
                </a:cubicBezTo>
                <a:cubicBezTo>
                  <a:pt x="1579" y="2507888"/>
                  <a:pt x="1988" y="2547434"/>
                  <a:pt x="4738" y="2586852"/>
                </a:cubicBezTo>
                <a:cubicBezTo>
                  <a:pt x="6729" y="2615385"/>
                  <a:pt x="10169" y="2643818"/>
                  <a:pt x="14214" y="2672133"/>
                </a:cubicBezTo>
                <a:cubicBezTo>
                  <a:pt x="23669" y="2738324"/>
                  <a:pt x="23025" y="2742580"/>
                  <a:pt x="37903" y="2809530"/>
                </a:cubicBezTo>
                <a:cubicBezTo>
                  <a:pt x="38986" y="2814405"/>
                  <a:pt x="41517" y="2818877"/>
                  <a:pt x="42640" y="2823743"/>
                </a:cubicBezTo>
                <a:cubicBezTo>
                  <a:pt x="52934" y="2868351"/>
                  <a:pt x="48717" y="2865661"/>
                  <a:pt x="61592" y="2904286"/>
                </a:cubicBezTo>
                <a:cubicBezTo>
                  <a:pt x="65859" y="2917087"/>
                  <a:pt x="71194" y="2929508"/>
                  <a:pt x="75805" y="2942189"/>
                </a:cubicBezTo>
                <a:cubicBezTo>
                  <a:pt x="77512" y="2946882"/>
                  <a:pt x="78652" y="2951780"/>
                  <a:pt x="80543" y="2956402"/>
                </a:cubicBezTo>
                <a:cubicBezTo>
                  <a:pt x="92871" y="2986536"/>
                  <a:pt x="105760" y="3016436"/>
                  <a:pt x="118446" y="3046421"/>
                </a:cubicBezTo>
                <a:cubicBezTo>
                  <a:pt x="118449" y="3046429"/>
                  <a:pt x="146868" y="3112742"/>
                  <a:pt x="146873" y="3112750"/>
                </a:cubicBezTo>
                <a:cubicBezTo>
                  <a:pt x="153190" y="3122226"/>
                  <a:pt x="160425" y="3131150"/>
                  <a:pt x="165824" y="3141177"/>
                </a:cubicBezTo>
                <a:cubicBezTo>
                  <a:pt x="171526" y="3151767"/>
                  <a:pt x="174011" y="3163933"/>
                  <a:pt x="180037" y="3174342"/>
                </a:cubicBezTo>
                <a:cubicBezTo>
                  <a:pt x="191449" y="3194054"/>
                  <a:pt x="205306" y="3212245"/>
                  <a:pt x="217940" y="3231196"/>
                </a:cubicBezTo>
                <a:cubicBezTo>
                  <a:pt x="221099" y="3235934"/>
                  <a:pt x="223389" y="3241383"/>
                  <a:pt x="227416" y="3245410"/>
                </a:cubicBezTo>
                <a:cubicBezTo>
                  <a:pt x="232154" y="3250148"/>
                  <a:pt x="237340" y="3254476"/>
                  <a:pt x="241629" y="3259623"/>
                </a:cubicBezTo>
                <a:cubicBezTo>
                  <a:pt x="245274" y="3263997"/>
                  <a:pt x="247211" y="3269682"/>
                  <a:pt x="251105" y="3273836"/>
                </a:cubicBezTo>
                <a:cubicBezTo>
                  <a:pt x="305789" y="3332165"/>
                  <a:pt x="290682" y="3320752"/>
                  <a:pt x="326910" y="3344904"/>
                </a:cubicBezTo>
                <a:cubicBezTo>
                  <a:pt x="330069" y="3349642"/>
                  <a:pt x="332360" y="3355091"/>
                  <a:pt x="336386" y="3359117"/>
                </a:cubicBezTo>
                <a:cubicBezTo>
                  <a:pt x="356007" y="3378738"/>
                  <a:pt x="366257" y="3379719"/>
                  <a:pt x="388502" y="3397020"/>
                </a:cubicBezTo>
                <a:cubicBezTo>
                  <a:pt x="393791" y="3401133"/>
                  <a:pt x="397140" y="3407517"/>
                  <a:pt x="402715" y="3411233"/>
                </a:cubicBezTo>
                <a:cubicBezTo>
                  <a:pt x="416244" y="3420252"/>
                  <a:pt x="431413" y="3426556"/>
                  <a:pt x="445356" y="3434922"/>
                </a:cubicBezTo>
                <a:cubicBezTo>
                  <a:pt x="471897" y="3450847"/>
                  <a:pt x="473550" y="3457064"/>
                  <a:pt x="502209" y="3468087"/>
                </a:cubicBezTo>
                <a:cubicBezTo>
                  <a:pt x="512940" y="3472214"/>
                  <a:pt x="524319" y="3474404"/>
                  <a:pt x="535374" y="3477563"/>
                </a:cubicBezTo>
                <a:cubicBezTo>
                  <a:pt x="543270" y="3483880"/>
                  <a:pt x="550186" y="3491672"/>
                  <a:pt x="559063" y="3496514"/>
                </a:cubicBezTo>
                <a:cubicBezTo>
                  <a:pt x="568825" y="3501839"/>
                  <a:pt x="593996" y="3507617"/>
                  <a:pt x="606442" y="3510728"/>
                </a:cubicBezTo>
                <a:cubicBezTo>
                  <a:pt x="611180" y="3513886"/>
                  <a:pt x="615562" y="3517657"/>
                  <a:pt x="620655" y="3520203"/>
                </a:cubicBezTo>
                <a:cubicBezTo>
                  <a:pt x="658123" y="3538937"/>
                  <a:pt x="646460" y="3530128"/>
                  <a:pt x="682247" y="3543892"/>
                </a:cubicBezTo>
                <a:cubicBezTo>
                  <a:pt x="693473" y="3548210"/>
                  <a:pt x="704150" y="3553883"/>
                  <a:pt x="715411" y="3558106"/>
                </a:cubicBezTo>
                <a:cubicBezTo>
                  <a:pt x="760244" y="3574918"/>
                  <a:pt x="758504" y="3570891"/>
                  <a:pt x="805430" y="3586533"/>
                </a:cubicBezTo>
                <a:cubicBezTo>
                  <a:pt x="810168" y="3588112"/>
                  <a:pt x="814983" y="3589478"/>
                  <a:pt x="819644" y="3591271"/>
                </a:cubicBezTo>
                <a:cubicBezTo>
                  <a:pt x="835519" y="3597377"/>
                  <a:pt x="850982" y="3604561"/>
                  <a:pt x="867022" y="3610222"/>
                </a:cubicBezTo>
                <a:cubicBezTo>
                  <a:pt x="877864" y="3614049"/>
                  <a:pt x="889198" y="3616317"/>
                  <a:pt x="900187" y="3619698"/>
                </a:cubicBezTo>
                <a:cubicBezTo>
                  <a:pt x="919280" y="3625573"/>
                  <a:pt x="937833" y="3633161"/>
                  <a:pt x="957040" y="3638649"/>
                </a:cubicBezTo>
                <a:cubicBezTo>
                  <a:pt x="968095" y="3641808"/>
                  <a:pt x="979216" y="3644744"/>
                  <a:pt x="990205" y="3648125"/>
                </a:cubicBezTo>
                <a:cubicBezTo>
                  <a:pt x="1075430" y="3674348"/>
                  <a:pt x="956204" y="3639763"/>
                  <a:pt x="1051797" y="3667076"/>
                </a:cubicBezTo>
                <a:cubicBezTo>
                  <a:pt x="1080373" y="3686126"/>
                  <a:pt x="1058691" y="3673671"/>
                  <a:pt x="1113389" y="3690765"/>
                </a:cubicBezTo>
                <a:cubicBezTo>
                  <a:pt x="1183297" y="3712612"/>
                  <a:pt x="1097020" y="3687443"/>
                  <a:pt x="1174980" y="3709716"/>
                </a:cubicBezTo>
                <a:cubicBezTo>
                  <a:pt x="1202325" y="3727946"/>
                  <a:pt x="1175337" y="3711754"/>
                  <a:pt x="1217621" y="3728668"/>
                </a:cubicBezTo>
                <a:cubicBezTo>
                  <a:pt x="1277815" y="3752746"/>
                  <a:pt x="1178163" y="3719653"/>
                  <a:pt x="1269737" y="3752357"/>
                </a:cubicBezTo>
                <a:cubicBezTo>
                  <a:pt x="1306760" y="3765579"/>
                  <a:pt x="1300397" y="3756839"/>
                  <a:pt x="1336066" y="3776046"/>
                </a:cubicBezTo>
                <a:cubicBezTo>
                  <a:pt x="1346093" y="3781445"/>
                  <a:pt x="1354538" y="3789466"/>
                  <a:pt x="1364493" y="3794997"/>
                </a:cubicBezTo>
                <a:cubicBezTo>
                  <a:pt x="1368859" y="3797422"/>
                  <a:pt x="1374393" y="3797219"/>
                  <a:pt x="1378707" y="3799735"/>
                </a:cubicBezTo>
                <a:cubicBezTo>
                  <a:pt x="1393462" y="3808342"/>
                  <a:pt x="1406592" y="3819555"/>
                  <a:pt x="1421347" y="3828162"/>
                </a:cubicBezTo>
                <a:lnTo>
                  <a:pt x="1478201" y="3861327"/>
                </a:lnTo>
                <a:cubicBezTo>
                  <a:pt x="1483084" y="3864257"/>
                  <a:pt x="1487860" y="3867386"/>
                  <a:pt x="1492415" y="3870802"/>
                </a:cubicBezTo>
                <a:cubicBezTo>
                  <a:pt x="1551347" y="3915001"/>
                  <a:pt x="1473341" y="3858671"/>
                  <a:pt x="1549268" y="3922918"/>
                </a:cubicBezTo>
                <a:cubicBezTo>
                  <a:pt x="1557962" y="3930274"/>
                  <a:pt x="1568881" y="3934658"/>
                  <a:pt x="1577695" y="3941870"/>
                </a:cubicBezTo>
                <a:cubicBezTo>
                  <a:pt x="1586338" y="3948942"/>
                  <a:pt x="1593084" y="3958089"/>
                  <a:pt x="1601385" y="3965559"/>
                </a:cubicBezTo>
                <a:cubicBezTo>
                  <a:pt x="1608901" y="3972324"/>
                  <a:pt x="1617924" y="3977359"/>
                  <a:pt x="1625074" y="3984510"/>
                </a:cubicBezTo>
                <a:cubicBezTo>
                  <a:pt x="1629100" y="3988536"/>
                  <a:pt x="1630799" y="3994439"/>
                  <a:pt x="1634549" y="3998724"/>
                </a:cubicBezTo>
                <a:cubicBezTo>
                  <a:pt x="1641902" y="4007128"/>
                  <a:pt x="1649834" y="4015060"/>
                  <a:pt x="1658238" y="4022413"/>
                </a:cubicBezTo>
                <a:cubicBezTo>
                  <a:pt x="1662523" y="4026163"/>
                  <a:pt x="1668268" y="4028026"/>
                  <a:pt x="1672452" y="4031888"/>
                </a:cubicBezTo>
                <a:cubicBezTo>
                  <a:pt x="1697599" y="4055101"/>
                  <a:pt x="1719181" y="4076006"/>
                  <a:pt x="1738781" y="4102956"/>
                </a:cubicBezTo>
                <a:cubicBezTo>
                  <a:pt x="1745479" y="4112166"/>
                  <a:pt x="1750619" y="4122490"/>
                  <a:pt x="1757733" y="4131383"/>
                </a:cubicBezTo>
                <a:cubicBezTo>
                  <a:pt x="1770367" y="4147176"/>
                  <a:pt x="1784416" y="4161933"/>
                  <a:pt x="1795635" y="4178761"/>
                </a:cubicBezTo>
                <a:cubicBezTo>
                  <a:pt x="1801952" y="4188237"/>
                  <a:pt x="1807595" y="4198199"/>
                  <a:pt x="1814587" y="4207188"/>
                </a:cubicBezTo>
                <a:cubicBezTo>
                  <a:pt x="1829732" y="4226661"/>
                  <a:pt x="1861965" y="4264042"/>
                  <a:pt x="1861965" y="4264042"/>
                </a:cubicBezTo>
                <a:cubicBezTo>
                  <a:pt x="1871048" y="4291290"/>
                  <a:pt x="1861260" y="4267386"/>
                  <a:pt x="1885654" y="4301944"/>
                </a:cubicBezTo>
                <a:cubicBezTo>
                  <a:pt x="1898789" y="4320552"/>
                  <a:pt x="1913371" y="4338426"/>
                  <a:pt x="1923557" y="4358798"/>
                </a:cubicBezTo>
                <a:cubicBezTo>
                  <a:pt x="1932022" y="4375727"/>
                  <a:pt x="1951549" y="4418414"/>
                  <a:pt x="1966197" y="4439341"/>
                </a:cubicBezTo>
                <a:cubicBezTo>
                  <a:pt x="1971996" y="4447625"/>
                  <a:pt x="1979719" y="4454499"/>
                  <a:pt x="1985148" y="4463030"/>
                </a:cubicBezTo>
                <a:cubicBezTo>
                  <a:pt x="1990836" y="4471968"/>
                  <a:pt x="1993990" y="4482326"/>
                  <a:pt x="1999362" y="4491457"/>
                </a:cubicBezTo>
                <a:cubicBezTo>
                  <a:pt x="2009802" y="4509205"/>
                  <a:pt x="2023319" y="4525156"/>
                  <a:pt x="2032527" y="4543573"/>
                </a:cubicBezTo>
                <a:cubicBezTo>
                  <a:pt x="2037265" y="4553049"/>
                  <a:pt x="2041667" y="4562699"/>
                  <a:pt x="2046740" y="4572000"/>
                </a:cubicBezTo>
                <a:cubicBezTo>
                  <a:pt x="2059349" y="4595117"/>
                  <a:pt x="2065075" y="4600812"/>
                  <a:pt x="2079905" y="4624116"/>
                </a:cubicBezTo>
                <a:cubicBezTo>
                  <a:pt x="2084849" y="4631885"/>
                  <a:pt x="2089174" y="4640036"/>
                  <a:pt x="2094118" y="4647805"/>
                </a:cubicBezTo>
                <a:cubicBezTo>
                  <a:pt x="2100232" y="4657413"/>
                  <a:pt x="2107332" y="4666395"/>
                  <a:pt x="2113070" y="4676232"/>
                </a:cubicBezTo>
                <a:cubicBezTo>
                  <a:pt x="2118408" y="4685383"/>
                  <a:pt x="2122210" y="4695358"/>
                  <a:pt x="2127283" y="4704659"/>
                </a:cubicBezTo>
                <a:cubicBezTo>
                  <a:pt x="2131692" y="4712743"/>
                  <a:pt x="2137086" y="4720264"/>
                  <a:pt x="2141496" y="4728348"/>
                </a:cubicBezTo>
                <a:cubicBezTo>
                  <a:pt x="2154065" y="4751390"/>
                  <a:pt x="2155269" y="4759530"/>
                  <a:pt x="2169923" y="4780464"/>
                </a:cubicBezTo>
                <a:cubicBezTo>
                  <a:pt x="2175722" y="4788749"/>
                  <a:pt x="2182807" y="4796064"/>
                  <a:pt x="2188875" y="4804154"/>
                </a:cubicBezTo>
                <a:cubicBezTo>
                  <a:pt x="2192291" y="4808709"/>
                  <a:pt x="2195001" y="4813762"/>
                  <a:pt x="2198350" y="4818367"/>
                </a:cubicBezTo>
                <a:cubicBezTo>
                  <a:pt x="2207639" y="4831139"/>
                  <a:pt x="2217301" y="4843636"/>
                  <a:pt x="2226777" y="4856270"/>
                </a:cubicBezTo>
                <a:cubicBezTo>
                  <a:pt x="2236764" y="4886229"/>
                  <a:pt x="2227713" y="4864072"/>
                  <a:pt x="2259942" y="4908386"/>
                </a:cubicBezTo>
                <a:cubicBezTo>
                  <a:pt x="2263291" y="4912991"/>
                  <a:pt x="2266002" y="4918044"/>
                  <a:pt x="2269418" y="4922599"/>
                </a:cubicBezTo>
                <a:cubicBezTo>
                  <a:pt x="2284959" y="4943321"/>
                  <a:pt x="2302428" y="4962639"/>
                  <a:pt x="2316796" y="4984191"/>
                </a:cubicBezTo>
                <a:cubicBezTo>
                  <a:pt x="2323113" y="4993667"/>
                  <a:pt x="2328914" y="5003507"/>
                  <a:pt x="2335747" y="5012618"/>
                </a:cubicBezTo>
                <a:cubicBezTo>
                  <a:pt x="2347882" y="5028798"/>
                  <a:pt x="2361365" y="5043930"/>
                  <a:pt x="2373650" y="5059996"/>
                </a:cubicBezTo>
                <a:cubicBezTo>
                  <a:pt x="2381903" y="5070788"/>
                  <a:pt x="2388921" y="5082498"/>
                  <a:pt x="2397339" y="5093161"/>
                </a:cubicBezTo>
                <a:cubicBezTo>
                  <a:pt x="2412625" y="5112523"/>
                  <a:pt x="2427273" y="5132571"/>
                  <a:pt x="2444717" y="5150015"/>
                </a:cubicBezTo>
                <a:cubicBezTo>
                  <a:pt x="2451034" y="5156332"/>
                  <a:pt x="2457733" y="5162289"/>
                  <a:pt x="2463668" y="5168966"/>
                </a:cubicBezTo>
                <a:cubicBezTo>
                  <a:pt x="2470386" y="5176524"/>
                  <a:pt x="2475469" y="5185505"/>
                  <a:pt x="2482620" y="5192655"/>
                </a:cubicBezTo>
                <a:cubicBezTo>
                  <a:pt x="2489770" y="5199805"/>
                  <a:pt x="2499159" y="5204456"/>
                  <a:pt x="2506309" y="5211606"/>
                </a:cubicBezTo>
                <a:cubicBezTo>
                  <a:pt x="2541162" y="5246460"/>
                  <a:pt x="2508991" y="5224446"/>
                  <a:pt x="2544211" y="5254247"/>
                </a:cubicBezTo>
                <a:cubicBezTo>
                  <a:pt x="2557957" y="5265878"/>
                  <a:pt x="2572693" y="5276287"/>
                  <a:pt x="2586852" y="5287412"/>
                </a:cubicBezTo>
                <a:cubicBezTo>
                  <a:pt x="2594803" y="5293660"/>
                  <a:pt x="2601870" y="5301160"/>
                  <a:pt x="2610541" y="5306363"/>
                </a:cubicBezTo>
                <a:cubicBezTo>
                  <a:pt x="2626334" y="5315839"/>
                  <a:pt x="2642595" y="5324574"/>
                  <a:pt x="2657919" y="5334790"/>
                </a:cubicBezTo>
                <a:cubicBezTo>
                  <a:pt x="2706767" y="5367355"/>
                  <a:pt x="2656574" y="5341379"/>
                  <a:pt x="2705297" y="5367955"/>
                </a:cubicBezTo>
                <a:cubicBezTo>
                  <a:pt x="2714597" y="5373028"/>
                  <a:pt x="2724424" y="5377095"/>
                  <a:pt x="2733724" y="5382168"/>
                </a:cubicBezTo>
                <a:cubicBezTo>
                  <a:pt x="2741809" y="5386578"/>
                  <a:pt x="2749177" y="5392264"/>
                  <a:pt x="2757414" y="5396382"/>
                </a:cubicBezTo>
                <a:cubicBezTo>
                  <a:pt x="2761881" y="5398615"/>
                  <a:pt x="2767243" y="5398728"/>
                  <a:pt x="2771627" y="5401119"/>
                </a:cubicBezTo>
                <a:cubicBezTo>
                  <a:pt x="2800660" y="5416955"/>
                  <a:pt x="2808900" y="5427722"/>
                  <a:pt x="2837957" y="5439022"/>
                </a:cubicBezTo>
                <a:cubicBezTo>
                  <a:pt x="2856575" y="5446262"/>
                  <a:pt x="2875859" y="5451656"/>
                  <a:pt x="2894810" y="5457973"/>
                </a:cubicBezTo>
                <a:lnTo>
                  <a:pt x="2923237" y="5467449"/>
                </a:lnTo>
                <a:cubicBezTo>
                  <a:pt x="2932713" y="5470608"/>
                  <a:pt x="2941776" y="5475513"/>
                  <a:pt x="2951664" y="5476925"/>
                </a:cubicBezTo>
                <a:lnTo>
                  <a:pt x="2984829" y="5481662"/>
                </a:lnTo>
                <a:cubicBezTo>
                  <a:pt x="3040354" y="5500171"/>
                  <a:pt x="2984916" y="5483574"/>
                  <a:pt x="3046421" y="5495876"/>
                </a:cubicBezTo>
                <a:cubicBezTo>
                  <a:pt x="3051318" y="5496855"/>
                  <a:pt x="3055851" y="5499179"/>
                  <a:pt x="3060634" y="5500614"/>
                </a:cubicBezTo>
                <a:cubicBezTo>
                  <a:pt x="3071646" y="5503918"/>
                  <a:pt x="3082481" y="5508068"/>
                  <a:pt x="3093799" y="5510089"/>
                </a:cubicBezTo>
                <a:cubicBezTo>
                  <a:pt x="3144203" y="5519090"/>
                  <a:pt x="3194481" y="5525269"/>
                  <a:pt x="3245409" y="5529041"/>
                </a:cubicBezTo>
                <a:cubicBezTo>
                  <a:pt x="3270658" y="5530911"/>
                  <a:pt x="3295946" y="5532199"/>
                  <a:pt x="3321215" y="5533778"/>
                </a:cubicBezTo>
                <a:lnTo>
                  <a:pt x="3392282" y="5529041"/>
                </a:lnTo>
                <a:cubicBezTo>
                  <a:pt x="3422278" y="5527277"/>
                  <a:pt x="3452351" y="5526731"/>
                  <a:pt x="3482301" y="5524303"/>
                </a:cubicBezTo>
                <a:cubicBezTo>
                  <a:pt x="3510809" y="5521991"/>
                  <a:pt x="3539154" y="5517986"/>
                  <a:pt x="3567581" y="5514827"/>
                </a:cubicBezTo>
                <a:cubicBezTo>
                  <a:pt x="3674803" y="5486856"/>
                  <a:pt x="3685525" y="5488070"/>
                  <a:pt x="3790259" y="5443760"/>
                </a:cubicBezTo>
                <a:cubicBezTo>
                  <a:pt x="3831320" y="5426388"/>
                  <a:pt x="3875747" y="5415452"/>
                  <a:pt x="3913443" y="5391644"/>
                </a:cubicBezTo>
                <a:lnTo>
                  <a:pt x="4003461" y="5334790"/>
                </a:lnTo>
                <a:cubicBezTo>
                  <a:pt x="4018007" y="5325875"/>
                  <a:pt x="4098205" y="5280908"/>
                  <a:pt x="4112431" y="5268460"/>
                </a:cubicBezTo>
                <a:lnTo>
                  <a:pt x="4188236" y="5202131"/>
                </a:lnTo>
                <a:cubicBezTo>
                  <a:pt x="4199223" y="5192577"/>
                  <a:pt x="4211105" y="5184000"/>
                  <a:pt x="4221401" y="5173704"/>
                </a:cubicBezTo>
                <a:cubicBezTo>
                  <a:pt x="4235615" y="5159490"/>
                  <a:pt x="4249449" y="5144887"/>
                  <a:pt x="4264042" y="5131063"/>
                </a:cubicBezTo>
                <a:cubicBezTo>
                  <a:pt x="4279466" y="5116451"/>
                  <a:pt x="4297207" y="5104216"/>
                  <a:pt x="4311420" y="5088423"/>
                </a:cubicBezTo>
                <a:cubicBezTo>
                  <a:pt x="4325790" y="5072457"/>
                  <a:pt x="4335627" y="5052855"/>
                  <a:pt x="4349322" y="5036307"/>
                </a:cubicBezTo>
                <a:cubicBezTo>
                  <a:pt x="4373571" y="5007006"/>
                  <a:pt x="4399211" y="4978863"/>
                  <a:pt x="4425128" y="4951026"/>
                </a:cubicBezTo>
                <a:cubicBezTo>
                  <a:pt x="4441869" y="4933045"/>
                  <a:pt x="4459872" y="4916282"/>
                  <a:pt x="4477244" y="4898910"/>
                </a:cubicBezTo>
                <a:cubicBezTo>
                  <a:pt x="4489878" y="4886276"/>
                  <a:pt x="4503707" y="4874733"/>
                  <a:pt x="4515146" y="4861007"/>
                </a:cubicBezTo>
                <a:cubicBezTo>
                  <a:pt x="4530939" y="4842056"/>
                  <a:pt x="4545491" y="4821998"/>
                  <a:pt x="4562524" y="4804154"/>
                </a:cubicBezTo>
                <a:cubicBezTo>
                  <a:pt x="4578735" y="4787171"/>
                  <a:pt x="4598039" y="4773376"/>
                  <a:pt x="4614640" y="4756775"/>
                </a:cubicBezTo>
                <a:cubicBezTo>
                  <a:pt x="4628087" y="4743328"/>
                  <a:pt x="4639096" y="4727582"/>
                  <a:pt x="4652543" y="4714135"/>
                </a:cubicBezTo>
                <a:cubicBezTo>
                  <a:pt x="4661265" y="4705413"/>
                  <a:pt x="4672403" y="4699319"/>
                  <a:pt x="4680970" y="4690446"/>
                </a:cubicBezTo>
                <a:cubicBezTo>
                  <a:pt x="4716684" y="4653456"/>
                  <a:pt x="4750806" y="4614956"/>
                  <a:pt x="4785202" y="4576738"/>
                </a:cubicBezTo>
                <a:cubicBezTo>
                  <a:pt x="4793453" y="4567570"/>
                  <a:pt x="4800169" y="4557033"/>
                  <a:pt x="4808891" y="4548311"/>
                </a:cubicBezTo>
                <a:cubicBezTo>
                  <a:pt x="4827842" y="4529360"/>
                  <a:pt x="4847599" y="4511181"/>
                  <a:pt x="4865745" y="4491457"/>
                </a:cubicBezTo>
                <a:cubicBezTo>
                  <a:pt x="4883954" y="4471665"/>
                  <a:pt x="4899069" y="4449104"/>
                  <a:pt x="4917861" y="4429865"/>
                </a:cubicBezTo>
                <a:lnTo>
                  <a:pt x="5116850" y="4226139"/>
                </a:lnTo>
                <a:cubicBezTo>
                  <a:pt x="5143471" y="4199067"/>
                  <a:pt x="5165801" y="4166657"/>
                  <a:pt x="5197393" y="4145596"/>
                </a:cubicBezTo>
                <a:lnTo>
                  <a:pt x="5382168" y="4022413"/>
                </a:lnTo>
                <a:cubicBezTo>
                  <a:pt x="5446079" y="3980207"/>
                  <a:pt x="5471327" y="3962703"/>
                  <a:pt x="5547992" y="3932394"/>
                </a:cubicBezTo>
                <a:cubicBezTo>
                  <a:pt x="5601640" y="3911184"/>
                  <a:pt x="5699282" y="3885069"/>
                  <a:pt x="5756456" y="3875540"/>
                </a:cubicBezTo>
                <a:cubicBezTo>
                  <a:pt x="5947622" y="3843679"/>
                  <a:pt x="5956067" y="3845357"/>
                  <a:pt x="6111793" y="3832900"/>
                </a:cubicBezTo>
                <a:lnTo>
                  <a:pt x="6741923" y="3837638"/>
                </a:lnTo>
                <a:cubicBezTo>
                  <a:pt x="6826858" y="3837638"/>
                  <a:pt x="6885223" y="3836830"/>
                  <a:pt x="6964601" y="3818686"/>
                </a:cubicBezTo>
                <a:cubicBezTo>
                  <a:pt x="7024423" y="3805012"/>
                  <a:pt x="7095346" y="3777950"/>
                  <a:pt x="7149376" y="3752357"/>
                </a:cubicBezTo>
                <a:cubicBezTo>
                  <a:pt x="7175577" y="3739946"/>
                  <a:pt x="7201496" y="3726435"/>
                  <a:pt x="7225181" y="3709716"/>
                </a:cubicBezTo>
                <a:cubicBezTo>
                  <a:pt x="7295101" y="3660361"/>
                  <a:pt x="7347501" y="3602283"/>
                  <a:pt x="7405219" y="3539155"/>
                </a:cubicBezTo>
                <a:cubicBezTo>
                  <a:pt x="7413180" y="3530448"/>
                  <a:pt x="7481673" y="3451728"/>
                  <a:pt x="7495237" y="3430185"/>
                </a:cubicBezTo>
                <a:cubicBezTo>
                  <a:pt x="7512564" y="3402666"/>
                  <a:pt x="7531679" y="3375529"/>
                  <a:pt x="7542616" y="3344904"/>
                </a:cubicBezTo>
                <a:cubicBezTo>
                  <a:pt x="7552388" y="3317541"/>
                  <a:pt x="7573227" y="3262791"/>
                  <a:pt x="7580518" y="3231196"/>
                </a:cubicBezTo>
                <a:cubicBezTo>
                  <a:pt x="7594633" y="3170032"/>
                  <a:pt x="7594041" y="3162303"/>
                  <a:pt x="7599470" y="3108013"/>
                </a:cubicBezTo>
                <a:cubicBezTo>
                  <a:pt x="7599145" y="3103142"/>
                  <a:pt x="7591537" y="2985386"/>
                  <a:pt x="7589994" y="2975354"/>
                </a:cubicBezTo>
                <a:cubicBezTo>
                  <a:pt x="7584107" y="2937092"/>
                  <a:pt x="7565920" y="2877268"/>
                  <a:pt x="7552091" y="2842695"/>
                </a:cubicBezTo>
                <a:cubicBezTo>
                  <a:pt x="7542382" y="2818423"/>
                  <a:pt x="7529655" y="2795466"/>
                  <a:pt x="7518927" y="2771627"/>
                </a:cubicBezTo>
                <a:cubicBezTo>
                  <a:pt x="7515437" y="2763871"/>
                  <a:pt x="7513671" y="2755322"/>
                  <a:pt x="7509451" y="2747938"/>
                </a:cubicBezTo>
                <a:cubicBezTo>
                  <a:pt x="7500976" y="2733106"/>
                  <a:pt x="7490898" y="2719238"/>
                  <a:pt x="7481024" y="2705298"/>
                </a:cubicBezTo>
                <a:cubicBezTo>
                  <a:pt x="7450372" y="2662025"/>
                  <a:pt x="7430313" y="2632717"/>
                  <a:pt x="7395743" y="2596328"/>
                </a:cubicBezTo>
                <a:cubicBezTo>
                  <a:pt x="7377284" y="2576897"/>
                  <a:pt x="7360564" y="2555238"/>
                  <a:pt x="7338889" y="2539474"/>
                </a:cubicBezTo>
                <a:cubicBezTo>
                  <a:pt x="7321517" y="2526840"/>
                  <a:pt x="7304951" y="2513016"/>
                  <a:pt x="7286773" y="2501571"/>
                </a:cubicBezTo>
                <a:cubicBezTo>
                  <a:pt x="7262239" y="2486124"/>
                  <a:pt x="7236419" y="2472814"/>
                  <a:pt x="7210968" y="2458931"/>
                </a:cubicBezTo>
                <a:cubicBezTo>
                  <a:pt x="7201667" y="2453858"/>
                  <a:pt x="7191692" y="2450055"/>
                  <a:pt x="7182541" y="2444717"/>
                </a:cubicBezTo>
                <a:cubicBezTo>
                  <a:pt x="7120800" y="2408702"/>
                  <a:pt x="7106179" y="2397506"/>
                  <a:pt x="7030931" y="2368912"/>
                </a:cubicBezTo>
                <a:cubicBezTo>
                  <a:pt x="6984247" y="2351172"/>
                  <a:pt x="6937882" y="2330738"/>
                  <a:pt x="6888796" y="2321534"/>
                </a:cubicBezTo>
                <a:cubicBezTo>
                  <a:pt x="6838259" y="2312058"/>
                  <a:pt x="6788206" y="2299485"/>
                  <a:pt x="6737186" y="2293107"/>
                </a:cubicBezTo>
                <a:cubicBezTo>
                  <a:pt x="6655975" y="2282955"/>
                  <a:pt x="6747103" y="2293505"/>
                  <a:pt x="6618740" y="2283631"/>
                </a:cubicBezTo>
                <a:cubicBezTo>
                  <a:pt x="6604481" y="2282534"/>
                  <a:pt x="6590313" y="2280472"/>
                  <a:pt x="6576100" y="2278893"/>
                </a:cubicBezTo>
                <a:cubicBezTo>
                  <a:pt x="6319018" y="2284035"/>
                  <a:pt x="6391297" y="2277604"/>
                  <a:pt x="6168647" y="2297845"/>
                </a:cubicBezTo>
                <a:cubicBezTo>
                  <a:pt x="6138599" y="2300577"/>
                  <a:pt x="6108390" y="2302360"/>
                  <a:pt x="6078628" y="2307320"/>
                </a:cubicBezTo>
                <a:cubicBezTo>
                  <a:pt x="5753840" y="2361450"/>
                  <a:pt x="6126182" y="2306786"/>
                  <a:pt x="5808572" y="2373650"/>
                </a:cubicBezTo>
                <a:cubicBezTo>
                  <a:pt x="5778566" y="2379967"/>
                  <a:pt x="5748302" y="2385164"/>
                  <a:pt x="5718553" y="2392601"/>
                </a:cubicBezTo>
                <a:cubicBezTo>
                  <a:pt x="5659831" y="2407281"/>
                  <a:pt x="5602608" y="2428108"/>
                  <a:pt x="5543254" y="2439979"/>
                </a:cubicBezTo>
                <a:cubicBezTo>
                  <a:pt x="5527461" y="2443138"/>
                  <a:pt x="5511501" y="2445549"/>
                  <a:pt x="5495876" y="2449455"/>
                </a:cubicBezTo>
                <a:cubicBezTo>
                  <a:pt x="5467254" y="2456611"/>
                  <a:pt x="5439432" y="2466909"/>
                  <a:pt x="5410595" y="2473144"/>
                </a:cubicBezTo>
                <a:cubicBezTo>
                  <a:pt x="5380903" y="2479564"/>
                  <a:pt x="5350464" y="2481924"/>
                  <a:pt x="5320576" y="2487358"/>
                </a:cubicBezTo>
                <a:cubicBezTo>
                  <a:pt x="5298329" y="2491403"/>
                  <a:pt x="5276614" y="2498257"/>
                  <a:pt x="5254247" y="2501571"/>
                </a:cubicBezTo>
                <a:cubicBezTo>
                  <a:pt x="5233878" y="2504589"/>
                  <a:pt x="5213137" y="2504190"/>
                  <a:pt x="5192655" y="2506309"/>
                </a:cubicBezTo>
                <a:cubicBezTo>
                  <a:pt x="5167325" y="2508929"/>
                  <a:pt x="5142210" y="2513480"/>
                  <a:pt x="5116850" y="2515785"/>
                </a:cubicBezTo>
                <a:cubicBezTo>
                  <a:pt x="5090066" y="2518220"/>
                  <a:pt x="5063137" y="2518672"/>
                  <a:pt x="5036307" y="2520522"/>
                </a:cubicBezTo>
                <a:cubicBezTo>
                  <a:pt x="5017335" y="2521830"/>
                  <a:pt x="4998404" y="2523681"/>
                  <a:pt x="4979453" y="2525260"/>
                </a:cubicBezTo>
                <a:cubicBezTo>
                  <a:pt x="4909015" y="2519390"/>
                  <a:pt x="4925677" y="2521565"/>
                  <a:pt x="4846794" y="2511047"/>
                </a:cubicBezTo>
                <a:cubicBezTo>
                  <a:pt x="4824655" y="2508095"/>
                  <a:pt x="4802243" y="2506521"/>
                  <a:pt x="4780464" y="2501571"/>
                </a:cubicBezTo>
                <a:cubicBezTo>
                  <a:pt x="4732650" y="2490704"/>
                  <a:pt x="4685689" y="2476375"/>
                  <a:pt x="4638330" y="2463669"/>
                </a:cubicBezTo>
                <a:cubicBezTo>
                  <a:pt x="4620939" y="2459003"/>
                  <a:pt x="4602933" y="2456142"/>
                  <a:pt x="4586214" y="2449455"/>
                </a:cubicBezTo>
                <a:cubicBezTo>
                  <a:pt x="4570421" y="2443138"/>
                  <a:pt x="4554839" y="2436265"/>
                  <a:pt x="4538835" y="2430504"/>
                </a:cubicBezTo>
                <a:cubicBezTo>
                  <a:pt x="4515341" y="2422046"/>
                  <a:pt x="4490313" y="2417551"/>
                  <a:pt x="4467768" y="2406815"/>
                </a:cubicBezTo>
                <a:cubicBezTo>
                  <a:pt x="4423728" y="2385843"/>
                  <a:pt x="4382588" y="2359254"/>
                  <a:pt x="4339847" y="2335747"/>
                </a:cubicBezTo>
                <a:cubicBezTo>
                  <a:pt x="4294562" y="2310840"/>
                  <a:pt x="4225590" y="2276858"/>
                  <a:pt x="4188236" y="2245729"/>
                </a:cubicBezTo>
                <a:cubicBezTo>
                  <a:pt x="4159809" y="2222040"/>
                  <a:pt x="4130983" y="2198822"/>
                  <a:pt x="4102956" y="2174661"/>
                </a:cubicBezTo>
                <a:cubicBezTo>
                  <a:pt x="4080522" y="2155321"/>
                  <a:pt x="4017357" y="2097252"/>
                  <a:pt x="3998723" y="2075167"/>
                </a:cubicBezTo>
                <a:cubicBezTo>
                  <a:pt x="3971836" y="2043301"/>
                  <a:pt x="3947781" y="2009143"/>
                  <a:pt x="3922918" y="1975673"/>
                </a:cubicBezTo>
                <a:cubicBezTo>
                  <a:pt x="3918151" y="1969256"/>
                  <a:pt x="3857580" y="1885544"/>
                  <a:pt x="3847113" y="1866703"/>
                </a:cubicBezTo>
                <a:cubicBezTo>
                  <a:pt x="3804558" y="1790102"/>
                  <a:pt x="3830700" y="1838613"/>
                  <a:pt x="3771308" y="1719830"/>
                </a:cubicBezTo>
                <a:cubicBezTo>
                  <a:pt x="3766570" y="1710354"/>
                  <a:pt x="3760574" y="1701409"/>
                  <a:pt x="3757094" y="1691403"/>
                </a:cubicBezTo>
                <a:cubicBezTo>
                  <a:pt x="3744460" y="1655080"/>
                  <a:pt x="3731665" y="1618812"/>
                  <a:pt x="3719192" y="1582433"/>
                </a:cubicBezTo>
                <a:cubicBezTo>
                  <a:pt x="3712713" y="1563536"/>
                  <a:pt x="3704157" y="1545168"/>
                  <a:pt x="3700240" y="1525579"/>
                </a:cubicBezTo>
                <a:cubicBezTo>
                  <a:pt x="3694448" y="1496612"/>
                  <a:pt x="3690724" y="1476038"/>
                  <a:pt x="3681289" y="1445036"/>
                </a:cubicBezTo>
                <a:cubicBezTo>
                  <a:pt x="3675907" y="1427352"/>
                  <a:pt x="3668655" y="1410292"/>
                  <a:pt x="3662338" y="1392920"/>
                </a:cubicBezTo>
                <a:cubicBezTo>
                  <a:pt x="3657600" y="1366072"/>
                  <a:pt x="3655297" y="1338679"/>
                  <a:pt x="3648124" y="1312377"/>
                </a:cubicBezTo>
                <a:cubicBezTo>
                  <a:pt x="3643386" y="1295005"/>
                  <a:pt x="3637960" y="1277806"/>
                  <a:pt x="3633911" y="1260261"/>
                </a:cubicBezTo>
                <a:cubicBezTo>
                  <a:pt x="3630870" y="1247082"/>
                  <a:pt x="3613321" y="1157999"/>
                  <a:pt x="3610222" y="1137078"/>
                </a:cubicBezTo>
                <a:cubicBezTo>
                  <a:pt x="3606490" y="1111888"/>
                  <a:pt x="3603160" y="1086623"/>
                  <a:pt x="3600746" y="1061273"/>
                </a:cubicBezTo>
                <a:cubicBezTo>
                  <a:pt x="3597588" y="1028108"/>
                  <a:pt x="3597231" y="994556"/>
                  <a:pt x="3591271" y="961778"/>
                </a:cubicBezTo>
                <a:cubicBezTo>
                  <a:pt x="3588112" y="944406"/>
                  <a:pt x="3583985" y="927182"/>
                  <a:pt x="3581795" y="909662"/>
                </a:cubicBezTo>
                <a:cubicBezTo>
                  <a:pt x="3577663" y="876605"/>
                  <a:pt x="3577031" y="843148"/>
                  <a:pt x="3572319" y="810168"/>
                </a:cubicBezTo>
                <a:cubicBezTo>
                  <a:pt x="3570740" y="799113"/>
                  <a:pt x="3569057" y="788072"/>
                  <a:pt x="3567581" y="777003"/>
                </a:cubicBezTo>
                <a:cubicBezTo>
                  <a:pt x="3565898" y="764382"/>
                  <a:pt x="3565057" y="751640"/>
                  <a:pt x="3562844" y="739101"/>
                </a:cubicBezTo>
                <a:cubicBezTo>
                  <a:pt x="3560314" y="724762"/>
                  <a:pt x="3556051" y="710771"/>
                  <a:pt x="3553368" y="696460"/>
                </a:cubicBezTo>
                <a:cubicBezTo>
                  <a:pt x="3538696" y="618214"/>
                  <a:pt x="3562882" y="719152"/>
                  <a:pt x="3539154" y="606442"/>
                </a:cubicBezTo>
                <a:cubicBezTo>
                  <a:pt x="3536785" y="595191"/>
                  <a:pt x="3532264" y="584480"/>
                  <a:pt x="3529679" y="573277"/>
                </a:cubicBezTo>
                <a:cubicBezTo>
                  <a:pt x="3527519" y="563917"/>
                  <a:pt x="3528114" y="553917"/>
                  <a:pt x="3524941" y="544850"/>
                </a:cubicBezTo>
                <a:cubicBezTo>
                  <a:pt x="3485529" y="432246"/>
                  <a:pt x="3514484" y="512849"/>
                  <a:pt x="3477563" y="454831"/>
                </a:cubicBezTo>
                <a:cubicBezTo>
                  <a:pt x="3452586" y="415582"/>
                  <a:pt x="3464648" y="399276"/>
                  <a:pt x="3420709" y="355337"/>
                </a:cubicBezTo>
                <a:cubicBezTo>
                  <a:pt x="3412813" y="347441"/>
                  <a:pt x="3404439" y="339994"/>
                  <a:pt x="3397020" y="331648"/>
                </a:cubicBezTo>
                <a:cubicBezTo>
                  <a:pt x="3391774" y="325746"/>
                  <a:pt x="3388390" y="318281"/>
                  <a:pt x="3382806" y="312697"/>
                </a:cubicBezTo>
                <a:cubicBezTo>
                  <a:pt x="3377222" y="307113"/>
                  <a:pt x="3369439" y="304067"/>
                  <a:pt x="3363855" y="298483"/>
                </a:cubicBezTo>
                <a:cubicBezTo>
                  <a:pt x="3359829" y="294457"/>
                  <a:pt x="3358405" y="288296"/>
                  <a:pt x="3354379" y="284270"/>
                </a:cubicBezTo>
                <a:cubicBezTo>
                  <a:pt x="3350353" y="280244"/>
                  <a:pt x="3344540" y="278439"/>
                  <a:pt x="3340166" y="274794"/>
                </a:cubicBezTo>
                <a:cubicBezTo>
                  <a:pt x="3335019" y="270505"/>
                  <a:pt x="3331039" y="264941"/>
                  <a:pt x="3325952" y="260581"/>
                </a:cubicBezTo>
                <a:cubicBezTo>
                  <a:pt x="3319957" y="255442"/>
                  <a:pt x="3313426" y="250957"/>
                  <a:pt x="3307001" y="246367"/>
                </a:cubicBezTo>
                <a:cubicBezTo>
                  <a:pt x="3302368" y="243057"/>
                  <a:pt x="3297044" y="240674"/>
                  <a:pt x="3292788" y="236891"/>
                </a:cubicBezTo>
                <a:cubicBezTo>
                  <a:pt x="3282772" y="227988"/>
                  <a:pt x="3275511" y="215897"/>
                  <a:pt x="3264361" y="208464"/>
                </a:cubicBezTo>
                <a:cubicBezTo>
                  <a:pt x="3250089" y="198950"/>
                  <a:pt x="3248023" y="196725"/>
                  <a:pt x="3231196" y="189513"/>
                </a:cubicBezTo>
                <a:cubicBezTo>
                  <a:pt x="3221678" y="185434"/>
                  <a:pt x="3207651" y="182443"/>
                  <a:pt x="3198031" y="180038"/>
                </a:cubicBezTo>
                <a:cubicBezTo>
                  <a:pt x="3193293" y="175300"/>
                  <a:pt x="3189500" y="169375"/>
                  <a:pt x="3183818" y="165824"/>
                </a:cubicBezTo>
                <a:cubicBezTo>
                  <a:pt x="3176606" y="161316"/>
                  <a:pt x="3168138" y="159208"/>
                  <a:pt x="3160129" y="156348"/>
                </a:cubicBezTo>
                <a:cubicBezTo>
                  <a:pt x="3146019" y="151309"/>
                  <a:pt x="3131702" y="146873"/>
                  <a:pt x="3117488" y="142135"/>
                </a:cubicBezTo>
                <a:cubicBezTo>
                  <a:pt x="3091281" y="133399"/>
                  <a:pt x="3077124" y="129060"/>
                  <a:pt x="3046421" y="113708"/>
                </a:cubicBezTo>
                <a:lnTo>
                  <a:pt x="3027470" y="104232"/>
                </a:lnTo>
                <a:cubicBezTo>
                  <a:pt x="2994979" y="115062"/>
                  <a:pt x="3035306" y="104232"/>
                  <a:pt x="2989567" y="104232"/>
                </a:cubicBezTo>
                <a:cubicBezTo>
                  <a:pt x="2981514" y="104232"/>
                  <a:pt x="2973907" y="108352"/>
                  <a:pt x="2965878" y="108970"/>
                </a:cubicBezTo>
                <a:cubicBezTo>
                  <a:pt x="2953281" y="109939"/>
                  <a:pt x="2940609" y="108970"/>
                  <a:pt x="2927975" y="10897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8513908" y="5001394"/>
            <a:ext cx="3612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f(x)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H="1" flipV="1">
            <a:off x="9285268" y="5455492"/>
            <a:ext cx="150626" cy="956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363598" y="5420843"/>
            <a:ext cx="2408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x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9133024" y="4626013"/>
            <a:ext cx="14759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rgbClr val="7030A0"/>
                </a:solidFill>
              </a:rPr>
              <a:t>steepest descent</a:t>
            </a:r>
          </a:p>
        </p:txBody>
      </p:sp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9021313"/>
              </p:ext>
            </p:extLst>
          </p:nvPr>
        </p:nvGraphicFramePr>
        <p:xfrm>
          <a:off x="9360581" y="5744784"/>
          <a:ext cx="444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055" name="Equation" r:id="rId14" imgW="444240" imgH="253800" progId="Equation.DSMT4">
                  <p:embed/>
                </p:oleObj>
              </mc:Choice>
              <mc:Fallback>
                <p:oleObj name="Equation" r:id="rId14" imgW="4442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360581" y="5744784"/>
                        <a:ext cx="444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TextBox 62"/>
          <p:cNvSpPr txBox="1"/>
          <p:nvPr/>
        </p:nvSpPr>
        <p:spPr>
          <a:xfrm>
            <a:off x="9360581" y="6042464"/>
            <a:ext cx="14759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rgbClr val="00B050"/>
                </a:solidFill>
              </a:rPr>
              <a:t>steepest ascent</a:t>
            </a:r>
          </a:p>
        </p:txBody>
      </p:sp>
      <p:grpSp>
        <p:nvGrpSpPr>
          <p:cNvPr id="75" name="Group 74"/>
          <p:cNvGrpSpPr/>
          <p:nvPr/>
        </p:nvGrpSpPr>
        <p:grpSpPr>
          <a:xfrm rot="8085613">
            <a:off x="8903784" y="5178157"/>
            <a:ext cx="728907" cy="471792"/>
            <a:chOff x="9141596" y="3749278"/>
            <a:chExt cx="728907" cy="471792"/>
          </a:xfrm>
        </p:grpSpPr>
        <p:cxnSp>
          <p:nvCxnSpPr>
            <p:cNvPr id="67" name="Straight Arrow Connector 66"/>
            <p:cNvCxnSpPr/>
            <p:nvPr/>
          </p:nvCxnSpPr>
          <p:spPr>
            <a:xfrm>
              <a:off x="9141596" y="3749278"/>
              <a:ext cx="728907" cy="47179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/>
            <p:cNvSpPr/>
            <p:nvPr/>
          </p:nvSpPr>
          <p:spPr>
            <a:xfrm>
              <a:off x="9483190" y="3960690"/>
              <a:ext cx="45719" cy="489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u="sng"/>
            </a:p>
          </p:txBody>
        </p:sp>
      </p:grpSp>
      <p:cxnSp>
        <p:nvCxnSpPr>
          <p:cNvPr id="52" name="Straight Arrow Connector 51"/>
          <p:cNvCxnSpPr>
            <a:cxnSpLocks/>
          </p:cNvCxnSpPr>
          <p:nvPr/>
        </p:nvCxnSpPr>
        <p:spPr>
          <a:xfrm>
            <a:off x="9268070" y="5420441"/>
            <a:ext cx="124737" cy="6476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</p:cNvCxnSpPr>
          <p:nvPr/>
        </p:nvCxnSpPr>
        <p:spPr>
          <a:xfrm>
            <a:off x="9267216" y="5422546"/>
            <a:ext cx="155609" cy="83796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cxnSpLocks/>
          </p:cNvCxnSpPr>
          <p:nvPr/>
        </p:nvCxnSpPr>
        <p:spPr>
          <a:xfrm flipH="1" flipV="1">
            <a:off x="9125806" y="4666352"/>
            <a:ext cx="139000" cy="74852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9682741" y="5177553"/>
            <a:ext cx="86032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1"/>
                </a:solidFill>
              </a:rPr>
              <a:t>f unchanged</a:t>
            </a:r>
          </a:p>
        </p:txBody>
      </p:sp>
    </p:spTree>
    <p:extLst>
      <p:ext uri="{BB962C8B-B14F-4D97-AF65-F5344CB8AC3E}">
        <p14:creationId xmlns:p14="http://schemas.microsoft.com/office/powerpoint/2010/main" val="6453960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The gradient of </a:t>
            </a:r>
            <a:r>
              <a:rPr lang="en-GB" sz="1600" i="1" dirty="0"/>
              <a:t>f(x)</a:t>
            </a:r>
            <a:r>
              <a:rPr lang="en-GB" sz="1600" dirty="0"/>
              <a:t> has the same shape </a:t>
            </a:r>
            <a:r>
              <a:rPr lang="en-GB" sz="1600" i="1" dirty="0"/>
              <a:t>(nx1)</a:t>
            </a:r>
            <a:r>
              <a:rPr lang="en-GB" sz="1600" dirty="0"/>
              <a:t> as </a:t>
            </a:r>
            <a:r>
              <a:rPr lang="en-GB" sz="1600" i="1" dirty="0"/>
              <a:t>x</a:t>
            </a:r>
          </a:p>
          <a:p>
            <a:endParaRPr lang="en-GB" sz="1600" i="1" dirty="0"/>
          </a:p>
          <a:p>
            <a:r>
              <a:rPr lang="en-GB" sz="1600" dirty="0"/>
              <a:t>We want the same property for scalar functions of matrices:</a:t>
            </a:r>
          </a:p>
          <a:p>
            <a:endParaRPr lang="en-GB" sz="1600" dirty="0"/>
          </a:p>
          <a:p>
            <a:r>
              <a:rPr lang="en-GB" sz="1600" dirty="0"/>
              <a:t>We denote             the matrix of its derivatives, of the same shape </a:t>
            </a:r>
            <a:r>
              <a:rPr lang="en-GB" sz="1600" i="1" dirty="0"/>
              <a:t>(</a:t>
            </a:r>
            <a:r>
              <a:rPr lang="en-GB" sz="1600" i="1" dirty="0" err="1"/>
              <a:t>nxp</a:t>
            </a:r>
            <a:r>
              <a:rPr lang="en-GB" sz="1600" i="1" dirty="0"/>
              <a:t>)</a:t>
            </a:r>
            <a:r>
              <a:rPr lang="en-GB" sz="1600" dirty="0"/>
              <a:t> as </a:t>
            </a:r>
            <a:r>
              <a:rPr lang="en-GB" sz="1600" i="1" dirty="0"/>
              <a:t>M </a:t>
            </a:r>
          </a:p>
          <a:p>
            <a:endParaRPr lang="en-GB" sz="18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Matrix gradients</a:t>
            </a:r>
          </a:p>
        </p:txBody>
      </p:sp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2401089"/>
              </p:ext>
            </p:extLst>
          </p:nvPr>
        </p:nvGraphicFramePr>
        <p:xfrm>
          <a:off x="6181600" y="2552928"/>
          <a:ext cx="863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421" name="Equation" r:id="rId4" imgW="863280" imgH="228600" progId="Equation.DSMT4">
                  <p:embed/>
                </p:oleObj>
              </mc:Choice>
              <mc:Fallback>
                <p:oleObj name="Equation" r:id="rId4" imgW="863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81600" y="2552928"/>
                        <a:ext cx="8636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075113" y="4158729"/>
          <a:ext cx="2755900" cy="170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422" name="Equation" r:id="rId6" imgW="2755800" imgH="1701720" progId="Equation.DSMT4">
                  <p:embed/>
                </p:oleObj>
              </mc:Choice>
              <mc:Fallback>
                <p:oleObj name="Equation" r:id="rId6" imgW="2755800" imgH="1701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75113" y="4158729"/>
                        <a:ext cx="2755900" cy="170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83767"/>
              </p:ext>
            </p:extLst>
          </p:nvPr>
        </p:nvGraphicFramePr>
        <p:xfrm>
          <a:off x="2109898" y="3212830"/>
          <a:ext cx="508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423" name="Equation" r:id="rId8" imgW="507960" imgH="419040" progId="Equation.DSMT4">
                  <p:embed/>
                </p:oleObj>
              </mc:Choice>
              <mc:Fallback>
                <p:oleObj name="Equation" r:id="rId8" imgW="5079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09898" y="3212830"/>
                        <a:ext cx="5080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7007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Consider a </a:t>
            </a:r>
            <a:r>
              <a:rPr lang="en-GB" sz="1600" u="sng" dirty="0"/>
              <a:t>vector</a:t>
            </a:r>
            <a:r>
              <a:rPr lang="en-GB" sz="1600" dirty="0"/>
              <a:t> function of a vector (or a set of </a:t>
            </a:r>
            <a:r>
              <a:rPr lang="en-GB" sz="1600" i="1" dirty="0"/>
              <a:t>p </a:t>
            </a:r>
            <a:r>
              <a:rPr lang="en-GB" sz="1600" dirty="0"/>
              <a:t>functions of </a:t>
            </a:r>
            <a:r>
              <a:rPr lang="en-GB" sz="1600" i="1" dirty="0"/>
              <a:t>x</a:t>
            </a:r>
            <a:r>
              <a:rPr lang="en-GB" sz="1600" dirty="0"/>
              <a:t>, </a:t>
            </a:r>
            <a:r>
              <a:rPr lang="en-GB" sz="1600" i="1" dirty="0"/>
              <a:t>x </a:t>
            </a:r>
            <a:r>
              <a:rPr lang="en-GB" sz="1600" dirty="0"/>
              <a:t>being of dim </a:t>
            </a:r>
            <a:r>
              <a:rPr lang="en-GB" sz="1600" i="1" dirty="0"/>
              <a:t>n</a:t>
            </a:r>
            <a:r>
              <a:rPr lang="en-GB" sz="1600" dirty="0"/>
              <a:t>)</a:t>
            </a:r>
          </a:p>
          <a:p>
            <a:endParaRPr lang="en-GB" sz="1600" i="1" dirty="0"/>
          </a:p>
          <a:p>
            <a:r>
              <a:rPr lang="en-GB" sz="1600" dirty="0"/>
              <a:t>The matrix           of the derivatives of the </a:t>
            </a:r>
            <a:r>
              <a:rPr lang="en-GB" sz="1600" i="1" dirty="0"/>
              <a:t>p </a:t>
            </a:r>
            <a:r>
              <a:rPr lang="en-GB" sz="1600" dirty="0"/>
              <a:t>functions to the </a:t>
            </a:r>
            <a:r>
              <a:rPr lang="en-GB" sz="1600" i="1" dirty="0"/>
              <a:t>n </a:t>
            </a:r>
            <a:r>
              <a:rPr lang="en-GB" sz="1600" dirty="0"/>
              <a:t>inputs is called </a:t>
            </a:r>
            <a:r>
              <a:rPr lang="en-GB" sz="1600" i="1" dirty="0"/>
              <a:t>Jacobian</a:t>
            </a:r>
            <a:r>
              <a:rPr lang="en-GB" sz="1600" dirty="0"/>
              <a:t> matrix</a:t>
            </a:r>
          </a:p>
          <a:p>
            <a:endParaRPr lang="en-GB" sz="1600" dirty="0"/>
          </a:p>
          <a:p>
            <a:r>
              <a:rPr lang="en-GB" sz="1600" dirty="0"/>
              <a:t>Conventionally, Jacobians are often written </a:t>
            </a:r>
            <a:br>
              <a:rPr lang="en-GB" sz="1600" dirty="0"/>
            </a:br>
            <a:r>
              <a:rPr lang="en-GB" sz="1600" dirty="0"/>
              <a:t>with functions in rows and derivatives in columns:</a:t>
            </a:r>
          </a:p>
          <a:p>
            <a:endParaRPr lang="en-GB" sz="1600" dirty="0"/>
          </a:p>
          <a:p>
            <a:r>
              <a:rPr lang="en-GB" sz="1600" dirty="0"/>
              <a:t>This is inconsistent with gradients, written the other way</a:t>
            </a:r>
            <a:br>
              <a:rPr lang="en-GB" sz="1600" dirty="0"/>
            </a:br>
            <a:r>
              <a:rPr lang="en-GB" sz="1600" dirty="0"/>
              <a:t>Hence, confusing</a:t>
            </a:r>
          </a:p>
          <a:p>
            <a:endParaRPr lang="en-GB" sz="1600" dirty="0"/>
          </a:p>
          <a:p>
            <a:r>
              <a:rPr lang="en-GB" sz="1600" dirty="0"/>
              <a:t>In this case,          is of shape </a:t>
            </a:r>
            <a:r>
              <a:rPr lang="en-GB" sz="1600" i="1" dirty="0"/>
              <a:t>(</a:t>
            </a:r>
            <a:r>
              <a:rPr lang="en-GB" sz="1600" i="1" dirty="0" err="1"/>
              <a:t>pxn</a:t>
            </a:r>
            <a:r>
              <a:rPr lang="en-GB" sz="1600" i="1" dirty="0"/>
              <a:t>)</a:t>
            </a:r>
            <a:endParaRPr lang="en-GB" sz="1600" dirty="0"/>
          </a:p>
          <a:p>
            <a:endParaRPr lang="en-GB" sz="1600" i="1" dirty="0"/>
          </a:p>
          <a:p>
            <a:r>
              <a:rPr lang="en-GB" sz="1600" dirty="0"/>
              <a:t>And you can check that the chain rule is written:                                         (outer function first)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pPr lvl="1"/>
            <a:endParaRPr lang="en-GB" sz="1600" dirty="0"/>
          </a:p>
          <a:p>
            <a:endParaRPr lang="en-GB" sz="1600" dirty="0"/>
          </a:p>
          <a:p>
            <a:endParaRPr lang="en-GB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Jacobians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9043455"/>
              </p:ext>
            </p:extLst>
          </p:nvPr>
        </p:nvGraphicFramePr>
        <p:xfrm>
          <a:off x="8081517" y="1475631"/>
          <a:ext cx="18669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623" name="Equation" r:id="rId4" imgW="1866600" imgH="1015920" progId="Equation.DSMT4">
                  <p:embed/>
                </p:oleObj>
              </mc:Choice>
              <mc:Fallback>
                <p:oleObj name="Equation" r:id="rId4" imgW="186660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81517" y="1475631"/>
                        <a:ext cx="18669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8707464"/>
              </p:ext>
            </p:extLst>
          </p:nvPr>
        </p:nvGraphicFramePr>
        <p:xfrm>
          <a:off x="2077428" y="2491631"/>
          <a:ext cx="431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624" name="Equation" r:id="rId6" imgW="431640" imgH="419040" progId="Equation.DSMT4">
                  <p:embed/>
                </p:oleObj>
              </mc:Choice>
              <mc:Fallback>
                <p:oleObj name="Equation" r:id="rId6" imgW="4316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77428" y="2491631"/>
                        <a:ext cx="4318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5924550" y="2930525"/>
          <a:ext cx="2552700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625" name="Equation" r:id="rId8" imgW="2552400" imgH="1676160" progId="Equation.DSMT4">
                  <p:embed/>
                </p:oleObj>
              </mc:Choice>
              <mc:Fallback>
                <p:oleObj name="Equation" r:id="rId8" imgW="2552400" imgH="1676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924550" y="2930525"/>
                        <a:ext cx="2552700" cy="167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H="1" flipV="1">
            <a:off x="8613382" y="3110497"/>
            <a:ext cx="397129" cy="538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8613382" y="3649129"/>
            <a:ext cx="410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8613382" y="3649129"/>
            <a:ext cx="397129" cy="599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940708" y="3522129"/>
            <a:ext cx="1328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functions in rows</a:t>
            </a:r>
          </a:p>
        </p:txBody>
      </p:sp>
      <p:grpSp>
        <p:nvGrpSpPr>
          <p:cNvPr id="3" name="Group 2"/>
          <p:cNvGrpSpPr/>
          <p:nvPr/>
        </p:nvGrpSpPr>
        <p:grpSpPr>
          <a:xfrm rot="5400000">
            <a:off x="7242047" y="4265726"/>
            <a:ext cx="410478" cy="1137832"/>
            <a:chOff x="8765782" y="3262897"/>
            <a:chExt cx="410478" cy="1137832"/>
          </a:xfrm>
        </p:grpSpPr>
        <p:cxnSp>
          <p:nvCxnSpPr>
            <p:cNvPr id="16" name="Straight Arrow Connector 15"/>
            <p:cNvCxnSpPr/>
            <p:nvPr/>
          </p:nvCxnSpPr>
          <p:spPr>
            <a:xfrm flipH="1" flipV="1">
              <a:off x="8765782" y="3262897"/>
              <a:ext cx="397129" cy="5386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8765782" y="3801529"/>
              <a:ext cx="4104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8765782" y="3801529"/>
              <a:ext cx="397129" cy="599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6755896" y="5049011"/>
            <a:ext cx="14433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derivatives in columns</a:t>
            </a: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724933"/>
              </p:ext>
            </p:extLst>
          </p:nvPr>
        </p:nvGraphicFramePr>
        <p:xfrm>
          <a:off x="2141028" y="5026533"/>
          <a:ext cx="431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626" name="Equation" r:id="rId10" imgW="431640" imgH="419040" progId="Equation.DSMT4">
                  <p:embed/>
                </p:oleObj>
              </mc:Choice>
              <mc:Fallback>
                <p:oleObj name="Equation" r:id="rId10" imgW="4316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41028" y="5026533"/>
                        <a:ext cx="4318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8753978"/>
              </p:ext>
            </p:extLst>
          </p:nvPr>
        </p:nvGraphicFramePr>
        <p:xfrm>
          <a:off x="5232400" y="5236083"/>
          <a:ext cx="17272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627" name="Equation" r:id="rId11" imgW="1726920" imgH="1422360" progId="Equation.DSMT4">
                  <p:embed/>
                </p:oleObj>
              </mc:Choice>
              <mc:Fallback>
                <p:oleObj name="Equation" r:id="rId11" imgW="1726920" imgH="1422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232400" y="5236083"/>
                        <a:ext cx="1727200" cy="142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2690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Need for Speed: regulations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Modern models, algorithms and hardware can deal with derivatives books</a:t>
            </a:r>
          </a:p>
          <a:p>
            <a:endParaRPr lang="en-GB" sz="1600" dirty="0"/>
          </a:p>
          <a:p>
            <a:r>
              <a:rPr lang="en-GB" sz="1600" dirty="0"/>
              <a:t>But regulators insist (for good reason) that we compute value and risk</a:t>
            </a:r>
          </a:p>
          <a:p>
            <a:endParaRPr lang="en-GB" sz="1600" dirty="0"/>
          </a:p>
          <a:p>
            <a:r>
              <a:rPr lang="en-GB" sz="1600" dirty="0"/>
              <a:t>Not only today</a:t>
            </a:r>
            <a:endParaRPr lang="en-GB" sz="1200" dirty="0"/>
          </a:p>
          <a:p>
            <a:endParaRPr lang="en-GB" sz="1600" dirty="0"/>
          </a:p>
          <a:p>
            <a:r>
              <a:rPr lang="en-GB" sz="1600" dirty="0"/>
              <a:t>But also:</a:t>
            </a:r>
          </a:p>
          <a:p>
            <a:pPr lvl="1"/>
            <a:r>
              <a:rPr lang="en-GB" sz="1400" dirty="0"/>
              <a:t>On a set of future dates: “exposure dates”</a:t>
            </a:r>
          </a:p>
          <a:p>
            <a:pPr lvl="1"/>
            <a:r>
              <a:rPr lang="en-GB" sz="1400" dirty="0"/>
              <a:t>In multiple scenarios of market evolution</a:t>
            </a:r>
          </a:p>
          <a:p>
            <a:endParaRPr lang="en-GB" sz="1600" i="1" dirty="0"/>
          </a:p>
          <a:p>
            <a:r>
              <a:rPr lang="en-GB" sz="1600" dirty="0"/>
              <a:t>So even basic transactions like swaps become highly exotic</a:t>
            </a:r>
          </a:p>
          <a:p>
            <a:endParaRPr lang="en-GB" sz="1600" dirty="0"/>
          </a:p>
          <a:p>
            <a:r>
              <a:rPr lang="en-GB" sz="1600" dirty="0"/>
              <a:t>And computation requirements increase exponentially</a:t>
            </a:r>
          </a:p>
          <a:p>
            <a:endParaRPr lang="en-GB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12687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will write Jacobians the other way, </a:t>
            </a:r>
            <a:br>
              <a:rPr lang="en-GB" sz="1600" dirty="0"/>
            </a:br>
            <a:r>
              <a:rPr lang="en-GB" sz="1600" dirty="0"/>
              <a:t>consistently with gradients:</a:t>
            </a:r>
          </a:p>
          <a:p>
            <a:endParaRPr lang="en-GB" sz="1600" dirty="0"/>
          </a:p>
          <a:p>
            <a:r>
              <a:rPr lang="en-GB" sz="1600" dirty="0"/>
              <a:t>This is consistent with gradients </a:t>
            </a:r>
          </a:p>
          <a:p>
            <a:pPr lvl="1"/>
            <a:r>
              <a:rPr lang="en-GB" sz="1600" dirty="0"/>
              <a:t>Gradient = Jacobian of one-dimensional functions</a:t>
            </a:r>
          </a:p>
          <a:p>
            <a:pPr lvl="1"/>
            <a:r>
              <a:rPr lang="en-GB" sz="1600" dirty="0"/>
              <a:t>Jacobian = horizontal concatenation of gradients</a:t>
            </a:r>
          </a:p>
          <a:p>
            <a:endParaRPr lang="en-GB" sz="1600" dirty="0"/>
          </a:p>
          <a:p>
            <a:r>
              <a:rPr lang="en-GB" sz="1600" dirty="0"/>
              <a:t>In this case,           is of shape </a:t>
            </a:r>
            <a:r>
              <a:rPr lang="en-GB" sz="1600" i="1" dirty="0"/>
              <a:t>(</a:t>
            </a:r>
            <a:r>
              <a:rPr lang="en-GB" sz="1600" i="1" dirty="0" err="1"/>
              <a:t>nxp</a:t>
            </a:r>
            <a:r>
              <a:rPr lang="en-GB" sz="1600" i="1" dirty="0"/>
              <a:t>)</a:t>
            </a:r>
            <a:endParaRPr lang="en-GB" sz="1600" dirty="0"/>
          </a:p>
          <a:p>
            <a:endParaRPr lang="en-GB" sz="1600" i="1" dirty="0"/>
          </a:p>
          <a:p>
            <a:r>
              <a:rPr lang="en-GB" sz="1600" dirty="0"/>
              <a:t>And you can check that the chain rule is written:                                        (inner function first) 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pPr lvl="1"/>
            <a:endParaRPr lang="en-GB" sz="1600" dirty="0"/>
          </a:p>
          <a:p>
            <a:endParaRPr lang="en-GB" sz="1600" dirty="0"/>
          </a:p>
          <a:p>
            <a:endParaRPr lang="en-GB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Jacobians the other way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5195888" y="1462088"/>
          <a:ext cx="2514600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69" name="Equation" r:id="rId4" imgW="2514600" imgH="1676160" progId="Equation.DSMT4">
                  <p:embed/>
                </p:oleObj>
              </mc:Choice>
              <mc:Fallback>
                <p:oleObj name="Equation" r:id="rId4" imgW="2514600" imgH="1676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95888" y="1462088"/>
                        <a:ext cx="2514600" cy="167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H="1" flipV="1">
            <a:off x="7865844" y="1641519"/>
            <a:ext cx="397129" cy="538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865844" y="2180151"/>
            <a:ext cx="410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7865844" y="2180151"/>
            <a:ext cx="397129" cy="599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193170" y="2053151"/>
            <a:ext cx="1328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derivatives in rows</a:t>
            </a:r>
          </a:p>
        </p:txBody>
      </p:sp>
      <p:grpSp>
        <p:nvGrpSpPr>
          <p:cNvPr id="3" name="Group 2"/>
          <p:cNvGrpSpPr/>
          <p:nvPr/>
        </p:nvGrpSpPr>
        <p:grpSpPr>
          <a:xfrm rot="5400000">
            <a:off x="6494509" y="2796748"/>
            <a:ext cx="410478" cy="1137832"/>
            <a:chOff x="8765782" y="3262897"/>
            <a:chExt cx="410478" cy="1137832"/>
          </a:xfrm>
        </p:grpSpPr>
        <p:cxnSp>
          <p:nvCxnSpPr>
            <p:cNvPr id="16" name="Straight Arrow Connector 15"/>
            <p:cNvCxnSpPr/>
            <p:nvPr/>
          </p:nvCxnSpPr>
          <p:spPr>
            <a:xfrm flipH="1" flipV="1">
              <a:off x="8765782" y="3262897"/>
              <a:ext cx="397129" cy="5386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8765782" y="3801529"/>
              <a:ext cx="4104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8765782" y="3801529"/>
              <a:ext cx="397129" cy="599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6008358" y="3540320"/>
            <a:ext cx="14433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functions in columns</a:t>
            </a: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8348567"/>
              </p:ext>
            </p:extLst>
          </p:nvPr>
        </p:nvGraphicFramePr>
        <p:xfrm>
          <a:off x="5195888" y="4205558"/>
          <a:ext cx="17272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70" name="Equation" r:id="rId6" imgW="1726920" imgH="1422360" progId="Equation.DSMT4">
                  <p:embed/>
                </p:oleObj>
              </mc:Choice>
              <mc:Fallback>
                <p:oleObj name="Equation" r:id="rId6" imgW="1726920" imgH="1422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95888" y="4205558"/>
                        <a:ext cx="1727200" cy="142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595699"/>
              </p:ext>
            </p:extLst>
          </p:nvPr>
        </p:nvGraphicFramePr>
        <p:xfrm>
          <a:off x="2168637" y="3996008"/>
          <a:ext cx="431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71" name="Equation" r:id="rId8" imgW="431640" imgH="419040" progId="Equation.DSMT4">
                  <p:embed/>
                </p:oleObj>
              </mc:Choice>
              <mc:Fallback>
                <p:oleObj name="Equation" r:id="rId8" imgW="4316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68637" y="3996008"/>
                        <a:ext cx="4318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9252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If                    is linear, i.e.                 where </a:t>
            </a:r>
            <a:r>
              <a:rPr lang="en-GB" sz="1600" i="1" dirty="0"/>
              <a:t>A</a:t>
            </a:r>
            <a:r>
              <a:rPr lang="en-GB" sz="1600" dirty="0"/>
              <a:t> is a matrix of shape (</a:t>
            </a:r>
            <a:r>
              <a:rPr lang="en-GB" sz="1600" i="1" dirty="0" err="1"/>
              <a:t>pxn</a:t>
            </a:r>
            <a:r>
              <a:rPr lang="en-GB" sz="1600" i="1" dirty="0"/>
              <a:t>)</a:t>
            </a:r>
          </a:p>
          <a:p>
            <a:endParaRPr lang="en-GB" sz="1600" dirty="0"/>
          </a:p>
          <a:p>
            <a:r>
              <a:rPr lang="en-GB" sz="1600" dirty="0"/>
              <a:t>Then, you can convince yourself that its Jacobian matrix (with derivatives in rows) is the constant: </a:t>
            </a:r>
          </a:p>
          <a:p>
            <a:endParaRPr lang="en-GB" sz="1600" dirty="0"/>
          </a:p>
          <a:p>
            <a:endParaRPr lang="en-GB" sz="1600" dirty="0"/>
          </a:p>
          <a:p>
            <a:pPr marL="0" indent="0">
              <a:buNone/>
            </a:pPr>
            <a:r>
              <a:rPr lang="en-GB" sz="1600" dirty="0"/>
              <a:t>and not </a:t>
            </a:r>
            <a:r>
              <a:rPr lang="en-GB" sz="1600" i="1" dirty="0"/>
              <a:t>A</a:t>
            </a:r>
            <a:r>
              <a:rPr lang="en-GB" sz="1600" dirty="0"/>
              <a:t> (which is maybe why people like Jacobians the other way around…)</a:t>
            </a:r>
          </a:p>
          <a:p>
            <a:endParaRPr lang="en-GB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Jacobians of linear functions</a:t>
            </a: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/>
        </p:nvGraphicFramePr>
        <p:xfrm>
          <a:off x="1330325" y="1868488"/>
          <a:ext cx="812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766" name="Equation" r:id="rId4" imgW="812520" imgH="228600" progId="Equation.DSMT4">
                  <p:embed/>
                </p:oleObj>
              </mc:Choice>
              <mc:Fallback>
                <p:oleObj name="Equation" r:id="rId4" imgW="8125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30325" y="1868488"/>
                        <a:ext cx="812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3931537"/>
              </p:ext>
            </p:extLst>
          </p:nvPr>
        </p:nvGraphicFramePr>
        <p:xfrm>
          <a:off x="3192820" y="1862550"/>
          <a:ext cx="698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767" name="Equation" r:id="rId6" imgW="698400" imgH="253800" progId="Equation.DSMT4">
                  <p:embed/>
                </p:oleObj>
              </mc:Choice>
              <mc:Fallback>
                <p:oleObj name="Equation" r:id="rId6" imgW="698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92820" y="1862550"/>
                        <a:ext cx="698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61</a:t>
            </a:fld>
            <a:endParaRPr lang="en-GB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5806950" y="3019307"/>
          <a:ext cx="7493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768" name="Equation" r:id="rId8" imgW="749160" imgH="419040" progId="Equation.DSMT4">
                  <p:embed/>
                </p:oleObj>
              </mc:Choice>
              <mc:Fallback>
                <p:oleObj name="Equation" r:id="rId8" imgW="7491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06950" y="3019307"/>
                        <a:ext cx="7493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300E69CF-A9E0-44B7-B55E-801DE249C891}"/>
              </a:ext>
            </a:extLst>
          </p:cNvPr>
          <p:cNvSpPr/>
          <p:nvPr/>
        </p:nvSpPr>
        <p:spPr>
          <a:xfrm>
            <a:off x="5152575" y="4640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3FBE33-0D48-4E87-86B7-50F12A5E8616}"/>
              </a:ext>
            </a:extLst>
          </p:cNvPr>
          <p:cNvSpPr/>
          <p:nvPr/>
        </p:nvSpPr>
        <p:spPr>
          <a:xfrm>
            <a:off x="5152574" y="4894947"/>
            <a:ext cx="24674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A794E2-2013-42F0-845A-AEB2088058C5}"/>
              </a:ext>
            </a:extLst>
          </p:cNvPr>
          <p:cNvSpPr/>
          <p:nvPr/>
        </p:nvSpPr>
        <p:spPr>
          <a:xfrm>
            <a:off x="5152574" y="5148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7C0B99-2B2E-4DCA-B7F3-C8F7AFCFBCD9}"/>
              </a:ext>
            </a:extLst>
          </p:cNvPr>
          <p:cNvSpPr/>
          <p:nvPr/>
        </p:nvSpPr>
        <p:spPr>
          <a:xfrm>
            <a:off x="5152573" y="5402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B5C1EE-484E-414F-80FE-991AA1006B68}"/>
              </a:ext>
            </a:extLst>
          </p:cNvPr>
          <p:cNvSpPr/>
          <p:nvPr/>
        </p:nvSpPr>
        <p:spPr>
          <a:xfrm>
            <a:off x="5152572" y="5656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776C8C-B275-437B-8889-F482E46B4DED}"/>
              </a:ext>
            </a:extLst>
          </p:cNvPr>
          <p:cNvSpPr/>
          <p:nvPr/>
        </p:nvSpPr>
        <p:spPr>
          <a:xfrm>
            <a:off x="5809347" y="4640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A80EFF-5FE1-40D6-916F-829757EEEBCC}"/>
              </a:ext>
            </a:extLst>
          </p:cNvPr>
          <p:cNvSpPr/>
          <p:nvPr/>
        </p:nvSpPr>
        <p:spPr>
          <a:xfrm>
            <a:off x="5809346" y="4894947"/>
            <a:ext cx="747474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E575F7-266C-49E9-80A1-379076418743}"/>
              </a:ext>
            </a:extLst>
          </p:cNvPr>
          <p:cNvSpPr/>
          <p:nvPr/>
        </p:nvSpPr>
        <p:spPr>
          <a:xfrm>
            <a:off x="5809332" y="5154299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53B409-701D-4266-8799-FB8FE05E586C}"/>
              </a:ext>
            </a:extLst>
          </p:cNvPr>
          <p:cNvSpPr/>
          <p:nvPr/>
        </p:nvSpPr>
        <p:spPr>
          <a:xfrm>
            <a:off x="5809345" y="5402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D85CF3-AE8C-4387-A437-0B11C74C1A6A}"/>
              </a:ext>
            </a:extLst>
          </p:cNvPr>
          <p:cNvSpPr/>
          <p:nvPr/>
        </p:nvSpPr>
        <p:spPr>
          <a:xfrm>
            <a:off x="5809344" y="5656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4D301B-12C9-4B0C-8697-FE157E29DA7F}"/>
              </a:ext>
            </a:extLst>
          </p:cNvPr>
          <p:cNvSpPr/>
          <p:nvPr/>
        </p:nvSpPr>
        <p:spPr>
          <a:xfrm>
            <a:off x="6059707" y="4640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707480-93A0-4C87-9DAC-82E9214E5AFB}"/>
              </a:ext>
            </a:extLst>
          </p:cNvPr>
          <p:cNvSpPr/>
          <p:nvPr/>
        </p:nvSpPr>
        <p:spPr>
          <a:xfrm>
            <a:off x="6059706" y="5148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81CDC5-7467-49FA-914C-968210783D61}"/>
              </a:ext>
            </a:extLst>
          </p:cNvPr>
          <p:cNvSpPr/>
          <p:nvPr/>
        </p:nvSpPr>
        <p:spPr>
          <a:xfrm>
            <a:off x="6059705" y="5402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375D81-9525-49DC-8EEB-49BDC596BD50}"/>
              </a:ext>
            </a:extLst>
          </p:cNvPr>
          <p:cNvSpPr/>
          <p:nvPr/>
        </p:nvSpPr>
        <p:spPr>
          <a:xfrm>
            <a:off x="6059704" y="5656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92EE8C9-740C-4405-8949-047CF66734B8}"/>
              </a:ext>
            </a:extLst>
          </p:cNvPr>
          <p:cNvSpPr/>
          <p:nvPr/>
        </p:nvSpPr>
        <p:spPr>
          <a:xfrm>
            <a:off x="6310080" y="46409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547970-E9B8-44A5-92AE-DEEB37A3D69E}"/>
              </a:ext>
            </a:extLst>
          </p:cNvPr>
          <p:cNvSpPr/>
          <p:nvPr/>
        </p:nvSpPr>
        <p:spPr>
          <a:xfrm>
            <a:off x="6310079" y="51489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A336DE-2364-48C5-9AB2-818A4DC4CA02}"/>
              </a:ext>
            </a:extLst>
          </p:cNvPr>
          <p:cNvSpPr/>
          <p:nvPr/>
        </p:nvSpPr>
        <p:spPr>
          <a:xfrm>
            <a:off x="6310078" y="54029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C65E5C8-C682-4C26-972D-43D1BB70D281}"/>
              </a:ext>
            </a:extLst>
          </p:cNvPr>
          <p:cNvSpPr/>
          <p:nvPr/>
        </p:nvSpPr>
        <p:spPr>
          <a:xfrm>
            <a:off x="6310077" y="5662879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738E73A-E760-4287-A8C7-239A0069DC31}"/>
              </a:ext>
            </a:extLst>
          </p:cNvPr>
          <p:cNvSpPr/>
          <p:nvPr/>
        </p:nvSpPr>
        <p:spPr>
          <a:xfrm>
            <a:off x="6963221" y="4640941"/>
            <a:ext cx="246743" cy="762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1CB1F4CE-6CEC-47A5-830E-A9B7335C55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99743" y="4909449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769" name="Equation" r:id="rId10" imgW="152280" imgH="228600" progId="Equation.DSMT4">
                  <p:embed/>
                </p:oleObj>
              </mc:Choice>
              <mc:Fallback>
                <p:oleObj name="Equation" r:id="rId10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199743" y="4909449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DE35A735-DAA7-4F77-8E0E-E6FA1DD937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86479" y="488995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770" name="Equation" r:id="rId12" imgW="164880" imgH="228600" progId="Equation.DSMT4">
                  <p:embed/>
                </p:oleObj>
              </mc:Choice>
              <mc:Fallback>
                <p:oleObj name="Equation" r:id="rId1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086479" y="488995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3616BBA5-B334-40D7-810F-7A41A467B1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23104" y="4934408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771" name="Equation" r:id="rId14" imgW="126720" imgH="139680" progId="Equation.DSMT4">
                  <p:embed/>
                </p:oleObj>
              </mc:Choice>
              <mc:Fallback>
                <p:oleObj name="Equation" r:id="rId14" imgW="1267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3104" y="4934408"/>
                        <a:ext cx="1270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BD88C189-896E-478B-AC31-6DA609586DAE}"/>
              </a:ext>
            </a:extLst>
          </p:cNvPr>
          <p:cNvSpPr txBox="1"/>
          <p:nvPr/>
        </p:nvSpPr>
        <p:spPr>
          <a:xfrm>
            <a:off x="5301336" y="4838992"/>
            <a:ext cx="59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=</a:t>
            </a:r>
            <a:endParaRPr lang="aa-ET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E8C6F7F-D342-446C-BE70-C1050A8BD589}"/>
              </a:ext>
            </a:extLst>
          </p:cNvPr>
          <p:cNvSpPr txBox="1"/>
          <p:nvPr/>
        </p:nvSpPr>
        <p:spPr>
          <a:xfrm>
            <a:off x="6462023" y="4819592"/>
            <a:ext cx="59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</a:t>
            </a:r>
            <a:endParaRPr lang="aa-ET" dirty="0"/>
          </a:p>
        </p:txBody>
      </p:sp>
    </p:spTree>
    <p:extLst>
      <p:ext uri="{BB962C8B-B14F-4D97-AF65-F5344CB8AC3E}">
        <p14:creationId xmlns:p14="http://schemas.microsoft.com/office/powerpoint/2010/main" val="7504809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Consider a scalar function: </a:t>
            </a:r>
          </a:p>
          <a:p>
            <a:endParaRPr lang="en-GB" sz="1600" dirty="0"/>
          </a:p>
          <a:p>
            <a:r>
              <a:rPr lang="en-GB" sz="1600" dirty="0"/>
              <a:t>We apply </a:t>
            </a:r>
            <a:r>
              <a:rPr lang="en-GB" sz="1600" i="1" dirty="0"/>
              <a:t>f</a:t>
            </a:r>
            <a:r>
              <a:rPr lang="en-GB" sz="1600" dirty="0"/>
              <a:t> element-wise to a vector </a:t>
            </a:r>
            <a:r>
              <a:rPr lang="en-GB" sz="1600" i="1" dirty="0"/>
              <a:t>x</a:t>
            </a:r>
            <a:r>
              <a:rPr lang="en-GB" sz="1600" dirty="0"/>
              <a:t> of dim </a:t>
            </a:r>
            <a:r>
              <a:rPr lang="en-GB" sz="1600" i="1" dirty="0"/>
              <a:t>n </a:t>
            </a:r>
            <a:r>
              <a:rPr lang="en-GB" sz="1600" dirty="0"/>
              <a:t>to obtain another vector of dim </a:t>
            </a:r>
            <a:r>
              <a:rPr lang="en-GB" sz="1600" i="1" dirty="0"/>
              <a:t>n</a:t>
            </a:r>
            <a:r>
              <a:rPr lang="en-GB" sz="1600" dirty="0"/>
              <a:t>: 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Then, the Jacobian of </a:t>
            </a:r>
            <a:r>
              <a:rPr lang="en-GB" sz="1600" i="1" dirty="0"/>
              <a:t>f</a:t>
            </a:r>
            <a:r>
              <a:rPr lang="en-GB" sz="1600" dirty="0"/>
              <a:t> is the </a:t>
            </a:r>
            <a:r>
              <a:rPr lang="en-GB" sz="1600" i="1" dirty="0" err="1"/>
              <a:t>nxn</a:t>
            </a:r>
            <a:r>
              <a:rPr lang="en-GB" sz="1600" i="1" dirty="0"/>
              <a:t> </a:t>
            </a:r>
            <a:r>
              <a:rPr lang="en-GB" sz="1600" u="sng" dirty="0"/>
              <a:t>diagonal</a:t>
            </a:r>
            <a:r>
              <a:rPr lang="en-GB" sz="1600" dirty="0"/>
              <a:t> matrix</a:t>
            </a:r>
            <a:br>
              <a:rPr lang="en-GB" sz="1600" dirty="0"/>
            </a:br>
            <a:r>
              <a:rPr lang="en-GB" sz="1600" dirty="0"/>
              <a:t>of element-wise derivatives: </a:t>
            </a:r>
            <a:endParaRPr lang="en-GB" sz="1600" i="1" dirty="0"/>
          </a:p>
          <a:p>
            <a:endParaRPr lang="en-GB" sz="1600" i="1" dirty="0"/>
          </a:p>
          <a:p>
            <a:endParaRPr lang="en-GB" sz="1600" dirty="0"/>
          </a:p>
          <a:p>
            <a:endParaRPr lang="en-GB" sz="1600" dirty="0"/>
          </a:p>
          <a:p>
            <a:endParaRPr lang="en-GB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Jacobians of element-wise functions</a:t>
            </a: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4978497"/>
              </p:ext>
            </p:extLst>
          </p:nvPr>
        </p:nvGraphicFramePr>
        <p:xfrm>
          <a:off x="3443715" y="1875662"/>
          <a:ext cx="6858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695" name="Equation" r:id="rId4" imgW="685800" imgH="203040" progId="Equation.DSMT4">
                  <p:embed/>
                </p:oleObj>
              </mc:Choice>
              <mc:Fallback>
                <p:oleObj name="Equation" r:id="rId4" imgW="685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43715" y="1875662"/>
                        <a:ext cx="6858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908883"/>
              </p:ext>
            </p:extLst>
          </p:nvPr>
        </p:nvGraphicFramePr>
        <p:xfrm>
          <a:off x="7997191" y="2160775"/>
          <a:ext cx="10414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696" name="Equation" r:id="rId6" imgW="1041120" imgH="1015920" progId="Equation.DSMT4">
                  <p:embed/>
                </p:oleObj>
              </mc:Choice>
              <mc:Fallback>
                <p:oleObj name="Equation" r:id="rId6" imgW="104112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97191" y="2160775"/>
                        <a:ext cx="10414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7248548"/>
              </p:ext>
            </p:extLst>
          </p:nvPr>
        </p:nvGraphicFramePr>
        <p:xfrm>
          <a:off x="5519489" y="3662172"/>
          <a:ext cx="5232400" cy="180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697" name="Equation" r:id="rId8" imgW="5232240" imgH="1803240" progId="Equation.DSMT4">
                  <p:embed/>
                </p:oleObj>
              </mc:Choice>
              <mc:Fallback>
                <p:oleObj name="Equation" r:id="rId8" imgW="5232240" imgH="1803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19489" y="3662172"/>
                        <a:ext cx="5232400" cy="180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62</a:t>
            </a:fld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048B07-1C52-47C0-9488-ED4683EE2DA1}"/>
              </a:ext>
            </a:extLst>
          </p:cNvPr>
          <p:cNvSpPr/>
          <p:nvPr/>
        </p:nvSpPr>
        <p:spPr>
          <a:xfrm>
            <a:off x="9470239" y="20762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184529-A112-4917-91C8-8B17C91E8735}"/>
              </a:ext>
            </a:extLst>
          </p:cNvPr>
          <p:cNvSpPr/>
          <p:nvPr/>
        </p:nvSpPr>
        <p:spPr>
          <a:xfrm>
            <a:off x="9470238" y="2330241"/>
            <a:ext cx="24674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8438BA-8DA6-496E-89F8-5360F0BF11B8}"/>
              </a:ext>
            </a:extLst>
          </p:cNvPr>
          <p:cNvSpPr/>
          <p:nvPr/>
        </p:nvSpPr>
        <p:spPr>
          <a:xfrm>
            <a:off x="9470238" y="25842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C063D3-6C0B-4071-BD15-310F8973D31F}"/>
              </a:ext>
            </a:extLst>
          </p:cNvPr>
          <p:cNvSpPr/>
          <p:nvPr/>
        </p:nvSpPr>
        <p:spPr>
          <a:xfrm>
            <a:off x="9470237" y="28382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C4745F-C3EC-481A-BDEC-3E576AA9296B}"/>
              </a:ext>
            </a:extLst>
          </p:cNvPr>
          <p:cNvSpPr/>
          <p:nvPr/>
        </p:nvSpPr>
        <p:spPr>
          <a:xfrm>
            <a:off x="9470236" y="30922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80576FA2-74EF-46B9-8235-E3A47C9F87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163761"/>
              </p:ext>
            </p:extLst>
          </p:nvPr>
        </p:nvGraphicFramePr>
        <p:xfrm>
          <a:off x="9517407" y="2344743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698" name="Equation" r:id="rId10" imgW="152280" imgH="228600" progId="Equation.DSMT4">
                  <p:embed/>
                </p:oleObj>
              </mc:Choice>
              <mc:Fallback>
                <p:oleObj name="Equation" r:id="rId10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517407" y="2344743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E6BFD243-1003-4671-8A55-E7B09AB874F5}"/>
              </a:ext>
            </a:extLst>
          </p:cNvPr>
          <p:cNvSpPr txBox="1"/>
          <p:nvPr/>
        </p:nvSpPr>
        <p:spPr>
          <a:xfrm>
            <a:off x="9619000" y="2274286"/>
            <a:ext cx="59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=</a:t>
            </a:r>
            <a:endParaRPr lang="aa-ET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FE47F7E-4614-461D-B62A-A406B68B4275}"/>
              </a:ext>
            </a:extLst>
          </p:cNvPr>
          <p:cNvSpPr/>
          <p:nvPr/>
        </p:nvSpPr>
        <p:spPr>
          <a:xfrm>
            <a:off x="10094342" y="20762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218B2E-3F16-4CDB-8627-8304C414BC58}"/>
              </a:ext>
            </a:extLst>
          </p:cNvPr>
          <p:cNvSpPr/>
          <p:nvPr/>
        </p:nvSpPr>
        <p:spPr>
          <a:xfrm>
            <a:off x="10094341" y="2330241"/>
            <a:ext cx="24674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84EE346-F83E-4295-83BD-E36B6AC8F427}"/>
              </a:ext>
            </a:extLst>
          </p:cNvPr>
          <p:cNvSpPr/>
          <p:nvPr/>
        </p:nvSpPr>
        <p:spPr>
          <a:xfrm>
            <a:off x="10094341" y="25842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59FCFB6-F03E-43FE-8361-536B42C4E353}"/>
              </a:ext>
            </a:extLst>
          </p:cNvPr>
          <p:cNvSpPr/>
          <p:nvPr/>
        </p:nvSpPr>
        <p:spPr>
          <a:xfrm>
            <a:off x="10094340" y="28382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5CE8F7C-A256-491E-B0C4-F00957764462}"/>
              </a:ext>
            </a:extLst>
          </p:cNvPr>
          <p:cNvSpPr/>
          <p:nvPr/>
        </p:nvSpPr>
        <p:spPr>
          <a:xfrm>
            <a:off x="10094339" y="30922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B0209C69-03B7-496C-967A-12528B3633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9580357"/>
              </p:ext>
            </p:extLst>
          </p:nvPr>
        </p:nvGraphicFramePr>
        <p:xfrm>
          <a:off x="10094338" y="2394730"/>
          <a:ext cx="246743" cy="154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699" name="Equation" r:id="rId12" imgW="406080" imgH="253800" progId="Equation.DSMT4">
                  <p:embed/>
                </p:oleObj>
              </mc:Choice>
              <mc:Fallback>
                <p:oleObj name="Equation" r:id="rId12" imgW="4060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094338" y="2394730"/>
                        <a:ext cx="246743" cy="1542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64339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Consider now a vector function of a matrix: </a:t>
            </a:r>
          </a:p>
          <a:p>
            <a:endParaRPr lang="en-GB" sz="1600" dirty="0"/>
          </a:p>
          <a:p>
            <a:r>
              <a:rPr lang="en-GB" sz="1600" dirty="0"/>
              <a:t>In principle, its “derivative” is a 3D tensor of shape </a:t>
            </a:r>
            <a:r>
              <a:rPr lang="en-GB" sz="1600" i="1" dirty="0"/>
              <a:t>(</a:t>
            </a:r>
            <a:r>
              <a:rPr lang="en-GB" sz="1600" i="1" dirty="0" err="1"/>
              <a:t>nxpxq</a:t>
            </a:r>
            <a:r>
              <a:rPr lang="en-GB" sz="1600" i="1" dirty="0"/>
              <a:t>)</a:t>
            </a:r>
            <a:r>
              <a:rPr lang="en-GB" sz="1600" dirty="0"/>
              <a:t>: </a:t>
            </a:r>
          </a:p>
          <a:p>
            <a:endParaRPr lang="en-GB" sz="1600" dirty="0"/>
          </a:p>
          <a:p>
            <a:r>
              <a:rPr lang="en-GB" sz="1600" dirty="0"/>
              <a:t>In the linear case where                   , and </a:t>
            </a:r>
            <a:r>
              <a:rPr lang="en-GB" sz="1600" i="1" dirty="0"/>
              <a:t>v</a:t>
            </a:r>
            <a:r>
              <a:rPr lang="en-GB" sz="1600" dirty="0"/>
              <a:t> is a constant vector of size </a:t>
            </a:r>
            <a:r>
              <a:rPr lang="en-GB" sz="1600" i="1" dirty="0"/>
              <a:t>p=q</a:t>
            </a:r>
          </a:p>
          <a:p>
            <a:endParaRPr lang="en-GB" sz="1600" i="1" dirty="0"/>
          </a:p>
          <a:p>
            <a:endParaRPr lang="en-GB" sz="1600" dirty="0"/>
          </a:p>
          <a:p>
            <a:r>
              <a:rPr lang="en-GB" sz="1600" dirty="0"/>
              <a:t>We have                 and</a:t>
            </a:r>
          </a:p>
          <a:p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Vector functions of matrices</a:t>
            </a: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6715242"/>
              </p:ext>
            </p:extLst>
          </p:nvPr>
        </p:nvGraphicFramePr>
        <p:xfrm>
          <a:off x="4822368" y="1860010"/>
          <a:ext cx="914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024" name="Equation" r:id="rId4" imgW="914400" imgH="228600" progId="Equation.DSMT4">
                  <p:embed/>
                </p:oleObj>
              </mc:Choice>
              <mc:Fallback>
                <p:oleObj name="Equation" r:id="rId4" imgW="914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22368" y="1860010"/>
                        <a:ext cx="914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7199835"/>
              </p:ext>
            </p:extLst>
          </p:nvPr>
        </p:nvGraphicFramePr>
        <p:xfrm>
          <a:off x="6130925" y="2428412"/>
          <a:ext cx="9017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025" name="Equation" r:id="rId6" imgW="901440" imgH="507960" progId="Equation.DSMT4">
                  <p:embed/>
                </p:oleObj>
              </mc:Choice>
              <mc:Fallback>
                <p:oleObj name="Equation" r:id="rId6" imgW="90144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30925" y="2428412"/>
                        <a:ext cx="9017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3602334"/>
              </p:ext>
            </p:extLst>
          </p:nvPr>
        </p:nvGraphicFramePr>
        <p:xfrm>
          <a:off x="3192095" y="3244785"/>
          <a:ext cx="8001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026" name="Equation" r:id="rId8" imgW="799920" imgH="253800" progId="Equation.DSMT4">
                  <p:embed/>
                </p:oleObj>
              </mc:Choice>
              <mc:Fallback>
                <p:oleObj name="Equation" r:id="rId8" imgW="7999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92095" y="3244785"/>
                        <a:ext cx="8001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5357933"/>
              </p:ext>
            </p:extLst>
          </p:nvPr>
        </p:nvGraphicFramePr>
        <p:xfrm>
          <a:off x="1971384" y="4212380"/>
          <a:ext cx="609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027" name="Equation" r:id="rId10" imgW="609480" imgH="431640" progId="Equation.DSMT4">
                  <p:embed/>
                </p:oleObj>
              </mc:Choice>
              <mc:Fallback>
                <p:oleObj name="Equation" r:id="rId10" imgW="6094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971384" y="4212380"/>
                        <a:ext cx="6096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5507855"/>
              </p:ext>
            </p:extLst>
          </p:nvPr>
        </p:nvGraphicFramePr>
        <p:xfrm>
          <a:off x="3096922" y="4199680"/>
          <a:ext cx="558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028" name="Equation" r:id="rId12" imgW="558720" imgH="457200" progId="Equation.DSMT4">
                  <p:embed/>
                </p:oleObj>
              </mc:Choice>
              <mc:Fallback>
                <p:oleObj name="Equation" r:id="rId12" imgW="5587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096922" y="4199680"/>
                        <a:ext cx="5588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63</a:t>
            </a:fld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506001-EC7B-43BB-8B0C-3DB950579659}"/>
              </a:ext>
            </a:extLst>
          </p:cNvPr>
          <p:cNvSpPr/>
          <p:nvPr/>
        </p:nvSpPr>
        <p:spPr>
          <a:xfrm>
            <a:off x="4479304" y="3866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2CA1E4-32AE-49F9-8BDA-5909812BFEB9}"/>
              </a:ext>
            </a:extLst>
          </p:cNvPr>
          <p:cNvSpPr/>
          <p:nvPr/>
        </p:nvSpPr>
        <p:spPr>
          <a:xfrm>
            <a:off x="4479303" y="4120727"/>
            <a:ext cx="24674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15FA33-D77D-489D-906B-F389FD49E28D}"/>
              </a:ext>
            </a:extLst>
          </p:cNvPr>
          <p:cNvSpPr/>
          <p:nvPr/>
        </p:nvSpPr>
        <p:spPr>
          <a:xfrm>
            <a:off x="4479303" y="4374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93EB1A-C4C1-4361-BA1A-7F4DE14C4E73}"/>
              </a:ext>
            </a:extLst>
          </p:cNvPr>
          <p:cNvSpPr/>
          <p:nvPr/>
        </p:nvSpPr>
        <p:spPr>
          <a:xfrm>
            <a:off x="4479302" y="4628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C50B97-D9DB-4AE6-B548-4925492DF25A}"/>
              </a:ext>
            </a:extLst>
          </p:cNvPr>
          <p:cNvSpPr/>
          <p:nvPr/>
        </p:nvSpPr>
        <p:spPr>
          <a:xfrm>
            <a:off x="4479301" y="4882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907F18-9496-4E0C-88C1-31FF18BF3195}"/>
              </a:ext>
            </a:extLst>
          </p:cNvPr>
          <p:cNvSpPr/>
          <p:nvPr/>
        </p:nvSpPr>
        <p:spPr>
          <a:xfrm>
            <a:off x="5136076" y="3866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A48823-16DD-4B2B-AA00-15EA7A552652}"/>
              </a:ext>
            </a:extLst>
          </p:cNvPr>
          <p:cNvSpPr/>
          <p:nvPr/>
        </p:nvSpPr>
        <p:spPr>
          <a:xfrm>
            <a:off x="5136075" y="4120727"/>
            <a:ext cx="747474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19B1A5-FEA1-4AE2-889C-60312B11387C}"/>
              </a:ext>
            </a:extLst>
          </p:cNvPr>
          <p:cNvSpPr/>
          <p:nvPr/>
        </p:nvSpPr>
        <p:spPr>
          <a:xfrm>
            <a:off x="5136061" y="4380079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4F238E-80BD-41F7-A89A-871D0922187C}"/>
              </a:ext>
            </a:extLst>
          </p:cNvPr>
          <p:cNvSpPr/>
          <p:nvPr/>
        </p:nvSpPr>
        <p:spPr>
          <a:xfrm>
            <a:off x="5136074" y="4628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5CF2C3-5238-4EBA-8332-DB62699958EF}"/>
              </a:ext>
            </a:extLst>
          </p:cNvPr>
          <p:cNvSpPr/>
          <p:nvPr/>
        </p:nvSpPr>
        <p:spPr>
          <a:xfrm>
            <a:off x="5136073" y="4882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308583D-8C89-4663-8D28-D4FBF5290E2E}"/>
              </a:ext>
            </a:extLst>
          </p:cNvPr>
          <p:cNvSpPr/>
          <p:nvPr/>
        </p:nvSpPr>
        <p:spPr>
          <a:xfrm>
            <a:off x="5386436" y="3866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86CA7A-57A2-4BF9-92D9-80A56F62944E}"/>
              </a:ext>
            </a:extLst>
          </p:cNvPr>
          <p:cNvSpPr/>
          <p:nvPr/>
        </p:nvSpPr>
        <p:spPr>
          <a:xfrm>
            <a:off x="5386435" y="4374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57ACD2-468F-4B6A-8717-470CA43833F8}"/>
              </a:ext>
            </a:extLst>
          </p:cNvPr>
          <p:cNvSpPr/>
          <p:nvPr/>
        </p:nvSpPr>
        <p:spPr>
          <a:xfrm>
            <a:off x="5386434" y="4628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0E03DA-A9D0-4D13-A2B9-9FF98C29C98A}"/>
              </a:ext>
            </a:extLst>
          </p:cNvPr>
          <p:cNvSpPr/>
          <p:nvPr/>
        </p:nvSpPr>
        <p:spPr>
          <a:xfrm>
            <a:off x="5386433" y="4882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AF065F-5C37-4004-A00C-8742A68DE0A6}"/>
              </a:ext>
            </a:extLst>
          </p:cNvPr>
          <p:cNvSpPr/>
          <p:nvPr/>
        </p:nvSpPr>
        <p:spPr>
          <a:xfrm>
            <a:off x="5636809" y="386672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34E8AB8-2F6A-4762-A802-3F670FA4B31A}"/>
              </a:ext>
            </a:extLst>
          </p:cNvPr>
          <p:cNvSpPr/>
          <p:nvPr/>
        </p:nvSpPr>
        <p:spPr>
          <a:xfrm>
            <a:off x="5636808" y="437472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1631AD4-11FB-4699-BCA9-96A164EFA355}"/>
              </a:ext>
            </a:extLst>
          </p:cNvPr>
          <p:cNvSpPr/>
          <p:nvPr/>
        </p:nvSpPr>
        <p:spPr>
          <a:xfrm>
            <a:off x="5636807" y="462872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1A15CB6-2AB7-446A-899D-D58A842F1C5E}"/>
              </a:ext>
            </a:extLst>
          </p:cNvPr>
          <p:cNvSpPr/>
          <p:nvPr/>
        </p:nvSpPr>
        <p:spPr>
          <a:xfrm>
            <a:off x="5636806" y="488272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7434CE-5C1D-4DB6-AFBF-3A1BB7DFF559}"/>
              </a:ext>
            </a:extLst>
          </p:cNvPr>
          <p:cNvSpPr/>
          <p:nvPr/>
        </p:nvSpPr>
        <p:spPr>
          <a:xfrm>
            <a:off x="6289950" y="3866721"/>
            <a:ext cx="246743" cy="762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1528A217-9E27-4513-BAE2-BDDD0B917A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0349926"/>
              </p:ext>
            </p:extLst>
          </p:nvPr>
        </p:nvGraphicFramePr>
        <p:xfrm>
          <a:off x="4526472" y="4135229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029" name="Equation" r:id="rId14" imgW="152280" imgH="228600" progId="Equation.DSMT4">
                  <p:embed/>
                </p:oleObj>
              </mc:Choice>
              <mc:Fallback>
                <p:oleObj name="Equation" r:id="rId14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526472" y="4135229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67E4BE24-0F34-4DA9-A93F-617F02CBA2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3745765"/>
              </p:ext>
            </p:extLst>
          </p:nvPr>
        </p:nvGraphicFramePr>
        <p:xfrm>
          <a:off x="5387354" y="4115965"/>
          <a:ext cx="2159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030" name="Equation" r:id="rId16" imgW="215640" imgH="228600" progId="Equation.DSMT4">
                  <p:embed/>
                </p:oleObj>
              </mc:Choice>
              <mc:Fallback>
                <p:oleObj name="Equation" r:id="rId16" imgW="215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387354" y="4115965"/>
                        <a:ext cx="2159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>
            <a:extLst>
              <a:ext uri="{FF2B5EF4-FFF2-40B4-BE49-F238E27FC236}">
                <a16:creationId xmlns:a16="http://schemas.microsoft.com/office/drawing/2014/main" id="{12E2DF6C-5590-4665-83DA-B30C77E7EC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6278144"/>
              </p:ext>
            </p:extLst>
          </p:nvPr>
        </p:nvGraphicFramePr>
        <p:xfrm>
          <a:off x="6355729" y="4160415"/>
          <a:ext cx="1143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031" name="Equation" r:id="rId18" imgW="114120" imgH="139680" progId="Equation.DSMT4">
                  <p:embed/>
                </p:oleObj>
              </mc:Choice>
              <mc:Fallback>
                <p:oleObj name="Equation" r:id="rId18" imgW="1141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355729" y="4160415"/>
                        <a:ext cx="1143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FC93637E-E777-405D-A509-2DFC9C356E84}"/>
              </a:ext>
            </a:extLst>
          </p:cNvPr>
          <p:cNvSpPr txBox="1"/>
          <p:nvPr/>
        </p:nvSpPr>
        <p:spPr>
          <a:xfrm>
            <a:off x="4628065" y="4064772"/>
            <a:ext cx="59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=</a:t>
            </a:r>
            <a:endParaRPr lang="aa-ET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DDF5B4-F505-4341-8C2C-0132A9338D14}"/>
              </a:ext>
            </a:extLst>
          </p:cNvPr>
          <p:cNvSpPr txBox="1"/>
          <p:nvPr/>
        </p:nvSpPr>
        <p:spPr>
          <a:xfrm>
            <a:off x="5788752" y="4045372"/>
            <a:ext cx="59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</a:t>
            </a:r>
            <a:endParaRPr lang="aa-ET" dirty="0"/>
          </a:p>
        </p:txBody>
      </p:sp>
    </p:spTree>
    <p:extLst>
      <p:ext uri="{BB962C8B-B14F-4D97-AF65-F5344CB8AC3E}">
        <p14:creationId xmlns:p14="http://schemas.microsoft.com/office/powerpoint/2010/main" val="20111351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How to train your network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b="1" u="sng" dirty="0"/>
              <a:t>Recap</a:t>
            </a:r>
            <a:r>
              <a:rPr lang="en-GB" sz="1400" dirty="0"/>
              <a:t>: we have an ANN of the MLP form implementing the following sequence of feed-forward computations:</a:t>
            </a:r>
          </a:p>
          <a:p>
            <a:pPr lvl="1"/>
            <a:r>
              <a:rPr lang="en-GB" sz="1400" dirty="0"/>
              <a:t>Starting with inputs </a:t>
            </a:r>
          </a:p>
          <a:p>
            <a:pPr lvl="1"/>
            <a:r>
              <a:rPr lang="en-GB" sz="1400" dirty="0"/>
              <a:t>Sequentially compute                                 then                                                     (for l = 1, 2, ..., L: feed-forward equations)</a:t>
            </a:r>
          </a:p>
          <a:p>
            <a:pPr lvl="1"/>
            <a:r>
              <a:rPr lang="en-GB" sz="1400" dirty="0"/>
              <a:t>To make predictions 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We have a </a:t>
            </a:r>
            <a:r>
              <a:rPr lang="en-GB" sz="1400" i="1" dirty="0"/>
              <a:t>training set </a:t>
            </a:r>
            <a:r>
              <a:rPr lang="en-GB" sz="1400" dirty="0"/>
              <a:t>of </a:t>
            </a:r>
            <a:r>
              <a:rPr lang="en-GB" sz="1400" i="1" dirty="0"/>
              <a:t>m </a:t>
            </a:r>
            <a:r>
              <a:rPr lang="en-GB" sz="1400" dirty="0"/>
              <a:t>independent samples        for the inputs </a:t>
            </a:r>
            <a:r>
              <a:rPr lang="en-GB" sz="1400" i="1" dirty="0"/>
              <a:t>x </a:t>
            </a:r>
            <a:r>
              <a:rPr lang="en-GB" sz="1400" dirty="0"/>
              <a:t>(each in dim </a:t>
            </a:r>
            <a:r>
              <a:rPr lang="en-GB" sz="1400" i="1" dirty="0"/>
              <a:t>n0</a:t>
            </a:r>
            <a:r>
              <a:rPr lang="en-GB" sz="1400" dirty="0"/>
              <a:t>), along with corresponding </a:t>
            </a:r>
            <a:r>
              <a:rPr lang="en-GB" sz="1400" i="1" dirty="0"/>
              <a:t>labels</a:t>
            </a:r>
          </a:p>
          <a:p>
            <a:r>
              <a:rPr lang="en-GB" sz="1400" dirty="0"/>
              <a:t>We want to train the ANN so it outputs the “best” predictions for </a:t>
            </a:r>
            <a:r>
              <a:rPr lang="en-GB" sz="1400" i="1" dirty="0"/>
              <a:t>y </a:t>
            </a:r>
            <a:r>
              <a:rPr lang="en-GB" sz="1400" dirty="0"/>
              <a:t>knowing </a:t>
            </a:r>
            <a:r>
              <a:rPr lang="en-GB" sz="1400" i="1" dirty="0"/>
              <a:t>x</a:t>
            </a:r>
            <a:r>
              <a:rPr lang="en-GB" sz="1400" dirty="0"/>
              <a:t>, that is </a:t>
            </a:r>
          </a:p>
          <a:p>
            <a:r>
              <a:rPr lang="en-GB" sz="1400" dirty="0"/>
              <a:t>By definition, conditional expectation is the function closest in the sense of least squares: </a:t>
            </a:r>
          </a:p>
          <a:p>
            <a:r>
              <a:rPr lang="en-GB" sz="1400" dirty="0"/>
              <a:t>And we know/have seen that:</a:t>
            </a:r>
          </a:p>
          <a:p>
            <a:pPr lvl="1"/>
            <a:r>
              <a:rPr lang="en-GB" sz="1400" dirty="0"/>
              <a:t>(given enough height and depth) the ANN can represent </a:t>
            </a:r>
            <a:r>
              <a:rPr lang="en-GB" sz="1400" i="1" dirty="0"/>
              <a:t>any</a:t>
            </a:r>
            <a:r>
              <a:rPr lang="en-GB" sz="1400" dirty="0"/>
              <a:t> function </a:t>
            </a:r>
            <a:r>
              <a:rPr lang="en-GB" sz="1400" i="1" dirty="0"/>
              <a:t>f</a:t>
            </a:r>
            <a:r>
              <a:rPr lang="en-GB" sz="1400" dirty="0"/>
              <a:t> to arbitrary accuracy by adjusting its parameters </a:t>
            </a:r>
            <a:r>
              <a:rPr lang="en-GB" sz="1400" i="1" dirty="0"/>
              <a:t>W </a:t>
            </a:r>
            <a:r>
              <a:rPr lang="en-GB" sz="1400" dirty="0"/>
              <a:t>and </a:t>
            </a:r>
            <a:r>
              <a:rPr lang="en-GB" sz="1400" i="1" dirty="0"/>
              <a:t>b</a:t>
            </a:r>
            <a:endParaRPr lang="en-GB" sz="1400" i="1" dirty="0">
              <a:latin typeface="Symbol" panose="05050102010706020507" pitchFamily="18" charset="2"/>
            </a:endParaRP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(given enough training examples)                                                                                  where </a:t>
            </a:r>
            <a:r>
              <a:rPr lang="en-GB" sz="1400" i="1" dirty="0"/>
              <a:t>                                  </a:t>
            </a:r>
            <a:r>
              <a:rPr lang="en-GB" sz="1400" dirty="0"/>
              <a:t>is the loss of example </a:t>
            </a:r>
            <a:r>
              <a:rPr lang="en-GB" sz="1400" i="1" dirty="0" err="1"/>
              <a:t>i</a:t>
            </a:r>
            <a:endParaRPr lang="en-GB" sz="1400" i="1" dirty="0"/>
          </a:p>
          <a:p>
            <a:pPr lvl="1"/>
            <a:endParaRPr lang="en-GB" sz="1400" dirty="0"/>
          </a:p>
          <a:p>
            <a:r>
              <a:rPr lang="en-GB" sz="1400" dirty="0"/>
              <a:t>Therefore, we must find the parameters </a:t>
            </a:r>
            <a:r>
              <a:rPr lang="en-GB" sz="1400" i="1" dirty="0"/>
              <a:t>W*</a:t>
            </a:r>
            <a:r>
              <a:rPr lang="en-GB" sz="1400" dirty="0"/>
              <a:t> and </a:t>
            </a:r>
            <a:r>
              <a:rPr lang="en-GB" sz="1400" i="1" dirty="0"/>
              <a:t>b*</a:t>
            </a:r>
            <a:r>
              <a:rPr lang="en-GB" sz="1400" dirty="0"/>
              <a:t> minimizing mean square prediction error on the training set: </a:t>
            </a:r>
            <a:endParaRPr lang="en-GB" sz="1800" dirty="0"/>
          </a:p>
          <a:p>
            <a:pPr lvl="1"/>
            <a:endParaRPr lang="en-GB" sz="10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8578850" y="44799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127" name="Equation" r:id="rId4" imgW="114120" imgH="177480" progId="Equation.DSMT4">
                  <p:embed/>
                </p:oleObj>
              </mc:Choice>
              <mc:Fallback>
                <p:oleObj name="Equation" r:id="rId4" imgW="1141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78850" y="44799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64</a:t>
            </a:fld>
            <a:endParaRPr lang="en-GB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8142357"/>
              </p:ext>
            </p:extLst>
          </p:nvPr>
        </p:nvGraphicFramePr>
        <p:xfrm>
          <a:off x="3090863" y="2068573"/>
          <a:ext cx="825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128" name="Equation" r:id="rId6" imgW="825480" imgH="215640" progId="Equation.DSMT4">
                  <p:embed/>
                </p:oleObj>
              </mc:Choice>
              <mc:Fallback>
                <p:oleObj name="Equation" r:id="rId6" imgW="82548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90863" y="2068573"/>
                        <a:ext cx="8255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/>
        </p:nvGraphicFramePr>
        <p:xfrm>
          <a:off x="3077339" y="2592036"/>
          <a:ext cx="762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129" name="Equation" r:id="rId8" imgW="761760" imgH="241200" progId="Equation.DSMT4">
                  <p:embed/>
                </p:oleObj>
              </mc:Choice>
              <mc:Fallback>
                <p:oleObj name="Equation" r:id="rId8" imgW="7617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077339" y="2592036"/>
                        <a:ext cx="762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8022203"/>
              </p:ext>
            </p:extLst>
          </p:nvPr>
        </p:nvGraphicFramePr>
        <p:xfrm>
          <a:off x="3165475" y="2938463"/>
          <a:ext cx="5727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130" name="Equation" r:id="rId10" imgW="5727600" imgH="444240" progId="Equation.DSMT4">
                  <p:embed/>
                </p:oleObj>
              </mc:Choice>
              <mc:Fallback>
                <p:oleObj name="Equation" r:id="rId10" imgW="57276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165475" y="2938463"/>
                        <a:ext cx="57277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0107166"/>
              </p:ext>
            </p:extLst>
          </p:nvPr>
        </p:nvGraphicFramePr>
        <p:xfrm>
          <a:off x="4778782" y="3737314"/>
          <a:ext cx="266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131" name="Equation" r:id="rId12" imgW="266400" imgH="215640" progId="Equation.DSMT4">
                  <p:embed/>
                </p:oleObj>
              </mc:Choice>
              <mc:Fallback>
                <p:oleObj name="Equation" r:id="rId12" imgW="266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778782" y="3737314"/>
                        <a:ext cx="2667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5766808"/>
              </p:ext>
            </p:extLst>
          </p:nvPr>
        </p:nvGraphicFramePr>
        <p:xfrm>
          <a:off x="9808379" y="3736410"/>
          <a:ext cx="266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132" name="Equation" r:id="rId14" imgW="266400" imgH="241200" progId="Equation.DSMT4">
                  <p:embed/>
                </p:oleObj>
              </mc:Choice>
              <mc:Fallback>
                <p:oleObj name="Equation" r:id="rId14" imgW="266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808379" y="3736410"/>
                        <a:ext cx="266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2234740"/>
              </p:ext>
            </p:extLst>
          </p:nvPr>
        </p:nvGraphicFramePr>
        <p:xfrm>
          <a:off x="7392295" y="4063834"/>
          <a:ext cx="7620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133" name="Equation" r:id="rId16" imgW="761760" imgH="279360" progId="Equation.DSMT4">
                  <p:embed/>
                </p:oleObj>
              </mc:Choice>
              <mc:Fallback>
                <p:oleObj name="Equation" r:id="rId16" imgW="7617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392295" y="4063834"/>
                        <a:ext cx="7620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4947552"/>
              </p:ext>
            </p:extLst>
          </p:nvPr>
        </p:nvGraphicFramePr>
        <p:xfrm>
          <a:off x="7707553" y="4352893"/>
          <a:ext cx="22225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134" name="Equation" r:id="rId18" imgW="2222280" imgH="355320" progId="Equation.DSMT4">
                  <p:embed/>
                </p:oleObj>
              </mc:Choice>
              <mc:Fallback>
                <p:oleObj name="Equation" r:id="rId18" imgW="222228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707553" y="4352893"/>
                        <a:ext cx="22225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/>
        </p:nvGraphicFramePr>
        <p:xfrm>
          <a:off x="4122423" y="5375275"/>
          <a:ext cx="30861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135" name="Equation" r:id="rId20" imgW="3085920" imgH="457200" progId="Equation.DSMT4">
                  <p:embed/>
                </p:oleObj>
              </mc:Choice>
              <mc:Fallback>
                <p:oleObj name="Equation" r:id="rId20" imgW="30859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122423" y="5375275"/>
                        <a:ext cx="30861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2804041"/>
              </p:ext>
            </p:extLst>
          </p:nvPr>
        </p:nvGraphicFramePr>
        <p:xfrm>
          <a:off x="9327306" y="5970722"/>
          <a:ext cx="2514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136" name="Equation" r:id="rId22" imgW="2514600" imgH="431640" progId="Equation.DSMT4">
                  <p:embed/>
                </p:oleObj>
              </mc:Choice>
              <mc:Fallback>
                <p:oleObj name="Equation" r:id="rId22" imgW="25146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9327306" y="5970722"/>
                        <a:ext cx="25146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1512369"/>
              </p:ext>
            </p:extLst>
          </p:nvPr>
        </p:nvGraphicFramePr>
        <p:xfrm>
          <a:off x="3255139" y="2356020"/>
          <a:ext cx="1168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137" name="Equation" r:id="rId24" imgW="1168200" imgH="215640" progId="Equation.DSMT4">
                  <p:embed/>
                </p:oleObj>
              </mc:Choice>
              <mc:Fallback>
                <p:oleObj name="Equation" r:id="rId24" imgW="1168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255139" y="2356020"/>
                        <a:ext cx="1168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5621189"/>
              </p:ext>
            </p:extLst>
          </p:nvPr>
        </p:nvGraphicFramePr>
        <p:xfrm>
          <a:off x="4931827" y="2333625"/>
          <a:ext cx="1866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138" name="Equation" r:id="rId26" imgW="1866600" imgH="304560" progId="Equation.DSMT4">
                  <p:embed/>
                </p:oleObj>
              </mc:Choice>
              <mc:Fallback>
                <p:oleObj name="Equation" r:id="rId26" imgW="18666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4931827" y="2333625"/>
                        <a:ext cx="1866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7259855"/>
              </p:ext>
            </p:extLst>
          </p:nvPr>
        </p:nvGraphicFramePr>
        <p:xfrm>
          <a:off x="7814432" y="5401911"/>
          <a:ext cx="12573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139" name="Equation" r:id="rId28" imgW="1257120" imgH="368280" progId="Equation.DSMT4">
                  <p:embed/>
                </p:oleObj>
              </mc:Choice>
              <mc:Fallback>
                <p:oleObj name="Equation" r:id="rId28" imgW="125712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814432" y="5401911"/>
                        <a:ext cx="125730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65457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Bad news good news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There is no analytical solution for the optimal weights (unlike with linear regression) </a:t>
            </a:r>
          </a:p>
          <a:p>
            <a:r>
              <a:rPr lang="en-GB" sz="1400" dirty="0"/>
              <a:t>The cost </a:t>
            </a:r>
            <a:r>
              <a:rPr lang="en-GB" sz="1400" i="1" dirty="0"/>
              <a:t>C</a:t>
            </a:r>
            <a:r>
              <a:rPr lang="en-GB" sz="1400" dirty="0"/>
              <a:t> is a </a:t>
            </a:r>
            <a:r>
              <a:rPr lang="en-GB" sz="1400" u="sng" dirty="0"/>
              <a:t>non-convex</a:t>
            </a:r>
            <a:r>
              <a:rPr lang="en-GB" sz="1400" b="1" dirty="0"/>
              <a:t> </a:t>
            </a:r>
            <a:r>
              <a:rPr lang="en-GB" sz="1400" dirty="0"/>
              <a:t>function of the weights </a:t>
            </a:r>
            <a:r>
              <a:rPr lang="en-GB" sz="1400" i="1" dirty="0"/>
              <a:t>W</a:t>
            </a:r>
            <a:r>
              <a:rPr lang="en-GB" sz="1400" dirty="0"/>
              <a:t> biases </a:t>
            </a:r>
            <a:r>
              <a:rPr lang="en-GB" sz="1400" i="1" dirty="0"/>
              <a:t>b </a:t>
            </a:r>
            <a:r>
              <a:rPr lang="en-GB" sz="1400" dirty="0"/>
              <a:t>(in what follows we just call “weights” all the parameters)</a:t>
            </a:r>
            <a:endParaRPr lang="en-GB" sz="1400" i="1" dirty="0"/>
          </a:p>
          <a:p>
            <a:r>
              <a:rPr lang="en-GB" sz="1400" dirty="0"/>
              <a:t>An algorithm guaranteed to find the minimum of a non-convex function </a:t>
            </a:r>
            <a:r>
              <a:rPr lang="en-GB" sz="1400" u="sng" dirty="0"/>
              <a:t>does not exist</a:t>
            </a:r>
            <a:r>
              <a:rPr lang="en-GB" sz="1400" dirty="0"/>
              <a:t>, and probably never will</a:t>
            </a:r>
          </a:p>
          <a:p>
            <a:r>
              <a:rPr lang="en-GB" sz="1400" dirty="0"/>
              <a:t>So, the problem of training ANNs cannot, in theory, be resolved</a:t>
            </a:r>
          </a:p>
          <a:p>
            <a:r>
              <a:rPr lang="en-GB" sz="1400" dirty="0"/>
              <a:t>This realization caused mathematicians to step away from deep learning in the 1990s</a:t>
            </a:r>
          </a:p>
          <a:p>
            <a:r>
              <a:rPr lang="en-GB" sz="1400" dirty="0"/>
              <a:t>Deep learning was revived recently by engineers along the lines of</a:t>
            </a:r>
            <a:br>
              <a:rPr lang="en-GB" sz="1400" dirty="0"/>
            </a:br>
            <a:r>
              <a:rPr lang="en-GB" sz="1400" dirty="0"/>
              <a:t>“this is not supposed to work, but let’s try anyway and see how we can take it”</a:t>
            </a:r>
          </a:p>
          <a:p>
            <a:r>
              <a:rPr lang="en-GB" sz="1400" dirty="0"/>
              <a:t>And we all know it did work and produced spectacular results</a:t>
            </a:r>
          </a:p>
          <a:p>
            <a:r>
              <a:rPr lang="en-GB" sz="1400" dirty="0"/>
              <a:t>The starting point is gradient descent:</a:t>
            </a:r>
          </a:p>
          <a:p>
            <a:pPr lvl="1"/>
            <a:r>
              <a:rPr lang="en-GB" sz="1400" dirty="0"/>
              <a:t>Choose initial weights randomly</a:t>
            </a:r>
          </a:p>
          <a:p>
            <a:pPr lvl="1"/>
            <a:r>
              <a:rPr lang="en-GB" sz="1400" dirty="0"/>
              <a:t>Take repeated steps, changing weights </a:t>
            </a:r>
          </a:p>
          <a:p>
            <a:pPr lvl="2"/>
            <a:r>
              <a:rPr lang="en-GB" sz="1400" dirty="0"/>
              <a:t>by a small amount called “learning rate”</a:t>
            </a:r>
          </a:p>
          <a:p>
            <a:pPr lvl="2"/>
            <a:r>
              <a:rPr lang="en-GB" sz="1400" dirty="0"/>
              <a:t>along the direction of steepest descent, which we know is the direction opposite to the gradient</a:t>
            </a:r>
          </a:p>
          <a:p>
            <a:r>
              <a:rPr lang="en-GB" sz="1400" dirty="0"/>
              <a:t>Many </a:t>
            </a:r>
            <a:r>
              <a:rPr lang="en-GB" sz="1400" u="sng" dirty="0"/>
              <a:t>heuristic</a:t>
            </a:r>
            <a:r>
              <a:rPr lang="en-GB" sz="1400" dirty="0"/>
              <a:t> improvements were made to improve and accelerate learning, but none is guaranteed to converge</a:t>
            </a:r>
          </a:p>
          <a:p>
            <a:r>
              <a:rPr lang="en-GB" sz="1400" dirty="0"/>
              <a:t>However, we understand the intuitions and take comfort in that they work remarkably well in a multitude of contexts</a:t>
            </a:r>
          </a:p>
          <a:p>
            <a:pPr lvl="1"/>
            <a:endParaRPr lang="en-GB" sz="10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8578850" y="44799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9463" name="Equation" r:id="rId4" imgW="114120" imgH="177480" progId="Equation.DSMT4">
                  <p:embed/>
                </p:oleObj>
              </mc:Choice>
              <mc:Fallback>
                <p:oleObj name="Equation" r:id="rId4" imgW="1141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78850" y="44799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26843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Differentials by finite differences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Optimization algorithms</a:t>
            </a:r>
          </a:p>
          <a:p>
            <a:pPr lvl="1"/>
            <a:r>
              <a:rPr lang="en-GB" sz="1400" dirty="0"/>
              <a:t>All learning algorithms start with a random guess and make steps opposite to the current gradient</a:t>
            </a:r>
          </a:p>
          <a:p>
            <a:pPr lvl="1"/>
            <a:r>
              <a:rPr lang="en-GB" sz="1400" dirty="0"/>
              <a:t>Our job is compute the gradients              and                of the cost </a:t>
            </a:r>
            <a:r>
              <a:rPr lang="en-GB" sz="1400" i="1" dirty="0"/>
              <a:t>C</a:t>
            </a:r>
            <a:r>
              <a:rPr lang="en-GB" sz="1400" dirty="0"/>
              <a:t>, repeatedly</a:t>
            </a:r>
          </a:p>
          <a:p>
            <a:pPr lvl="1"/>
            <a:r>
              <a:rPr lang="en-GB" sz="1400" dirty="0"/>
              <a:t>Our goal is to do it quickly</a:t>
            </a:r>
          </a:p>
          <a:p>
            <a:endParaRPr lang="en-GB" sz="1800" dirty="0"/>
          </a:p>
          <a:p>
            <a:r>
              <a:rPr lang="en-GB" sz="1600" dirty="0"/>
              <a:t>Gradients by finite differences (FD): </a:t>
            </a:r>
          </a:p>
          <a:p>
            <a:pPr lvl="1"/>
            <a:r>
              <a:rPr lang="en-GB" sz="1400" dirty="0"/>
              <a:t>First compute the cost        with the current weights, making predictions for all training examples</a:t>
            </a:r>
          </a:p>
          <a:p>
            <a:pPr lvl="1"/>
            <a:r>
              <a:rPr lang="en-GB" sz="1400" dirty="0"/>
              <a:t>To compute the sensitivity of the cost to each scalar weight           or bias </a:t>
            </a:r>
            <a:r>
              <a:rPr lang="en-GB" sz="1400" i="1" dirty="0"/>
              <a:t>       </a:t>
            </a:r>
            <a:r>
              <a:rPr lang="en-GB" sz="1400" dirty="0"/>
              <a:t>:</a:t>
            </a:r>
          </a:p>
          <a:p>
            <a:pPr lvl="2"/>
            <a:r>
              <a:rPr lang="en-GB" sz="1400" dirty="0"/>
              <a:t>Bump the parameter by a small amount</a:t>
            </a:r>
          </a:p>
          <a:p>
            <a:pPr lvl="2"/>
            <a:r>
              <a:rPr lang="en-GB" sz="1400" dirty="0"/>
              <a:t>Re-compute the cost       , repeating feed-forward calculations for all training examples</a:t>
            </a:r>
          </a:p>
          <a:p>
            <a:pPr lvl="2"/>
            <a:r>
              <a:rPr lang="en-GB" sz="1400" dirty="0"/>
              <a:t>The derivative to the bumped weight is approx.  </a:t>
            </a:r>
            <a:endParaRPr lang="en-GB" sz="1000" dirty="0"/>
          </a:p>
          <a:p>
            <a:endParaRPr lang="en-GB" sz="1800" dirty="0"/>
          </a:p>
          <a:p>
            <a:r>
              <a:rPr lang="en-GB" sz="1600" dirty="0"/>
              <a:t>Repeatedly re-compute predictions, bumping one weight at a time</a:t>
            </a:r>
          </a:p>
          <a:p>
            <a:r>
              <a:rPr lang="en-GB" sz="1600" dirty="0"/>
              <a:t>Linear complexity in the (potentially immense) number of weights, therefore not viable</a:t>
            </a:r>
          </a:p>
          <a:p>
            <a:r>
              <a:rPr lang="en-GB" sz="1600" dirty="0"/>
              <a:t>But some very desirable properties</a:t>
            </a:r>
            <a:endParaRPr lang="en-GB" sz="900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2897164"/>
              </p:ext>
            </p:extLst>
          </p:nvPr>
        </p:nvGraphicFramePr>
        <p:xfrm>
          <a:off x="3286207" y="3630806"/>
          <a:ext cx="190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062" name="Equation" r:id="rId4" imgW="190440" imgH="228600" progId="Equation.DSMT4">
                  <p:embed/>
                </p:oleObj>
              </mc:Choice>
              <mc:Fallback>
                <p:oleObj name="Equation" r:id="rId4" imgW="1904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86207" y="3630806"/>
                        <a:ext cx="190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1845764"/>
              </p:ext>
            </p:extLst>
          </p:nvPr>
        </p:nvGraphicFramePr>
        <p:xfrm>
          <a:off x="3653250" y="4393292"/>
          <a:ext cx="177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063" name="Equation" r:id="rId6" imgW="177480" imgH="228600" progId="Equation.DSMT4">
                  <p:embed/>
                </p:oleObj>
              </mc:Choice>
              <mc:Fallback>
                <p:oleObj name="Equation" r:id="rId6" imgW="177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53250" y="4393292"/>
                        <a:ext cx="177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8832400"/>
              </p:ext>
            </p:extLst>
          </p:nvPr>
        </p:nvGraphicFramePr>
        <p:xfrm>
          <a:off x="5007501" y="4185474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064" name="Equation" r:id="rId8" imgW="126720" imgH="139680" progId="Equation.DSMT4">
                  <p:embed/>
                </p:oleObj>
              </mc:Choice>
              <mc:Fallback>
                <p:oleObj name="Equation" r:id="rId8" imgW="1267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07501" y="4185474"/>
                        <a:ext cx="1270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0905430"/>
              </p:ext>
            </p:extLst>
          </p:nvPr>
        </p:nvGraphicFramePr>
        <p:xfrm>
          <a:off x="5575300" y="4621892"/>
          <a:ext cx="7493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065" name="Equation" r:id="rId10" imgW="749160" imgH="253800" progId="Equation.DSMT4">
                  <p:embed/>
                </p:oleObj>
              </mc:Choice>
              <mc:Fallback>
                <p:oleObj name="Equation" r:id="rId10" imgW="749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575300" y="4621892"/>
                        <a:ext cx="7493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66</a:t>
            </a:fld>
            <a:endParaRPr lang="en-GB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7751245"/>
              </p:ext>
            </p:extLst>
          </p:nvPr>
        </p:nvGraphicFramePr>
        <p:xfrm>
          <a:off x="4019490" y="2403475"/>
          <a:ext cx="5080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066" name="Equation" r:id="rId12" imgW="507960" imgH="215640" progId="Equation.DSMT4">
                  <p:embed/>
                </p:oleObj>
              </mc:Choice>
              <mc:Fallback>
                <p:oleObj name="Equation" r:id="rId12" imgW="5079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019490" y="2403475"/>
                        <a:ext cx="5080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5061497"/>
              </p:ext>
            </p:extLst>
          </p:nvPr>
        </p:nvGraphicFramePr>
        <p:xfrm>
          <a:off x="4911725" y="2403475"/>
          <a:ext cx="444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067" name="Equation" r:id="rId14" imgW="444240" imgH="215640" progId="Equation.DSMT4">
                  <p:embed/>
                </p:oleObj>
              </mc:Choice>
              <mc:Fallback>
                <p:oleObj name="Equation" r:id="rId14" imgW="4442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911725" y="2403475"/>
                        <a:ext cx="4445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4813205"/>
              </p:ext>
            </p:extLst>
          </p:nvPr>
        </p:nvGraphicFramePr>
        <p:xfrm>
          <a:off x="5949950" y="3867944"/>
          <a:ext cx="2921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068" name="Equation" r:id="rId16" imgW="291960" imgH="266400" progId="Equation.DSMT4">
                  <p:embed/>
                </p:oleObj>
              </mc:Choice>
              <mc:Fallback>
                <p:oleObj name="Equation" r:id="rId16" imgW="29196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949950" y="3867944"/>
                        <a:ext cx="2921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0725162"/>
              </p:ext>
            </p:extLst>
          </p:nvPr>
        </p:nvGraphicFramePr>
        <p:xfrm>
          <a:off x="6881813" y="3865563"/>
          <a:ext cx="2286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069" name="Equation" r:id="rId18" imgW="228600" imgH="253800" progId="Equation.DSMT4">
                  <p:embed/>
                </p:oleObj>
              </mc:Choice>
              <mc:Fallback>
                <p:oleObj name="Equation" r:id="rId18" imgW="2286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881813" y="3865563"/>
                        <a:ext cx="2286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18847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Automatic derivatives with FD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Implementation is straightforward with little scope for error</a:t>
            </a:r>
          </a:p>
          <a:p>
            <a:r>
              <a:rPr lang="en-GB" sz="1600" dirty="0"/>
              <a:t>Importantly, FD differentiation is </a:t>
            </a:r>
            <a:r>
              <a:rPr lang="en-GB" sz="1600" b="1" dirty="0">
                <a:solidFill>
                  <a:srgbClr val="FF0000"/>
                </a:solidFill>
              </a:rPr>
              <a:t>automatic</a:t>
            </a:r>
          </a:p>
          <a:p>
            <a:pPr lvl="1"/>
            <a:r>
              <a:rPr lang="en-GB" sz="1400" dirty="0"/>
              <a:t>Developers only write prediction (feed-forward) code</a:t>
            </a:r>
          </a:p>
          <a:p>
            <a:pPr lvl="1"/>
            <a:r>
              <a:rPr lang="en-GB" sz="1400" dirty="0"/>
              <a:t>FD computes differentials automatically by calling the feed-forward code repeatedly</a:t>
            </a:r>
          </a:p>
          <a:p>
            <a:pPr lvl="1"/>
            <a:r>
              <a:rPr lang="en-GB" sz="1400" dirty="0"/>
              <a:t>Developers don’t need to write any differentiation code</a:t>
            </a:r>
          </a:p>
          <a:p>
            <a:r>
              <a:rPr lang="en-GB" sz="1600" dirty="0"/>
              <a:t>More importantly, FD automatically </a:t>
            </a:r>
            <a:r>
              <a:rPr lang="en-GB" sz="1600" b="1" dirty="0">
                <a:solidFill>
                  <a:srgbClr val="FF0000"/>
                </a:solidFill>
              </a:rPr>
              <a:t>synchronises </a:t>
            </a:r>
            <a:r>
              <a:rPr lang="en-GB" sz="1600" dirty="0"/>
              <a:t>with modifications to feed-forward code</a:t>
            </a:r>
          </a:p>
          <a:p>
            <a:pPr lvl="1"/>
            <a:r>
              <a:rPr lang="en-GB" sz="1400" dirty="0"/>
              <a:t>More complex layers: convolutional, recurrent, ...</a:t>
            </a:r>
          </a:p>
          <a:p>
            <a:pPr lvl="1"/>
            <a:r>
              <a:rPr lang="en-GB" sz="1400" dirty="0"/>
              <a:t>Tricks of the trade to train deep nets faster and better:</a:t>
            </a:r>
          </a:p>
          <a:p>
            <a:pPr lvl="2"/>
            <a:r>
              <a:rPr lang="en-GB" sz="1400" dirty="0"/>
              <a:t>Dropout: randomly drop connections between units</a:t>
            </a:r>
          </a:p>
          <a:p>
            <a:pPr lvl="2"/>
            <a:r>
              <a:rPr lang="en-GB" sz="1400" dirty="0"/>
              <a:t>Batch Norm: normalize the mean and variance on all layers</a:t>
            </a:r>
          </a:p>
          <a:p>
            <a:pPr lvl="2"/>
            <a:r>
              <a:rPr lang="en-GB" sz="1400" dirty="0"/>
              <a:t>And many more</a:t>
            </a:r>
          </a:p>
          <a:p>
            <a:pPr lvl="1"/>
            <a:r>
              <a:rPr lang="en-GB" sz="1400" dirty="0"/>
              <a:t>See e.g. Coursera’s </a:t>
            </a:r>
            <a:r>
              <a:rPr lang="en-GB" sz="1400" u="sng" dirty="0"/>
              <a:t>Deep Learning Spec</a:t>
            </a:r>
            <a:endParaRPr lang="en-GB" sz="1400" dirty="0"/>
          </a:p>
          <a:p>
            <a:pPr lvl="1"/>
            <a:r>
              <a:rPr lang="en-GB" sz="1400" dirty="0"/>
              <a:t>All of these modify feed-forward equations and code</a:t>
            </a:r>
          </a:p>
          <a:p>
            <a:pPr lvl="1"/>
            <a:r>
              <a:rPr lang="en-GB" sz="1400" dirty="0"/>
              <a:t>Manual differentiation code would have to be re-written and re-tested accordingly, every time</a:t>
            </a:r>
          </a:p>
          <a:p>
            <a:pPr lvl="1"/>
            <a:r>
              <a:rPr lang="en-GB" sz="1400" dirty="0"/>
              <a:t>This is painful and prone to error</a:t>
            </a:r>
          </a:p>
          <a:p>
            <a:pPr lvl="1"/>
            <a:r>
              <a:rPr lang="en-GB" sz="1400" dirty="0"/>
              <a:t>Automatic differentiation (obviously) guarantees effortless consistency</a:t>
            </a:r>
            <a:endParaRPr lang="en-GB" sz="16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53042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Analytic differentials in MLPs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FD is a general, automatic differentiation algorithm but it is too slow for training ANNs</a:t>
            </a:r>
          </a:p>
          <a:p>
            <a:r>
              <a:rPr lang="en-GB" sz="1600" dirty="0"/>
              <a:t>Lets see if we can do better with analytic differentiation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We will derive analytic differentials for linear regression first</a:t>
            </a:r>
          </a:p>
          <a:p>
            <a:r>
              <a:rPr lang="en-GB" sz="1600" dirty="0"/>
              <a:t>Then, generalize to shallow neural nets, with a single hidden layer</a:t>
            </a:r>
          </a:p>
          <a:p>
            <a:r>
              <a:rPr lang="en-GB" sz="1600" dirty="0"/>
              <a:t>Finally, generalize to vanilla deep nets</a:t>
            </a:r>
          </a:p>
          <a:p>
            <a:endParaRPr lang="en-GB" sz="1600" dirty="0"/>
          </a:p>
          <a:p>
            <a:r>
              <a:rPr lang="en-GB" sz="1600" dirty="0"/>
              <a:t>Later, we will generalize to any kind of network and even any (scalar) computation </a:t>
            </a:r>
          </a:p>
          <a:p>
            <a:r>
              <a:rPr lang="en-GB" sz="1600" dirty="0"/>
              <a:t>And see how to compute those differentials automatically, behind the scenes, </a:t>
            </a:r>
            <a:br>
              <a:rPr lang="en-GB" sz="1600" dirty="0"/>
            </a:br>
            <a:r>
              <a:rPr lang="en-GB" sz="1600" dirty="0"/>
              <a:t>like with FD, but an order of magnitude faster</a:t>
            </a:r>
          </a:p>
          <a:p>
            <a:pPr lvl="1"/>
            <a:endParaRPr lang="en-GB" sz="16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725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Analytic differentials in MLPs: Framing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know all the current parameters           and         or in matrix form           and </a:t>
            </a:r>
          </a:p>
          <a:p>
            <a:endParaRPr lang="en-GB" sz="1600" dirty="0"/>
          </a:p>
          <a:p>
            <a:r>
              <a:rPr lang="en-GB" sz="1600" dirty="0"/>
              <a:t>The activation function(s)         are fixed</a:t>
            </a:r>
          </a:p>
          <a:p>
            <a:r>
              <a:rPr lang="en-GB" sz="1600" dirty="0"/>
              <a:t>We call them “hyper-parameters” or non-learnable parameters</a:t>
            </a:r>
          </a:p>
          <a:p>
            <a:r>
              <a:rPr lang="en-GB" sz="1600" dirty="0"/>
              <a:t>We also know their derivatives          -- recall these are scalar functions, applied element-wise</a:t>
            </a:r>
          </a:p>
          <a:p>
            <a:endParaRPr lang="en-GB" sz="1600" dirty="0"/>
          </a:p>
          <a:p>
            <a:r>
              <a:rPr lang="en-GB" sz="1600" dirty="0"/>
              <a:t>Prediction                   is obtained from example </a:t>
            </a:r>
          </a:p>
          <a:p>
            <a:r>
              <a:rPr lang="en-GB" sz="1600" dirty="0"/>
              <a:t>By a sequence of feed-forward equations: combination + activation</a:t>
            </a:r>
          </a:p>
          <a:p>
            <a:r>
              <a:rPr lang="en-GB" sz="1600" dirty="0"/>
              <a:t>The </a:t>
            </a:r>
            <a:r>
              <a:rPr lang="en-GB" sz="1600" i="1" dirty="0"/>
              <a:t>loss </a:t>
            </a:r>
            <a:r>
              <a:rPr lang="en-GB" sz="1600" dirty="0"/>
              <a:t>for example </a:t>
            </a:r>
            <a:r>
              <a:rPr lang="en-GB" sz="1600" dirty="0" err="1"/>
              <a:t>i</a:t>
            </a:r>
            <a:r>
              <a:rPr lang="en-GB" sz="1600" dirty="0"/>
              <a:t> is the (squared) prediction error </a:t>
            </a:r>
          </a:p>
          <a:p>
            <a:r>
              <a:rPr lang="en-GB" sz="1600" dirty="0"/>
              <a:t>The </a:t>
            </a:r>
            <a:r>
              <a:rPr lang="en-GB" sz="1600" i="1" dirty="0"/>
              <a:t>cost</a:t>
            </a:r>
            <a:r>
              <a:rPr lang="en-GB" sz="1600" dirty="0"/>
              <a:t> for the training set is </a:t>
            </a:r>
          </a:p>
          <a:p>
            <a:endParaRPr lang="en-GB" sz="1600" dirty="0"/>
          </a:p>
          <a:p>
            <a:r>
              <a:rPr lang="en-GB" sz="1600" dirty="0"/>
              <a:t>Our goal is to compute all the           and          or in matrix form           and 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20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69</a:t>
            </a:fld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3941342"/>
              </p:ext>
            </p:extLst>
          </p:nvPr>
        </p:nvGraphicFramePr>
        <p:xfrm>
          <a:off x="4250459" y="1873642"/>
          <a:ext cx="2921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666" name="Equation" r:id="rId4" imgW="291960" imgH="266400" progId="Equation.DSMT4">
                  <p:embed/>
                </p:oleObj>
              </mc:Choice>
              <mc:Fallback>
                <p:oleObj name="Equation" r:id="rId4" imgW="29196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50459" y="1873642"/>
                        <a:ext cx="2921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040403"/>
              </p:ext>
            </p:extLst>
          </p:nvPr>
        </p:nvGraphicFramePr>
        <p:xfrm>
          <a:off x="5042230" y="1873642"/>
          <a:ext cx="2286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667" name="Equation" r:id="rId6" imgW="228600" imgH="253800" progId="Equation.DSMT4">
                  <p:embed/>
                </p:oleObj>
              </mc:Choice>
              <mc:Fallback>
                <p:oleObj name="Equation" r:id="rId6" imgW="2286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42230" y="1873642"/>
                        <a:ext cx="2286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3697328"/>
              </p:ext>
            </p:extLst>
          </p:nvPr>
        </p:nvGraphicFramePr>
        <p:xfrm>
          <a:off x="3344059" y="2533548"/>
          <a:ext cx="228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668" name="Equation" r:id="rId8" imgW="228600" imgH="241200" progId="Equation.DSMT4">
                  <p:embed/>
                </p:oleObj>
              </mc:Choice>
              <mc:Fallback>
                <p:oleObj name="Equation" r:id="rId8" imgW="228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44059" y="2533548"/>
                        <a:ext cx="228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940735"/>
              </p:ext>
            </p:extLst>
          </p:nvPr>
        </p:nvGraphicFramePr>
        <p:xfrm>
          <a:off x="3749675" y="3232150"/>
          <a:ext cx="292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669" name="Equation" r:id="rId10" imgW="291960" imgH="241200" progId="Equation.DSMT4">
                  <p:embed/>
                </p:oleObj>
              </mc:Choice>
              <mc:Fallback>
                <p:oleObj name="Equation" r:id="rId10" imgW="2919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749675" y="3232150"/>
                        <a:ext cx="292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1230305"/>
              </p:ext>
            </p:extLst>
          </p:nvPr>
        </p:nvGraphicFramePr>
        <p:xfrm>
          <a:off x="2081891" y="3910334"/>
          <a:ext cx="6985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670" name="Equation" r:id="rId12" imgW="698400" imgH="241200" progId="Equation.DSMT4">
                  <p:embed/>
                </p:oleObj>
              </mc:Choice>
              <mc:Fallback>
                <p:oleObj name="Equation" r:id="rId12" imgW="698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81891" y="3910334"/>
                        <a:ext cx="6985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6294690"/>
              </p:ext>
            </p:extLst>
          </p:nvPr>
        </p:nvGraphicFramePr>
        <p:xfrm>
          <a:off x="5042230" y="3910334"/>
          <a:ext cx="6731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671" name="Equation" r:id="rId14" imgW="672840" imgH="215640" progId="Equation.DSMT4">
                  <p:embed/>
                </p:oleObj>
              </mc:Choice>
              <mc:Fallback>
                <p:oleObj name="Equation" r:id="rId14" imgW="6728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042230" y="3910334"/>
                        <a:ext cx="6731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3397002"/>
              </p:ext>
            </p:extLst>
          </p:nvPr>
        </p:nvGraphicFramePr>
        <p:xfrm>
          <a:off x="6724692" y="4262438"/>
          <a:ext cx="2641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672" name="Equation" r:id="rId16" imgW="2641320" imgH="304560" progId="Equation.DSMT4">
                  <p:embed/>
                </p:oleObj>
              </mc:Choice>
              <mc:Fallback>
                <p:oleObj name="Equation" r:id="rId16" imgW="264132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724692" y="4262438"/>
                        <a:ext cx="2641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0848753"/>
              </p:ext>
            </p:extLst>
          </p:nvPr>
        </p:nvGraphicFramePr>
        <p:xfrm>
          <a:off x="5644903" y="4564063"/>
          <a:ext cx="10287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673" name="Equation" r:id="rId18" imgW="1028520" imgH="342720" progId="Equation.DSMT4">
                  <p:embed/>
                </p:oleObj>
              </mc:Choice>
              <mc:Fallback>
                <p:oleObj name="Equation" r:id="rId18" imgW="102852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644903" y="4564063"/>
                        <a:ext cx="10287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5586178"/>
              </p:ext>
            </p:extLst>
          </p:nvPr>
        </p:nvGraphicFramePr>
        <p:xfrm>
          <a:off x="3684357" y="4901025"/>
          <a:ext cx="7493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674" name="Equation" r:id="rId20" imgW="749160" imgH="431640" progId="Equation.DSMT4">
                  <p:embed/>
                </p:oleObj>
              </mc:Choice>
              <mc:Fallback>
                <p:oleObj name="Equation" r:id="rId20" imgW="7491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684357" y="4901025"/>
                        <a:ext cx="7493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5684160"/>
              </p:ext>
            </p:extLst>
          </p:nvPr>
        </p:nvGraphicFramePr>
        <p:xfrm>
          <a:off x="3663266" y="5594290"/>
          <a:ext cx="4191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675" name="Equation" r:id="rId22" imgW="419040" imgH="457200" progId="Equation.DSMT4">
                  <p:embed/>
                </p:oleObj>
              </mc:Choice>
              <mc:Fallback>
                <p:oleObj name="Equation" r:id="rId22" imgW="4190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663266" y="5594290"/>
                        <a:ext cx="4191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8186778"/>
              </p:ext>
            </p:extLst>
          </p:nvPr>
        </p:nvGraphicFramePr>
        <p:xfrm>
          <a:off x="4471988" y="5600700"/>
          <a:ext cx="3429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676" name="Equation" r:id="rId24" imgW="342720" imgH="444240" progId="Equation.DSMT4">
                  <p:embed/>
                </p:oleObj>
              </mc:Choice>
              <mc:Fallback>
                <p:oleObj name="Equation" r:id="rId24" imgW="3427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471988" y="5600700"/>
                        <a:ext cx="3429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5819626"/>
              </p:ext>
            </p:extLst>
          </p:nvPr>
        </p:nvGraphicFramePr>
        <p:xfrm>
          <a:off x="6897215" y="1874074"/>
          <a:ext cx="266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677" name="Equation" r:id="rId26" imgW="266400" imgH="215640" progId="Equation.DSMT4">
                  <p:embed/>
                </p:oleObj>
              </mc:Choice>
              <mc:Fallback>
                <p:oleObj name="Equation" r:id="rId26" imgW="266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897215" y="1874074"/>
                        <a:ext cx="2667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4381703"/>
              </p:ext>
            </p:extLst>
          </p:nvPr>
        </p:nvGraphicFramePr>
        <p:xfrm>
          <a:off x="7707313" y="1865313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678" name="Equation" r:id="rId28" imgW="215640" imgH="215640" progId="Equation.DSMT4">
                  <p:embed/>
                </p:oleObj>
              </mc:Choice>
              <mc:Fallback>
                <p:oleObj name="Equation" r:id="rId28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707313" y="1865313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8840958"/>
              </p:ext>
            </p:extLst>
          </p:nvPr>
        </p:nvGraphicFramePr>
        <p:xfrm>
          <a:off x="6323013" y="5607050"/>
          <a:ext cx="3937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679" name="Equation" r:id="rId30" imgW="393480" imgH="406080" progId="Equation.DSMT4">
                  <p:embed/>
                </p:oleObj>
              </mc:Choice>
              <mc:Fallback>
                <p:oleObj name="Equation" r:id="rId30" imgW="39348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6323013" y="5607050"/>
                        <a:ext cx="3937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4859709"/>
              </p:ext>
            </p:extLst>
          </p:nvPr>
        </p:nvGraphicFramePr>
        <p:xfrm>
          <a:off x="7170738" y="5626100"/>
          <a:ext cx="330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680" name="Equation" r:id="rId32" imgW="330120" imgH="406080" progId="Equation.DSMT4">
                  <p:embed/>
                </p:oleObj>
              </mc:Choice>
              <mc:Fallback>
                <p:oleObj name="Equation" r:id="rId32" imgW="33012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7170738" y="5626100"/>
                        <a:ext cx="3302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8214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Counterparty Value Adjustment (CVA)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1400" dirty="0"/>
              <a:t>Prominent example of regulatory risk computation: Counterparty credit Risk Adjustment (CVA)</a:t>
            </a:r>
          </a:p>
          <a:p>
            <a:endParaRPr lang="en-GB" sz="1400" dirty="0"/>
          </a:p>
          <a:p>
            <a:r>
              <a:rPr lang="en-GB" sz="1400" dirty="0"/>
              <a:t>Say I buy a 2Y ATM (spot=100) call from party A, sell it to party B</a:t>
            </a:r>
          </a:p>
          <a:p>
            <a:pPr lvl="1"/>
            <a:r>
              <a:rPr lang="en-GB" sz="1400" dirty="0"/>
              <a:t>This is called “back to back trading”, in principle, risk-free</a:t>
            </a:r>
          </a:p>
          <a:p>
            <a:pPr lvl="1"/>
            <a:endParaRPr lang="en-GB" sz="1400" dirty="0"/>
          </a:p>
          <a:p>
            <a:r>
              <a:rPr lang="en-GB" sz="1400" dirty="0"/>
              <a:t>One year from now, party A defaults</a:t>
            </a:r>
          </a:p>
          <a:p>
            <a:pPr lvl="1"/>
            <a:r>
              <a:rPr lang="en-GB" sz="1400" dirty="0"/>
              <a:t>A will not deliver the payoff of the call one year later</a:t>
            </a:r>
          </a:p>
          <a:p>
            <a:pPr lvl="1"/>
            <a:r>
              <a:rPr lang="en-GB" sz="1400" dirty="0"/>
              <a:t>My position against B is now unhedged</a:t>
            </a:r>
          </a:p>
          <a:p>
            <a:pPr lvl="1"/>
            <a:r>
              <a:rPr lang="en-GB" sz="1400" dirty="0"/>
              <a:t>I can hedge it by buying another 1Y 100 call in the market</a:t>
            </a:r>
          </a:p>
          <a:p>
            <a:pPr lvl="1"/>
            <a:r>
              <a:rPr lang="en-GB" sz="1400" dirty="0"/>
              <a:t>Or implement a replication strategy</a:t>
            </a:r>
          </a:p>
          <a:p>
            <a:pPr lvl="1"/>
            <a:r>
              <a:rPr lang="en-GB" sz="1400" dirty="0"/>
              <a:t>Either way, I must pay the premium of the call, again</a:t>
            </a:r>
          </a:p>
          <a:p>
            <a:endParaRPr lang="en-GB" sz="1800" dirty="0"/>
          </a:p>
          <a:p>
            <a:r>
              <a:rPr lang="en-GB" sz="1400" dirty="0"/>
              <a:t>Counterparty default may produce a loss (of a stochastic amount dependent on market on default date) but never a gain</a:t>
            </a:r>
          </a:p>
          <a:p>
            <a:endParaRPr lang="en-GB" sz="1400" dirty="0"/>
          </a:p>
          <a:p>
            <a:r>
              <a:rPr lang="en-GB" sz="1400" dirty="0"/>
              <a:t>Every time I trade with a </a:t>
            </a:r>
            <a:r>
              <a:rPr lang="en-GB" sz="1400" dirty="0" err="1"/>
              <a:t>defaultable</a:t>
            </a:r>
            <a:r>
              <a:rPr lang="en-GB" sz="1400" dirty="0"/>
              <a:t> party, I am giving away </a:t>
            </a:r>
            <a:r>
              <a:rPr lang="en-GB" sz="1400" i="1" dirty="0"/>
              <a:t>a real option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</a:t>
            </a:fld>
            <a:endParaRPr lang="en-GB"/>
          </a:p>
        </p:txBody>
      </p:sp>
      <p:pic>
        <p:nvPicPr>
          <p:cNvPr id="484358" name="Picture 6" descr="Bank Building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668" y="3238937"/>
            <a:ext cx="1025803" cy="91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&quot;No&quot; Symbol 10"/>
          <p:cNvSpPr/>
          <p:nvPr/>
        </p:nvSpPr>
        <p:spPr>
          <a:xfrm>
            <a:off x="6338256" y="3372483"/>
            <a:ext cx="893320" cy="1021191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7415316" y="3338081"/>
            <a:ext cx="914400" cy="33287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buy call</a:t>
            </a:r>
          </a:p>
        </p:txBody>
      </p:sp>
      <p:sp>
        <p:nvSpPr>
          <p:cNvPr id="10" name="Left Arrow 9"/>
          <p:cNvSpPr/>
          <p:nvPr/>
        </p:nvSpPr>
        <p:spPr>
          <a:xfrm>
            <a:off x="9720072" y="3338080"/>
            <a:ext cx="914400" cy="33287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sell call</a:t>
            </a:r>
          </a:p>
        </p:txBody>
      </p:sp>
      <p:sp>
        <p:nvSpPr>
          <p:cNvPr id="9" name="Rectangle 8"/>
          <p:cNvSpPr/>
          <p:nvPr/>
        </p:nvSpPr>
        <p:spPr>
          <a:xfrm>
            <a:off x="6482590" y="3379815"/>
            <a:ext cx="6046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967387" y="3336523"/>
            <a:ext cx="5725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B</a:t>
            </a:r>
          </a:p>
        </p:txBody>
      </p:sp>
      <p:sp>
        <p:nvSpPr>
          <p:cNvPr id="15" name="Left Arrow 14"/>
          <p:cNvSpPr/>
          <p:nvPr/>
        </p:nvSpPr>
        <p:spPr>
          <a:xfrm flipH="1">
            <a:off x="7414209" y="3810851"/>
            <a:ext cx="914400" cy="33287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no payoff</a:t>
            </a:r>
          </a:p>
        </p:txBody>
      </p:sp>
      <p:sp>
        <p:nvSpPr>
          <p:cNvPr id="16" name="Left Arrow 15"/>
          <p:cNvSpPr/>
          <p:nvPr/>
        </p:nvSpPr>
        <p:spPr>
          <a:xfrm flipH="1">
            <a:off x="9718965" y="3810850"/>
            <a:ext cx="914400" cy="33287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payoff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28202" y="4026584"/>
            <a:ext cx="1013409" cy="378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default</a:t>
            </a:r>
          </a:p>
        </p:txBody>
      </p:sp>
    </p:spTree>
    <p:extLst>
      <p:ext uri="{BB962C8B-B14F-4D97-AF65-F5344CB8AC3E}">
        <p14:creationId xmlns:p14="http://schemas.microsoft.com/office/powerpoint/2010/main" val="35719836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Differentials for single example or batch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will compute            and </a:t>
            </a:r>
          </a:p>
          <a:p>
            <a:endParaRPr lang="en-GB" sz="1600" dirty="0"/>
          </a:p>
          <a:p>
            <a:r>
              <a:rPr lang="en-GB" sz="1600" dirty="0"/>
              <a:t>Then                            and</a:t>
            </a:r>
          </a:p>
          <a:p>
            <a:endParaRPr lang="en-GB" sz="1600" dirty="0"/>
          </a:p>
          <a:p>
            <a:r>
              <a:rPr lang="en-GB" sz="1600" dirty="0"/>
              <a:t>The complexity is the same</a:t>
            </a:r>
          </a:p>
          <a:p>
            <a:pPr lvl="1"/>
            <a:r>
              <a:rPr lang="en-GB" sz="1400" dirty="0"/>
              <a:t>To compute differentials of losses of single examples and sum them up</a:t>
            </a:r>
          </a:p>
          <a:p>
            <a:pPr lvl="1"/>
            <a:r>
              <a:rPr lang="en-GB" sz="1400" dirty="0"/>
              <a:t>Or compute differentials of a batch of examples at once</a:t>
            </a:r>
          </a:p>
          <a:p>
            <a:endParaRPr lang="en-GB" sz="1800" dirty="0"/>
          </a:p>
          <a:p>
            <a:r>
              <a:rPr lang="en-GB" sz="1600" dirty="0"/>
              <a:t>However, batch computation is more efficient on modern hardware</a:t>
            </a:r>
          </a:p>
          <a:p>
            <a:r>
              <a:rPr lang="en-GB" sz="1600" dirty="0"/>
              <a:t>Practical implementation are always batch implementations</a:t>
            </a:r>
          </a:p>
          <a:p>
            <a:r>
              <a:rPr lang="en-GB" sz="1600" dirty="0"/>
              <a:t>We start with a single example</a:t>
            </a:r>
          </a:p>
          <a:p>
            <a:r>
              <a:rPr lang="en-GB" sz="1600" dirty="0"/>
              <a:t>And drop the example index (</a:t>
            </a:r>
            <a:r>
              <a:rPr lang="en-GB" sz="1600" dirty="0" err="1"/>
              <a:t>i</a:t>
            </a:r>
            <a:r>
              <a:rPr lang="en-GB" sz="1600" dirty="0"/>
              <a:t>) to simplify notations</a:t>
            </a:r>
            <a:endParaRPr lang="en-GB" sz="18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20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70</a:t>
            </a:fld>
            <a:endParaRPr lang="en-GB"/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4778348"/>
              </p:ext>
            </p:extLst>
          </p:nvPr>
        </p:nvGraphicFramePr>
        <p:xfrm>
          <a:off x="2623849" y="1825625"/>
          <a:ext cx="3937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158" name="Equation" r:id="rId4" imgW="393480" imgH="406080" progId="Equation.DSMT4">
                  <p:embed/>
                </p:oleObj>
              </mc:Choice>
              <mc:Fallback>
                <p:oleObj name="Equation" r:id="rId4" imgW="39348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23849" y="1825625"/>
                        <a:ext cx="3937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8230925"/>
              </p:ext>
            </p:extLst>
          </p:nvPr>
        </p:nvGraphicFramePr>
        <p:xfrm>
          <a:off x="3471574" y="1844675"/>
          <a:ext cx="330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159" name="Equation" r:id="rId6" imgW="330120" imgH="406080" progId="Equation.DSMT4">
                  <p:embed/>
                </p:oleObj>
              </mc:Choice>
              <mc:Fallback>
                <p:oleObj name="Equation" r:id="rId6" imgW="33012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471574" y="1844675"/>
                        <a:ext cx="3302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2287202"/>
              </p:ext>
            </p:extLst>
          </p:nvPr>
        </p:nvGraphicFramePr>
        <p:xfrm>
          <a:off x="1588799" y="2489365"/>
          <a:ext cx="12319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160" name="Equation" r:id="rId8" imgW="1231560" imgH="431640" progId="Equation.DSMT4">
                  <p:embed/>
                </p:oleObj>
              </mc:Choice>
              <mc:Fallback>
                <p:oleObj name="Equation" r:id="rId8" imgW="12315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799" y="2489365"/>
                        <a:ext cx="12319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9647414"/>
              </p:ext>
            </p:extLst>
          </p:nvPr>
        </p:nvGraphicFramePr>
        <p:xfrm>
          <a:off x="3266433" y="2489200"/>
          <a:ext cx="10922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161" name="Equation" r:id="rId10" imgW="1091880" imgH="431640" progId="Equation.DSMT4">
                  <p:embed/>
                </p:oleObj>
              </mc:Choice>
              <mc:Fallback>
                <p:oleObj name="Equation" r:id="rId10" imgW="10918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266433" y="2489200"/>
                        <a:ext cx="10922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54272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Differentials: linear regression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71</a:t>
            </a:fld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9566720" y="2922923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cxnSp>
        <p:nvCxnSpPr>
          <p:cNvPr id="41" name="Straight Connector 40"/>
          <p:cNvCxnSpPr/>
          <p:nvPr/>
        </p:nvCxnSpPr>
        <p:spPr>
          <a:xfrm flipH="1">
            <a:off x="9822040" y="3047614"/>
            <a:ext cx="1141345" cy="0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5986412"/>
              </p:ext>
            </p:extLst>
          </p:nvPr>
        </p:nvGraphicFramePr>
        <p:xfrm>
          <a:off x="7618413" y="4445000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376" name="Equation" r:id="rId4" imgW="126720" imgH="139680" progId="Equation.DSMT4">
                  <p:embed/>
                </p:oleObj>
              </mc:Choice>
              <mc:Fallback>
                <p:oleObj name="Equation" r:id="rId4" imgW="1267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18413" y="4445000"/>
                        <a:ext cx="1270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2998952"/>
              </p:ext>
            </p:extLst>
          </p:nvPr>
        </p:nvGraphicFramePr>
        <p:xfrm>
          <a:off x="9303382" y="4390451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377" name="Equation" r:id="rId6" imgW="749160" imgH="228600" progId="Equation.DSMT4">
                  <p:embed/>
                </p:oleObj>
              </mc:Choice>
              <mc:Fallback>
                <p:oleObj name="Equation" r:id="rId6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303382" y="4390451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5368482"/>
              </p:ext>
            </p:extLst>
          </p:nvPr>
        </p:nvGraphicFramePr>
        <p:xfrm>
          <a:off x="10791190" y="4355978"/>
          <a:ext cx="749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378" name="Equation" r:id="rId8" imgW="749160" imgH="279360" progId="Equation.DSMT4">
                  <p:embed/>
                </p:oleObj>
              </mc:Choice>
              <mc:Fallback>
                <p:oleObj name="Equation" r:id="rId8" imgW="7491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791190" y="4355978"/>
                        <a:ext cx="7493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8" name="Straight Arrow Connector 57"/>
          <p:cNvCxnSpPr/>
          <p:nvPr/>
        </p:nvCxnSpPr>
        <p:spPr>
          <a:xfrm>
            <a:off x="8320127" y="4504751"/>
            <a:ext cx="528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>
            <a:off x="10128486" y="4523139"/>
            <a:ext cx="528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Oval 221"/>
          <p:cNvSpPr/>
          <p:nvPr/>
        </p:nvSpPr>
        <p:spPr>
          <a:xfrm>
            <a:off x="7553896" y="3588193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3" name="Oval 222"/>
          <p:cNvSpPr/>
          <p:nvPr/>
        </p:nvSpPr>
        <p:spPr>
          <a:xfrm>
            <a:off x="7553896" y="4019663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4" name="Oval 223"/>
          <p:cNvSpPr/>
          <p:nvPr/>
        </p:nvSpPr>
        <p:spPr>
          <a:xfrm>
            <a:off x="7553896" y="186626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5" name="Oval 224"/>
          <p:cNvSpPr/>
          <p:nvPr/>
        </p:nvSpPr>
        <p:spPr>
          <a:xfrm>
            <a:off x="7553896" y="229773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6" name="Oval 225"/>
          <p:cNvSpPr/>
          <p:nvPr/>
        </p:nvSpPr>
        <p:spPr>
          <a:xfrm>
            <a:off x="7553896" y="272920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7" name="Oval 226"/>
          <p:cNvSpPr/>
          <p:nvPr/>
        </p:nvSpPr>
        <p:spPr>
          <a:xfrm>
            <a:off x="7553896" y="316067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cxnSp>
        <p:nvCxnSpPr>
          <p:cNvPr id="235" name="Straight Arrow Connector 234"/>
          <p:cNvCxnSpPr>
            <a:stCxn id="224" idx="6"/>
            <a:endCxn id="19" idx="2"/>
          </p:cNvCxnSpPr>
          <p:nvPr/>
        </p:nvCxnSpPr>
        <p:spPr>
          <a:xfrm>
            <a:off x="7809215" y="1990957"/>
            <a:ext cx="1757505" cy="1056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>
            <a:stCxn id="225" idx="6"/>
            <a:endCxn id="19" idx="2"/>
          </p:cNvCxnSpPr>
          <p:nvPr/>
        </p:nvCxnSpPr>
        <p:spPr>
          <a:xfrm>
            <a:off x="7809215" y="2422427"/>
            <a:ext cx="1757505" cy="625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/>
          <p:cNvCxnSpPr>
            <a:stCxn id="226" idx="6"/>
            <a:endCxn id="19" idx="2"/>
          </p:cNvCxnSpPr>
          <p:nvPr/>
        </p:nvCxnSpPr>
        <p:spPr>
          <a:xfrm>
            <a:off x="7809215" y="2853897"/>
            <a:ext cx="1757505" cy="193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/>
          <p:cNvCxnSpPr>
            <a:stCxn id="227" idx="6"/>
            <a:endCxn id="19" idx="2"/>
          </p:cNvCxnSpPr>
          <p:nvPr/>
        </p:nvCxnSpPr>
        <p:spPr>
          <a:xfrm flipV="1">
            <a:off x="7809215" y="3047614"/>
            <a:ext cx="1757505" cy="23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/>
          <p:cNvCxnSpPr>
            <a:stCxn id="222" idx="6"/>
            <a:endCxn id="19" idx="2"/>
          </p:cNvCxnSpPr>
          <p:nvPr/>
        </p:nvCxnSpPr>
        <p:spPr>
          <a:xfrm flipV="1">
            <a:off x="7809215" y="3047614"/>
            <a:ext cx="1757505" cy="665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>
            <a:stCxn id="223" idx="6"/>
            <a:endCxn id="19" idx="2"/>
          </p:cNvCxnSpPr>
          <p:nvPr/>
        </p:nvCxnSpPr>
        <p:spPr>
          <a:xfrm flipV="1">
            <a:off x="7809215" y="3047614"/>
            <a:ext cx="1757505" cy="1096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Rectangle 248"/>
          <p:cNvSpPr/>
          <p:nvPr/>
        </p:nvSpPr>
        <p:spPr>
          <a:xfrm>
            <a:off x="10903558" y="2519290"/>
            <a:ext cx="474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</a:t>
            </a:r>
          </a:p>
        </p:txBody>
      </p:sp>
      <p:sp>
        <p:nvSpPr>
          <p:cNvPr id="250" name="Content Placeholder 3"/>
          <p:cNvSpPr txBox="1">
            <a:spLocks/>
          </p:cNvSpPr>
          <p:nvPr/>
        </p:nvSpPr>
        <p:spPr>
          <a:xfrm>
            <a:off x="7138149" y="1567518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input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53" name="Content Placeholder 3"/>
          <p:cNvSpPr txBox="1">
            <a:spLocks/>
          </p:cNvSpPr>
          <p:nvPr/>
        </p:nvSpPr>
        <p:spPr>
          <a:xfrm>
            <a:off x="9146053" y="2550427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output</a:t>
            </a:r>
          </a:p>
          <a:p>
            <a:pPr algn="ctr"/>
            <a:endParaRPr lang="en-GB" sz="1200" dirty="0"/>
          </a:p>
          <a:p>
            <a:pPr marL="0" indent="0" algn="ctr">
              <a:buNone/>
            </a:pPr>
            <a:endParaRPr lang="en-GB" sz="1200" dirty="0"/>
          </a:p>
        </p:txBody>
      </p:sp>
      <p:sp>
        <p:nvSpPr>
          <p:cNvPr id="254" name="Content Placeholder 3"/>
          <p:cNvSpPr txBox="1">
            <a:spLocks/>
          </p:cNvSpPr>
          <p:nvPr/>
        </p:nvSpPr>
        <p:spPr>
          <a:xfrm>
            <a:off x="10597662" y="2553550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loss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73" name="Content Placeholder 3"/>
          <p:cNvSpPr>
            <a:spLocks noGrp="1"/>
          </p:cNvSpPr>
          <p:nvPr>
            <p:ph idx="1"/>
          </p:nvPr>
        </p:nvSpPr>
        <p:spPr>
          <a:xfrm>
            <a:off x="7202144" y="5430188"/>
            <a:ext cx="954437" cy="29653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1200" b="1" dirty="0">
                <a:solidFill>
                  <a:schemeClr val="accent1"/>
                </a:solidFill>
              </a:rPr>
              <a:t>chain rule</a:t>
            </a: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lvl="1"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</p:txBody>
      </p:sp>
      <p:cxnSp>
        <p:nvCxnSpPr>
          <p:cNvPr id="275" name="Straight Arrow Connector 274"/>
          <p:cNvCxnSpPr>
            <a:stCxn id="273" idx="3"/>
          </p:cNvCxnSpPr>
          <p:nvPr/>
        </p:nvCxnSpPr>
        <p:spPr>
          <a:xfrm>
            <a:off x="8156581" y="5578455"/>
            <a:ext cx="877042" cy="448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stCxn id="273" idx="3"/>
          </p:cNvCxnSpPr>
          <p:nvPr/>
        </p:nvCxnSpPr>
        <p:spPr>
          <a:xfrm flipV="1">
            <a:off x="8156581" y="5105956"/>
            <a:ext cx="877042" cy="472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stCxn id="273" idx="3"/>
          </p:cNvCxnSpPr>
          <p:nvPr/>
        </p:nvCxnSpPr>
        <p:spPr>
          <a:xfrm>
            <a:off x="8156581" y="5578455"/>
            <a:ext cx="8770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Content Placeholder 3"/>
          <p:cNvSpPr txBox="1">
            <a:spLocks/>
          </p:cNvSpPr>
          <p:nvPr/>
        </p:nvSpPr>
        <p:spPr>
          <a:xfrm>
            <a:off x="754202" y="1750521"/>
            <a:ext cx="609699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/>
              <a:t>Comments</a:t>
            </a:r>
          </a:p>
          <a:p>
            <a:endParaRPr lang="en-GB" sz="1400" dirty="0"/>
          </a:p>
          <a:p>
            <a:pPr marL="342900" indent="-342900">
              <a:buAutoNum type="arabicPeriod"/>
            </a:pPr>
            <a:r>
              <a:rPr lang="en-GB" sz="1400" dirty="0"/>
              <a:t>Derivatives are computed in the reverse order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Parameter derivatives all depend on 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Hence, we first compute       , then parameter derivatives</a:t>
            </a:r>
          </a:p>
          <a:p>
            <a:pPr lvl="1"/>
            <a:endParaRPr lang="en-GB" sz="1200" dirty="0"/>
          </a:p>
          <a:p>
            <a:endParaRPr lang="en-GB" sz="1400" dirty="0"/>
          </a:p>
          <a:p>
            <a:r>
              <a:rPr lang="en-GB" sz="1400" dirty="0"/>
              <a:t>To compute derivatives, we must first know</a:t>
            </a:r>
          </a:p>
          <a:p>
            <a:endParaRPr lang="en-GB" sz="1400" dirty="0"/>
          </a:p>
          <a:p>
            <a:pPr lvl="1"/>
            <a:r>
              <a:rPr lang="en-GB" sz="1200" dirty="0"/>
              <a:t>So we must make a prediction (“forward pass”) </a:t>
            </a:r>
          </a:p>
          <a:p>
            <a:pPr lvl="1"/>
            <a:endParaRPr lang="en-GB" sz="1200" i="1" dirty="0"/>
          </a:p>
          <a:p>
            <a:pPr lvl="1"/>
            <a:r>
              <a:rPr lang="en-GB" sz="1200" i="1" dirty="0"/>
              <a:t>before </a:t>
            </a:r>
            <a:r>
              <a:rPr lang="en-GB" sz="1200" dirty="0"/>
              <a:t>we compute derivatives (“reverse pass”)</a:t>
            </a:r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graphicFrame>
        <p:nvGraphicFramePr>
          <p:cNvPr id="282" name="Object 2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8814314"/>
              </p:ext>
            </p:extLst>
          </p:nvPr>
        </p:nvGraphicFramePr>
        <p:xfrm>
          <a:off x="10721340" y="5352534"/>
          <a:ext cx="889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379" name="Equation" r:id="rId10" imgW="888840" imgH="419040" progId="Equation.DSMT4">
                  <p:embed/>
                </p:oleObj>
              </mc:Choice>
              <mc:Fallback>
                <p:oleObj name="Equation" r:id="rId10" imgW="8888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21340" y="5352534"/>
                        <a:ext cx="8890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3" name="Straight Arrow Connector 282"/>
          <p:cNvCxnSpPr/>
          <p:nvPr/>
        </p:nvCxnSpPr>
        <p:spPr>
          <a:xfrm flipH="1" flipV="1">
            <a:off x="10286253" y="5285209"/>
            <a:ext cx="370685" cy="2925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284" name="Object 2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2030594"/>
              </p:ext>
            </p:extLst>
          </p:nvPr>
        </p:nvGraphicFramePr>
        <p:xfrm>
          <a:off x="9080500" y="4922870"/>
          <a:ext cx="1193800" cy="130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380" name="Equation" r:id="rId12" imgW="1193760" imgH="1307880" progId="Equation.DSMT4">
                  <p:embed/>
                </p:oleObj>
              </mc:Choice>
              <mc:Fallback>
                <p:oleObj name="Equation" r:id="rId12" imgW="1193760" imgH="1307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080500" y="4922870"/>
                        <a:ext cx="1193800" cy="130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4" name="Straight Arrow Connector 293"/>
          <p:cNvCxnSpPr/>
          <p:nvPr/>
        </p:nvCxnSpPr>
        <p:spPr>
          <a:xfrm flipH="1" flipV="1">
            <a:off x="10286253" y="5569751"/>
            <a:ext cx="37068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0" name="Elbow Connector 299"/>
          <p:cNvCxnSpPr/>
          <p:nvPr/>
        </p:nvCxnSpPr>
        <p:spPr>
          <a:xfrm rot="5400000">
            <a:off x="10212924" y="5643080"/>
            <a:ext cx="517348" cy="370690"/>
          </a:xfrm>
          <a:prstGeom prst="bentConnector3">
            <a:avLst>
              <a:gd name="adj1" fmla="val 99025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314" name="Object 3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673120"/>
              </p:ext>
            </p:extLst>
          </p:nvPr>
        </p:nvGraphicFramePr>
        <p:xfrm>
          <a:off x="3856316" y="2769038"/>
          <a:ext cx="2159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381" name="Equation" r:id="rId14" imgW="215640" imgH="419040" progId="Equation.DSMT4">
                  <p:embed/>
                </p:oleObj>
              </mc:Choice>
              <mc:Fallback>
                <p:oleObj name="Equation" r:id="rId14" imgW="2156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856316" y="2769038"/>
                        <a:ext cx="2159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Object 3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3684848"/>
              </p:ext>
            </p:extLst>
          </p:nvPr>
        </p:nvGraphicFramePr>
        <p:xfrm>
          <a:off x="3090810" y="3269249"/>
          <a:ext cx="2159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382" name="Equation" r:id="rId16" imgW="215640" imgH="419040" progId="Equation.DSMT4">
                  <p:embed/>
                </p:oleObj>
              </mc:Choice>
              <mc:Fallback>
                <p:oleObj name="Equation" r:id="rId16" imgW="2156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090810" y="3269249"/>
                        <a:ext cx="2159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00647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ontent Placeholder 3"/>
          <p:cNvSpPr txBox="1">
            <a:spLocks/>
          </p:cNvSpPr>
          <p:nvPr/>
        </p:nvSpPr>
        <p:spPr>
          <a:xfrm>
            <a:off x="754201" y="1750521"/>
            <a:ext cx="376313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/>
              <a:t>Comments</a:t>
            </a:r>
          </a:p>
          <a:p>
            <a:endParaRPr lang="en-GB" sz="1400" dirty="0"/>
          </a:p>
          <a:p>
            <a:pPr marL="342900" indent="-342900">
              <a:buAutoNum type="arabicPeriod"/>
            </a:pPr>
            <a:r>
              <a:rPr lang="en-GB" sz="1200" dirty="0"/>
              <a:t>We compute derivatives in the </a:t>
            </a:r>
            <a:r>
              <a:rPr lang="en-GB" sz="1200" u="sng" dirty="0"/>
              <a:t>reverse</a:t>
            </a:r>
            <a:r>
              <a:rPr lang="en-GB" sz="1200" dirty="0"/>
              <a:t> order,</a:t>
            </a:r>
            <a:br>
              <a:rPr lang="en-GB" sz="1200" dirty="0"/>
            </a:br>
            <a:r>
              <a:rPr lang="en-GB" sz="1200" dirty="0"/>
              <a:t>systematically reusing previous computations</a:t>
            </a:r>
          </a:p>
          <a:p>
            <a:pPr marL="342900" indent="-342900">
              <a:buAutoNum type="arabicPeriod"/>
            </a:pPr>
            <a:endParaRPr lang="en-GB" sz="1200" dirty="0"/>
          </a:p>
          <a:p>
            <a:pPr marL="342900" indent="-342900">
              <a:buAutoNum type="arabicPeriod"/>
            </a:pPr>
            <a:r>
              <a:rPr lang="en-GB" sz="1200" dirty="0"/>
              <a:t>We </a:t>
            </a:r>
            <a:r>
              <a:rPr lang="en-GB" sz="1200" i="1" dirty="0"/>
              <a:t>reuse</a:t>
            </a:r>
            <a:r>
              <a:rPr lang="en-GB" sz="1200" dirty="0"/>
              <a:t>            </a:t>
            </a:r>
            <a:br>
              <a:rPr lang="en-GB" sz="1200" dirty="0"/>
            </a:br>
            <a:br>
              <a:rPr lang="en-GB" sz="1200" dirty="0"/>
            </a:br>
            <a:r>
              <a:rPr lang="en-GB" sz="1200" dirty="0"/>
              <a:t>known from difference of regression layer</a:t>
            </a:r>
          </a:p>
          <a:p>
            <a:pPr marL="342900" indent="-342900">
              <a:buAutoNum type="arabicPeriod"/>
            </a:pPr>
            <a:endParaRPr lang="en-GB" sz="1200" dirty="0"/>
          </a:p>
          <a:p>
            <a:pPr marL="342900" indent="-342900">
              <a:buAutoNum type="arabicPeriod"/>
            </a:pPr>
            <a:r>
              <a:rPr lang="en-GB" sz="1200" dirty="0"/>
              <a:t>The chain rule dives us</a:t>
            </a:r>
          </a:p>
          <a:p>
            <a:pPr marL="342900" indent="-342900">
              <a:buAutoNum type="arabicPeriod"/>
            </a:pPr>
            <a:endParaRPr lang="en-GB" sz="1200" dirty="0"/>
          </a:p>
          <a:p>
            <a:pPr marL="342900" indent="-342900">
              <a:buAutoNum type="arabicPeriod"/>
            </a:pPr>
            <a:r>
              <a:rPr lang="en-GB" sz="1200" dirty="0"/>
              <a:t>And then:</a:t>
            </a:r>
          </a:p>
          <a:p>
            <a:pPr marL="457200" lvl="1" indent="0">
              <a:buNone/>
            </a:pPr>
            <a:r>
              <a:rPr lang="en-GB" sz="800" dirty="0"/>
              <a:t> </a:t>
            </a:r>
          </a:p>
          <a:p>
            <a:pPr lvl="1"/>
            <a:r>
              <a:rPr lang="en-GB" sz="1200" dirty="0"/>
              <a:t>                           (with a bit of effort)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                  and </a:t>
            </a:r>
          </a:p>
          <a:p>
            <a:pPr marL="457200" lvl="1" indent="0">
              <a:buNone/>
            </a:pPr>
            <a:endParaRPr lang="en-GB" sz="1200" dirty="0"/>
          </a:p>
          <a:p>
            <a:pPr marL="342900" indent="-342900">
              <a:buAutoNum type="arabicPeriod"/>
            </a:pPr>
            <a:r>
              <a:rPr lang="en-GB" sz="1200" dirty="0"/>
              <a:t>We need values of </a:t>
            </a:r>
            <a:r>
              <a:rPr lang="en-GB" sz="1200" i="1" dirty="0"/>
              <a:t>z </a:t>
            </a:r>
            <a:r>
              <a:rPr lang="en-GB" sz="1200" dirty="0"/>
              <a:t>and </a:t>
            </a:r>
            <a:r>
              <a:rPr lang="en-GB" sz="1200" i="1" dirty="0"/>
              <a:t>a</a:t>
            </a:r>
            <a:br>
              <a:rPr lang="en-GB" sz="1200" i="1" dirty="0"/>
            </a:br>
            <a:r>
              <a:rPr lang="en-GB" sz="1200" dirty="0"/>
              <a:t>So in the prior forward pass, </a:t>
            </a:r>
            <a:br>
              <a:rPr lang="en-GB" sz="1200" dirty="0"/>
            </a:br>
            <a:r>
              <a:rPr lang="en-GB" sz="1200" dirty="0"/>
              <a:t>we must </a:t>
            </a:r>
            <a:r>
              <a:rPr lang="en-GB" sz="1200" u="sng" dirty="0"/>
              <a:t>remember all intermediate results</a:t>
            </a:r>
          </a:p>
          <a:p>
            <a:pPr marL="342900" indent="-342900">
              <a:buAutoNum type="arabicPeriod"/>
            </a:pPr>
            <a:endParaRPr lang="en-GB" sz="12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Differentials: shallow net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72</a:t>
            </a:fld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5997568" y="3589314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2" name="Oval 11"/>
          <p:cNvSpPr/>
          <p:nvPr/>
        </p:nvSpPr>
        <p:spPr>
          <a:xfrm>
            <a:off x="5997568" y="4020784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5" name="Oval 14"/>
          <p:cNvSpPr/>
          <p:nvPr/>
        </p:nvSpPr>
        <p:spPr>
          <a:xfrm>
            <a:off x="5997568" y="1867387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6" name="Oval 15"/>
          <p:cNvSpPr/>
          <p:nvPr/>
        </p:nvSpPr>
        <p:spPr>
          <a:xfrm>
            <a:off x="5997568" y="2298857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7" name="Oval 16"/>
          <p:cNvSpPr/>
          <p:nvPr/>
        </p:nvSpPr>
        <p:spPr>
          <a:xfrm>
            <a:off x="5997568" y="2730327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8" name="Oval 17"/>
          <p:cNvSpPr/>
          <p:nvPr/>
        </p:nvSpPr>
        <p:spPr>
          <a:xfrm>
            <a:off x="5997568" y="3161797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9" name="Oval 18"/>
          <p:cNvSpPr/>
          <p:nvPr/>
        </p:nvSpPr>
        <p:spPr>
          <a:xfrm>
            <a:off x="9566720" y="2922923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cxnSp>
        <p:nvCxnSpPr>
          <p:cNvPr id="20" name="Straight Connector 19"/>
          <p:cNvCxnSpPr>
            <a:stCxn id="224" idx="2"/>
            <a:endCxn id="15" idx="6"/>
          </p:cNvCxnSpPr>
          <p:nvPr/>
        </p:nvCxnSpPr>
        <p:spPr>
          <a:xfrm flipH="1">
            <a:off x="6252887" y="1990957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26" idx="2"/>
            <a:endCxn id="17" idx="6"/>
          </p:cNvCxnSpPr>
          <p:nvPr/>
        </p:nvCxnSpPr>
        <p:spPr>
          <a:xfrm flipH="1">
            <a:off x="6252887" y="2853897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27" idx="2"/>
            <a:endCxn id="18" idx="6"/>
          </p:cNvCxnSpPr>
          <p:nvPr/>
        </p:nvCxnSpPr>
        <p:spPr>
          <a:xfrm flipH="1">
            <a:off x="6252887" y="3285367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22" idx="2"/>
            <a:endCxn id="11" idx="6"/>
          </p:cNvCxnSpPr>
          <p:nvPr/>
        </p:nvCxnSpPr>
        <p:spPr>
          <a:xfrm flipH="1">
            <a:off x="6252887" y="3712884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23" idx="2"/>
          </p:cNvCxnSpPr>
          <p:nvPr/>
        </p:nvCxnSpPr>
        <p:spPr>
          <a:xfrm flipH="1">
            <a:off x="6252887" y="4144354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5" idx="2"/>
            <a:endCxn id="16" idx="6"/>
          </p:cNvCxnSpPr>
          <p:nvPr/>
        </p:nvCxnSpPr>
        <p:spPr>
          <a:xfrm flipH="1">
            <a:off x="6252887" y="2422427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9822040" y="3047614"/>
            <a:ext cx="1141345" cy="0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Object 44"/>
          <p:cNvGraphicFramePr>
            <a:graphicFrameLocks noChangeAspect="1"/>
          </p:cNvGraphicFramePr>
          <p:nvPr/>
        </p:nvGraphicFramePr>
        <p:xfrm>
          <a:off x="7389349" y="4387728"/>
          <a:ext cx="5842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24" name="Equation" r:id="rId4" imgW="583920" imgH="253800" progId="Equation.DSMT4">
                  <p:embed/>
                </p:oleObj>
              </mc:Choice>
              <mc:Fallback>
                <p:oleObj name="Equation" r:id="rId4" imgW="5839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89349" y="4387728"/>
                        <a:ext cx="5842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/>
        </p:nvGraphicFramePr>
        <p:xfrm>
          <a:off x="9303382" y="4390451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25" name="Equation" r:id="rId6" imgW="749160" imgH="228600" progId="Equation.DSMT4">
                  <p:embed/>
                </p:oleObj>
              </mc:Choice>
              <mc:Fallback>
                <p:oleObj name="Equation" r:id="rId6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303382" y="4390451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/>
        </p:nvGraphicFramePr>
        <p:xfrm>
          <a:off x="10791190" y="4355978"/>
          <a:ext cx="749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26" name="Equation" r:id="rId8" imgW="749160" imgH="279360" progId="Equation.DSMT4">
                  <p:embed/>
                </p:oleObj>
              </mc:Choice>
              <mc:Fallback>
                <p:oleObj name="Equation" r:id="rId8" imgW="7491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791190" y="4355978"/>
                        <a:ext cx="7493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8" name="Straight Arrow Connector 57"/>
          <p:cNvCxnSpPr/>
          <p:nvPr/>
        </p:nvCxnSpPr>
        <p:spPr>
          <a:xfrm>
            <a:off x="8320127" y="4504751"/>
            <a:ext cx="528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4265820" y="358437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38" name="Oval 37"/>
          <p:cNvSpPr/>
          <p:nvPr/>
        </p:nvSpPr>
        <p:spPr>
          <a:xfrm>
            <a:off x="4265820" y="2293922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39" name="Oval 38"/>
          <p:cNvSpPr/>
          <p:nvPr/>
        </p:nvSpPr>
        <p:spPr>
          <a:xfrm>
            <a:off x="4265820" y="2725392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40" name="Oval 39"/>
          <p:cNvSpPr/>
          <p:nvPr/>
        </p:nvSpPr>
        <p:spPr>
          <a:xfrm>
            <a:off x="4265820" y="3156862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cxnSp>
        <p:nvCxnSpPr>
          <p:cNvPr id="43" name="Straight Connector 42"/>
          <p:cNvCxnSpPr>
            <a:stCxn id="15" idx="2"/>
            <a:endCxn id="39" idx="6"/>
          </p:cNvCxnSpPr>
          <p:nvPr/>
        </p:nvCxnSpPr>
        <p:spPr>
          <a:xfrm flipH="1">
            <a:off x="4521139" y="1992078"/>
            <a:ext cx="1476429" cy="85800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5" idx="2"/>
            <a:endCxn id="40" idx="6"/>
          </p:cNvCxnSpPr>
          <p:nvPr/>
        </p:nvCxnSpPr>
        <p:spPr>
          <a:xfrm flipH="1">
            <a:off x="4521139" y="1992078"/>
            <a:ext cx="1476429" cy="128947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5" idx="2"/>
            <a:endCxn id="37" idx="6"/>
          </p:cNvCxnSpPr>
          <p:nvPr/>
        </p:nvCxnSpPr>
        <p:spPr>
          <a:xfrm flipH="1">
            <a:off x="4521139" y="1992078"/>
            <a:ext cx="1476429" cy="171699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5" idx="2"/>
            <a:endCxn id="38" idx="6"/>
          </p:cNvCxnSpPr>
          <p:nvPr/>
        </p:nvCxnSpPr>
        <p:spPr>
          <a:xfrm flipH="1">
            <a:off x="4521139" y="1992078"/>
            <a:ext cx="1476429" cy="4265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6" idx="2"/>
            <a:endCxn id="40" idx="6"/>
          </p:cNvCxnSpPr>
          <p:nvPr/>
        </p:nvCxnSpPr>
        <p:spPr>
          <a:xfrm flipH="1">
            <a:off x="4521139" y="2423548"/>
            <a:ext cx="1476429" cy="85800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1" idx="2"/>
            <a:endCxn id="37" idx="6"/>
          </p:cNvCxnSpPr>
          <p:nvPr/>
        </p:nvCxnSpPr>
        <p:spPr>
          <a:xfrm flipH="1" flipV="1">
            <a:off x="4521139" y="3709070"/>
            <a:ext cx="1476429" cy="49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6" idx="2"/>
            <a:endCxn id="38" idx="6"/>
          </p:cNvCxnSpPr>
          <p:nvPr/>
        </p:nvCxnSpPr>
        <p:spPr>
          <a:xfrm flipH="1" flipV="1">
            <a:off x="4521139" y="2418613"/>
            <a:ext cx="1476429" cy="49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17" idx="2"/>
            <a:endCxn id="37" idx="6"/>
          </p:cNvCxnSpPr>
          <p:nvPr/>
        </p:nvCxnSpPr>
        <p:spPr>
          <a:xfrm flipH="1">
            <a:off x="4521139" y="2855018"/>
            <a:ext cx="1476429" cy="85405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7" idx="2"/>
            <a:endCxn id="38" idx="6"/>
          </p:cNvCxnSpPr>
          <p:nvPr/>
        </p:nvCxnSpPr>
        <p:spPr>
          <a:xfrm flipH="1" flipV="1">
            <a:off x="4521139" y="2418613"/>
            <a:ext cx="1476429" cy="43640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7" idx="2"/>
            <a:endCxn id="39" idx="6"/>
          </p:cNvCxnSpPr>
          <p:nvPr/>
        </p:nvCxnSpPr>
        <p:spPr>
          <a:xfrm flipH="1" flipV="1">
            <a:off x="4521139" y="2850083"/>
            <a:ext cx="1476429" cy="49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18" idx="2"/>
            <a:endCxn id="40" idx="6"/>
          </p:cNvCxnSpPr>
          <p:nvPr/>
        </p:nvCxnSpPr>
        <p:spPr>
          <a:xfrm flipH="1" flipV="1">
            <a:off x="4521139" y="3281553"/>
            <a:ext cx="1476429" cy="49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18" idx="2"/>
            <a:endCxn id="38" idx="6"/>
          </p:cNvCxnSpPr>
          <p:nvPr/>
        </p:nvCxnSpPr>
        <p:spPr>
          <a:xfrm flipH="1" flipV="1">
            <a:off x="4521139" y="2418613"/>
            <a:ext cx="1476429" cy="86787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18" idx="2"/>
            <a:endCxn id="39" idx="6"/>
          </p:cNvCxnSpPr>
          <p:nvPr/>
        </p:nvCxnSpPr>
        <p:spPr>
          <a:xfrm flipH="1" flipV="1">
            <a:off x="4521139" y="2850083"/>
            <a:ext cx="1476429" cy="43640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11" idx="2"/>
            <a:endCxn id="40" idx="6"/>
          </p:cNvCxnSpPr>
          <p:nvPr/>
        </p:nvCxnSpPr>
        <p:spPr>
          <a:xfrm flipH="1" flipV="1">
            <a:off x="4521139" y="3281553"/>
            <a:ext cx="1476429" cy="43245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18" idx="2"/>
            <a:endCxn id="37" idx="6"/>
          </p:cNvCxnSpPr>
          <p:nvPr/>
        </p:nvCxnSpPr>
        <p:spPr>
          <a:xfrm flipH="1">
            <a:off x="4521139" y="3286488"/>
            <a:ext cx="1476429" cy="42258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7" idx="2"/>
            <a:endCxn id="40" idx="6"/>
          </p:cNvCxnSpPr>
          <p:nvPr/>
        </p:nvCxnSpPr>
        <p:spPr>
          <a:xfrm flipH="1">
            <a:off x="4521139" y="2855018"/>
            <a:ext cx="1476429" cy="4265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16" idx="2"/>
            <a:endCxn id="37" idx="6"/>
          </p:cNvCxnSpPr>
          <p:nvPr/>
        </p:nvCxnSpPr>
        <p:spPr>
          <a:xfrm flipH="1">
            <a:off x="4521139" y="2423548"/>
            <a:ext cx="1476429" cy="128552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11" idx="2"/>
            <a:endCxn id="39" idx="6"/>
          </p:cNvCxnSpPr>
          <p:nvPr/>
        </p:nvCxnSpPr>
        <p:spPr>
          <a:xfrm flipH="1" flipV="1">
            <a:off x="4521139" y="2850083"/>
            <a:ext cx="1476429" cy="86392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11" idx="2"/>
            <a:endCxn id="38" idx="6"/>
          </p:cNvCxnSpPr>
          <p:nvPr/>
        </p:nvCxnSpPr>
        <p:spPr>
          <a:xfrm flipH="1" flipV="1">
            <a:off x="4521139" y="2418613"/>
            <a:ext cx="1476429" cy="129539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12" idx="2"/>
            <a:endCxn id="38" idx="6"/>
          </p:cNvCxnSpPr>
          <p:nvPr/>
        </p:nvCxnSpPr>
        <p:spPr>
          <a:xfrm flipH="1" flipV="1">
            <a:off x="4521139" y="2418613"/>
            <a:ext cx="1476429" cy="172686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9" idx="6"/>
            <a:endCxn id="12" idx="2"/>
          </p:cNvCxnSpPr>
          <p:nvPr/>
        </p:nvCxnSpPr>
        <p:spPr>
          <a:xfrm>
            <a:off x="4521139" y="2850083"/>
            <a:ext cx="1476429" cy="1295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40" idx="6"/>
            <a:endCxn id="12" idx="2"/>
          </p:cNvCxnSpPr>
          <p:nvPr/>
        </p:nvCxnSpPr>
        <p:spPr>
          <a:xfrm>
            <a:off x="4521139" y="3281553"/>
            <a:ext cx="1476429" cy="863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37" idx="6"/>
            <a:endCxn id="12" idx="2"/>
          </p:cNvCxnSpPr>
          <p:nvPr/>
        </p:nvCxnSpPr>
        <p:spPr>
          <a:xfrm>
            <a:off x="4521139" y="3709070"/>
            <a:ext cx="1476429" cy="436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7" name="Object 86"/>
          <p:cNvGraphicFramePr>
            <a:graphicFrameLocks noChangeAspect="1"/>
          </p:cNvGraphicFramePr>
          <p:nvPr/>
        </p:nvGraphicFramePr>
        <p:xfrm>
          <a:off x="4350417" y="4463859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27" name="Equation" r:id="rId10" imgW="126720" imgH="139680" progId="Equation.DSMT4">
                  <p:embed/>
                </p:oleObj>
              </mc:Choice>
              <mc:Fallback>
                <p:oleObj name="Equation" r:id="rId10" imgW="1267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350417" y="4463859"/>
                        <a:ext cx="1270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Object 93"/>
          <p:cNvGraphicFramePr>
            <a:graphicFrameLocks noChangeAspect="1"/>
          </p:cNvGraphicFramePr>
          <p:nvPr/>
        </p:nvGraphicFramePr>
        <p:xfrm>
          <a:off x="5700715" y="4387728"/>
          <a:ext cx="876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28" name="Equation" r:id="rId12" imgW="876240" imgH="215640" progId="Equation.DSMT4">
                  <p:embed/>
                </p:oleObj>
              </mc:Choice>
              <mc:Fallback>
                <p:oleObj name="Equation" r:id="rId12" imgW="8762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700715" y="4387728"/>
                        <a:ext cx="876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7" name="Straight Arrow Connector 96"/>
          <p:cNvCxnSpPr/>
          <p:nvPr/>
        </p:nvCxnSpPr>
        <p:spPr>
          <a:xfrm flipH="1" flipV="1">
            <a:off x="8848579" y="5573168"/>
            <a:ext cx="551550" cy="388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99" name="Object 98"/>
          <p:cNvGraphicFramePr>
            <a:graphicFrameLocks noChangeAspect="1"/>
          </p:cNvGraphicFramePr>
          <p:nvPr/>
        </p:nvGraphicFramePr>
        <p:xfrm>
          <a:off x="7451528" y="4829175"/>
          <a:ext cx="13462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29" name="Equation" r:id="rId14" imgW="1346040" imgH="1422360" progId="Equation.DSMT4">
                  <p:embed/>
                </p:oleObj>
              </mc:Choice>
              <mc:Fallback>
                <p:oleObj name="Equation" r:id="rId14" imgW="1346040" imgH="1422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451528" y="4829175"/>
                        <a:ext cx="1346200" cy="142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1" name="Straight Arrow Connector 130"/>
          <p:cNvCxnSpPr/>
          <p:nvPr/>
        </p:nvCxnSpPr>
        <p:spPr>
          <a:xfrm>
            <a:off x="6741808" y="4518069"/>
            <a:ext cx="528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4832867" y="4526353"/>
            <a:ext cx="528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39" idx="6"/>
            <a:endCxn id="16" idx="2"/>
          </p:cNvCxnSpPr>
          <p:nvPr/>
        </p:nvCxnSpPr>
        <p:spPr>
          <a:xfrm flipV="1">
            <a:off x="4521139" y="2423548"/>
            <a:ext cx="1476429" cy="426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>
            <a:off x="10128486" y="4523139"/>
            <a:ext cx="528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9" name="Object 1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8062926"/>
              </p:ext>
            </p:extLst>
          </p:nvPr>
        </p:nvGraphicFramePr>
        <p:xfrm>
          <a:off x="4576832" y="4860539"/>
          <a:ext cx="2501900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30" name="Equation" r:id="rId16" imgW="2501640" imgH="1726920" progId="Equation.DSMT4">
                  <p:embed/>
                </p:oleObj>
              </mc:Choice>
              <mc:Fallback>
                <p:oleObj name="Equation" r:id="rId16" imgW="2501640" imgH="1726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576832" y="4860539"/>
                        <a:ext cx="2501900" cy="172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2" name="Oval 221"/>
          <p:cNvSpPr/>
          <p:nvPr/>
        </p:nvSpPr>
        <p:spPr>
          <a:xfrm>
            <a:off x="7553896" y="3588193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3" name="Oval 222"/>
          <p:cNvSpPr/>
          <p:nvPr/>
        </p:nvSpPr>
        <p:spPr>
          <a:xfrm>
            <a:off x="7553896" y="4019663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4" name="Oval 223"/>
          <p:cNvSpPr/>
          <p:nvPr/>
        </p:nvSpPr>
        <p:spPr>
          <a:xfrm>
            <a:off x="7553896" y="186626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5" name="Oval 224"/>
          <p:cNvSpPr/>
          <p:nvPr/>
        </p:nvSpPr>
        <p:spPr>
          <a:xfrm>
            <a:off x="7553896" y="229773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6" name="Oval 225"/>
          <p:cNvSpPr/>
          <p:nvPr/>
        </p:nvSpPr>
        <p:spPr>
          <a:xfrm>
            <a:off x="7553896" y="272920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7" name="Oval 226"/>
          <p:cNvSpPr/>
          <p:nvPr/>
        </p:nvSpPr>
        <p:spPr>
          <a:xfrm>
            <a:off x="7553896" y="316067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cxnSp>
        <p:nvCxnSpPr>
          <p:cNvPr id="235" name="Straight Arrow Connector 234"/>
          <p:cNvCxnSpPr>
            <a:stCxn id="224" idx="6"/>
            <a:endCxn id="19" idx="2"/>
          </p:cNvCxnSpPr>
          <p:nvPr/>
        </p:nvCxnSpPr>
        <p:spPr>
          <a:xfrm>
            <a:off x="7809215" y="1990957"/>
            <a:ext cx="1757505" cy="1056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>
            <a:stCxn id="225" idx="6"/>
            <a:endCxn id="19" idx="2"/>
          </p:cNvCxnSpPr>
          <p:nvPr/>
        </p:nvCxnSpPr>
        <p:spPr>
          <a:xfrm>
            <a:off x="7809215" y="2422427"/>
            <a:ext cx="1757505" cy="625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/>
          <p:cNvCxnSpPr>
            <a:stCxn id="226" idx="6"/>
            <a:endCxn id="19" idx="2"/>
          </p:cNvCxnSpPr>
          <p:nvPr/>
        </p:nvCxnSpPr>
        <p:spPr>
          <a:xfrm>
            <a:off x="7809215" y="2853897"/>
            <a:ext cx="1757505" cy="193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/>
          <p:cNvCxnSpPr>
            <a:stCxn id="227" idx="6"/>
            <a:endCxn id="19" idx="2"/>
          </p:cNvCxnSpPr>
          <p:nvPr/>
        </p:nvCxnSpPr>
        <p:spPr>
          <a:xfrm flipV="1">
            <a:off x="7809215" y="3047614"/>
            <a:ext cx="1757505" cy="23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/>
          <p:cNvCxnSpPr>
            <a:stCxn id="222" idx="6"/>
            <a:endCxn id="19" idx="2"/>
          </p:cNvCxnSpPr>
          <p:nvPr/>
        </p:nvCxnSpPr>
        <p:spPr>
          <a:xfrm flipV="1">
            <a:off x="7809215" y="3047614"/>
            <a:ext cx="1757505" cy="665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>
            <a:stCxn id="223" idx="6"/>
            <a:endCxn id="19" idx="2"/>
          </p:cNvCxnSpPr>
          <p:nvPr/>
        </p:nvCxnSpPr>
        <p:spPr>
          <a:xfrm flipV="1">
            <a:off x="7809215" y="3047614"/>
            <a:ext cx="1757505" cy="1096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Rectangle 248"/>
          <p:cNvSpPr/>
          <p:nvPr/>
        </p:nvSpPr>
        <p:spPr>
          <a:xfrm>
            <a:off x="10903558" y="2519290"/>
            <a:ext cx="474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</a:t>
            </a:r>
          </a:p>
        </p:txBody>
      </p:sp>
      <p:sp>
        <p:nvSpPr>
          <p:cNvPr id="250" name="Content Placeholder 3"/>
          <p:cNvSpPr txBox="1">
            <a:spLocks/>
          </p:cNvSpPr>
          <p:nvPr/>
        </p:nvSpPr>
        <p:spPr>
          <a:xfrm>
            <a:off x="3844823" y="1937049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input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51" name="Content Placeholder 3"/>
          <p:cNvSpPr txBox="1">
            <a:spLocks/>
          </p:cNvSpPr>
          <p:nvPr/>
        </p:nvSpPr>
        <p:spPr>
          <a:xfrm>
            <a:off x="5581927" y="1566720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combination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52" name="Content Placeholder 3"/>
          <p:cNvSpPr txBox="1">
            <a:spLocks/>
          </p:cNvSpPr>
          <p:nvPr/>
        </p:nvSpPr>
        <p:spPr>
          <a:xfrm>
            <a:off x="7138149" y="1569984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activation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53" name="Content Placeholder 3"/>
          <p:cNvSpPr txBox="1">
            <a:spLocks/>
          </p:cNvSpPr>
          <p:nvPr/>
        </p:nvSpPr>
        <p:spPr>
          <a:xfrm>
            <a:off x="9131922" y="2547118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output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54" name="Content Placeholder 3"/>
          <p:cNvSpPr txBox="1">
            <a:spLocks/>
          </p:cNvSpPr>
          <p:nvPr/>
        </p:nvSpPr>
        <p:spPr>
          <a:xfrm>
            <a:off x="10597662" y="2553550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loss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cxnSp>
        <p:nvCxnSpPr>
          <p:cNvPr id="262" name="Straight Arrow Connector 261"/>
          <p:cNvCxnSpPr/>
          <p:nvPr/>
        </p:nvCxnSpPr>
        <p:spPr>
          <a:xfrm flipH="1">
            <a:off x="6813537" y="5186050"/>
            <a:ext cx="583334" cy="6982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/>
          <p:nvPr/>
        </p:nvCxnSpPr>
        <p:spPr>
          <a:xfrm flipH="1">
            <a:off x="6954780" y="5186050"/>
            <a:ext cx="445897" cy="1001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86" name="Object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4488899"/>
              </p:ext>
            </p:extLst>
          </p:nvPr>
        </p:nvGraphicFramePr>
        <p:xfrm>
          <a:off x="9341482" y="4950868"/>
          <a:ext cx="711200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31" name="Equation" r:id="rId18" imgW="711000" imgH="1244520" progId="Equation.DSMT4">
                  <p:embed/>
                </p:oleObj>
              </mc:Choice>
              <mc:Fallback>
                <p:oleObj name="Equation" r:id="rId18" imgW="711000" imgH="1244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9341482" y="4950868"/>
                        <a:ext cx="711200" cy="124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8" name="Straight Arrow Connector 87"/>
          <p:cNvCxnSpPr/>
          <p:nvPr/>
        </p:nvCxnSpPr>
        <p:spPr>
          <a:xfrm flipH="1" flipV="1">
            <a:off x="8609309" y="5013414"/>
            <a:ext cx="790820" cy="9484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 flipV="1">
            <a:off x="8703519" y="5884284"/>
            <a:ext cx="696610" cy="760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8" name="Elbow Connector 97"/>
          <p:cNvCxnSpPr/>
          <p:nvPr/>
        </p:nvCxnSpPr>
        <p:spPr>
          <a:xfrm rot="10800000" flipV="1">
            <a:off x="6138866" y="5193424"/>
            <a:ext cx="1259909" cy="1176274"/>
          </a:xfrm>
          <a:prstGeom prst="bentConnector3">
            <a:avLst>
              <a:gd name="adj1" fmla="val 733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3" name="Content Placeholder 3"/>
          <p:cNvSpPr>
            <a:spLocks noGrp="1"/>
          </p:cNvSpPr>
          <p:nvPr>
            <p:ph idx="1"/>
          </p:nvPr>
        </p:nvSpPr>
        <p:spPr>
          <a:xfrm>
            <a:off x="3394076" y="5812916"/>
            <a:ext cx="954437" cy="29653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1200" b="1" dirty="0">
                <a:solidFill>
                  <a:schemeClr val="accent1"/>
                </a:solidFill>
              </a:rPr>
              <a:t>chain rule</a:t>
            </a: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lvl="1"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4350417" y="5960375"/>
            <a:ext cx="160389" cy="448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4350417" y="5487877"/>
            <a:ext cx="160389" cy="472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4350417" y="5960375"/>
            <a:ext cx="1603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3" name="Object 1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9063419"/>
              </p:ext>
            </p:extLst>
          </p:nvPr>
        </p:nvGraphicFramePr>
        <p:xfrm>
          <a:off x="1838940" y="3061297"/>
          <a:ext cx="228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32" name="Equation" r:id="rId20" imgW="228600" imgH="393480" progId="Equation.DSMT4">
                  <p:embed/>
                </p:oleObj>
              </mc:Choice>
              <mc:Fallback>
                <p:oleObj name="Equation" r:id="rId20" imgW="2286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838940" y="3061297"/>
                        <a:ext cx="2286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Object 1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4447315"/>
              </p:ext>
            </p:extLst>
          </p:nvPr>
        </p:nvGraphicFramePr>
        <p:xfrm>
          <a:off x="2638698" y="3982600"/>
          <a:ext cx="736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33" name="Equation" r:id="rId22" imgW="736560" imgH="393480" progId="Equation.DSMT4">
                  <p:embed/>
                </p:oleObj>
              </mc:Choice>
              <mc:Fallback>
                <p:oleObj name="Equation" r:id="rId22" imgW="7365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638698" y="3982600"/>
                        <a:ext cx="7366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Object 1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3019405"/>
              </p:ext>
            </p:extLst>
          </p:nvPr>
        </p:nvGraphicFramePr>
        <p:xfrm>
          <a:off x="1472406" y="4915052"/>
          <a:ext cx="8763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34" name="Equation" r:id="rId24" imgW="876240" imgH="406080" progId="Equation.DSMT4">
                  <p:embed/>
                </p:oleObj>
              </mc:Choice>
              <mc:Fallback>
                <p:oleObj name="Equation" r:id="rId24" imgW="87624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472406" y="4915052"/>
                        <a:ext cx="8763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" name="Object 1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2951346"/>
              </p:ext>
            </p:extLst>
          </p:nvPr>
        </p:nvGraphicFramePr>
        <p:xfrm>
          <a:off x="1468200" y="5405708"/>
          <a:ext cx="6477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35" name="Equation" r:id="rId26" imgW="647640" imgH="406080" progId="Equation.DSMT4">
                  <p:embed/>
                </p:oleObj>
              </mc:Choice>
              <mc:Fallback>
                <p:oleObj name="Equation" r:id="rId26" imgW="64764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468200" y="5405708"/>
                        <a:ext cx="6477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" name="Object 1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2307907"/>
              </p:ext>
            </p:extLst>
          </p:nvPr>
        </p:nvGraphicFramePr>
        <p:xfrm>
          <a:off x="2435225" y="5410200"/>
          <a:ext cx="850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36" name="Equation" r:id="rId28" imgW="850680" imgH="393480" progId="Equation.DSMT4">
                  <p:embed/>
                </p:oleObj>
              </mc:Choice>
              <mc:Fallback>
                <p:oleObj name="Equation" r:id="rId28" imgW="8506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2435225" y="5410200"/>
                        <a:ext cx="8509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87408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Differentials: deep net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73</a:t>
            </a:fld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5997568" y="3589314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2" name="Oval 11"/>
          <p:cNvSpPr/>
          <p:nvPr/>
        </p:nvSpPr>
        <p:spPr>
          <a:xfrm>
            <a:off x="5997568" y="4020784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5" name="Oval 14"/>
          <p:cNvSpPr/>
          <p:nvPr/>
        </p:nvSpPr>
        <p:spPr>
          <a:xfrm>
            <a:off x="5997568" y="1867387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6" name="Oval 15"/>
          <p:cNvSpPr/>
          <p:nvPr/>
        </p:nvSpPr>
        <p:spPr>
          <a:xfrm>
            <a:off x="5997568" y="2298857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7" name="Oval 16"/>
          <p:cNvSpPr/>
          <p:nvPr/>
        </p:nvSpPr>
        <p:spPr>
          <a:xfrm>
            <a:off x="5997568" y="2730327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8" name="Oval 17"/>
          <p:cNvSpPr/>
          <p:nvPr/>
        </p:nvSpPr>
        <p:spPr>
          <a:xfrm>
            <a:off x="5997568" y="3161797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9" name="Oval 18"/>
          <p:cNvSpPr/>
          <p:nvPr/>
        </p:nvSpPr>
        <p:spPr>
          <a:xfrm>
            <a:off x="9566720" y="2922923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cxnSp>
        <p:nvCxnSpPr>
          <p:cNvPr id="20" name="Straight Connector 19"/>
          <p:cNvCxnSpPr>
            <a:stCxn id="224" idx="2"/>
            <a:endCxn id="15" idx="6"/>
          </p:cNvCxnSpPr>
          <p:nvPr/>
        </p:nvCxnSpPr>
        <p:spPr>
          <a:xfrm flipH="1">
            <a:off x="6252887" y="1990957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26" idx="2"/>
            <a:endCxn id="17" idx="6"/>
          </p:cNvCxnSpPr>
          <p:nvPr/>
        </p:nvCxnSpPr>
        <p:spPr>
          <a:xfrm flipH="1">
            <a:off x="6252887" y="2853897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27" idx="2"/>
            <a:endCxn id="18" idx="6"/>
          </p:cNvCxnSpPr>
          <p:nvPr/>
        </p:nvCxnSpPr>
        <p:spPr>
          <a:xfrm flipH="1">
            <a:off x="6252887" y="3285367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22" idx="2"/>
            <a:endCxn id="11" idx="6"/>
          </p:cNvCxnSpPr>
          <p:nvPr/>
        </p:nvCxnSpPr>
        <p:spPr>
          <a:xfrm flipH="1">
            <a:off x="6252887" y="3712884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23" idx="2"/>
          </p:cNvCxnSpPr>
          <p:nvPr/>
        </p:nvCxnSpPr>
        <p:spPr>
          <a:xfrm flipH="1">
            <a:off x="6252887" y="4144354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5" idx="2"/>
            <a:endCxn id="16" idx="6"/>
          </p:cNvCxnSpPr>
          <p:nvPr/>
        </p:nvCxnSpPr>
        <p:spPr>
          <a:xfrm flipH="1">
            <a:off x="6252887" y="2422427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9822040" y="3047614"/>
            <a:ext cx="1141345" cy="0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411100"/>
              </p:ext>
            </p:extLst>
          </p:nvPr>
        </p:nvGraphicFramePr>
        <p:xfrm>
          <a:off x="7199313" y="4362450"/>
          <a:ext cx="9652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436" name="Equation" r:id="rId4" imgW="965160" imgH="304560" progId="Equation.DSMT4">
                  <p:embed/>
                </p:oleObj>
              </mc:Choice>
              <mc:Fallback>
                <p:oleObj name="Equation" r:id="rId4" imgW="9651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99313" y="4362450"/>
                        <a:ext cx="9652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3240734"/>
              </p:ext>
            </p:extLst>
          </p:nvPr>
        </p:nvGraphicFramePr>
        <p:xfrm>
          <a:off x="8915400" y="4364653"/>
          <a:ext cx="1524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437" name="Equation" r:id="rId6" imgW="1523880" imgH="241200" progId="Equation.DSMT4">
                  <p:embed/>
                </p:oleObj>
              </mc:Choice>
              <mc:Fallback>
                <p:oleObj name="Equation" r:id="rId6" imgW="1523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915400" y="4364653"/>
                        <a:ext cx="1524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/>
        </p:nvGraphicFramePr>
        <p:xfrm>
          <a:off x="10791190" y="4355978"/>
          <a:ext cx="749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438" name="Equation" r:id="rId8" imgW="749160" imgH="279360" progId="Equation.DSMT4">
                  <p:embed/>
                </p:oleObj>
              </mc:Choice>
              <mc:Fallback>
                <p:oleObj name="Equation" r:id="rId8" imgW="7491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791190" y="4355978"/>
                        <a:ext cx="7493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8" name="Straight Arrow Connector 57"/>
          <p:cNvCxnSpPr/>
          <p:nvPr/>
        </p:nvCxnSpPr>
        <p:spPr>
          <a:xfrm>
            <a:off x="8320127" y="4504751"/>
            <a:ext cx="5284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4265820" y="358437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38" name="Oval 37"/>
          <p:cNvSpPr/>
          <p:nvPr/>
        </p:nvSpPr>
        <p:spPr>
          <a:xfrm>
            <a:off x="4265820" y="2293922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39" name="Oval 38"/>
          <p:cNvSpPr/>
          <p:nvPr/>
        </p:nvSpPr>
        <p:spPr>
          <a:xfrm>
            <a:off x="4265820" y="2725392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40" name="Oval 39"/>
          <p:cNvSpPr/>
          <p:nvPr/>
        </p:nvSpPr>
        <p:spPr>
          <a:xfrm>
            <a:off x="4265820" y="3156862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cxnSp>
        <p:nvCxnSpPr>
          <p:cNvPr id="43" name="Straight Connector 42"/>
          <p:cNvCxnSpPr>
            <a:stCxn id="15" idx="2"/>
            <a:endCxn id="39" idx="6"/>
          </p:cNvCxnSpPr>
          <p:nvPr/>
        </p:nvCxnSpPr>
        <p:spPr>
          <a:xfrm flipH="1">
            <a:off x="4521139" y="1992078"/>
            <a:ext cx="1476429" cy="85800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5" idx="2"/>
            <a:endCxn id="40" idx="6"/>
          </p:cNvCxnSpPr>
          <p:nvPr/>
        </p:nvCxnSpPr>
        <p:spPr>
          <a:xfrm flipH="1">
            <a:off x="4521139" y="1992078"/>
            <a:ext cx="1476429" cy="128947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5" idx="2"/>
            <a:endCxn id="37" idx="6"/>
          </p:cNvCxnSpPr>
          <p:nvPr/>
        </p:nvCxnSpPr>
        <p:spPr>
          <a:xfrm flipH="1">
            <a:off x="4521139" y="1992078"/>
            <a:ext cx="1476429" cy="171699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5" idx="2"/>
            <a:endCxn id="38" idx="6"/>
          </p:cNvCxnSpPr>
          <p:nvPr/>
        </p:nvCxnSpPr>
        <p:spPr>
          <a:xfrm flipH="1">
            <a:off x="4521139" y="1992078"/>
            <a:ext cx="1476429" cy="4265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6" idx="2"/>
            <a:endCxn id="40" idx="6"/>
          </p:cNvCxnSpPr>
          <p:nvPr/>
        </p:nvCxnSpPr>
        <p:spPr>
          <a:xfrm flipH="1">
            <a:off x="4521139" y="2423548"/>
            <a:ext cx="1476429" cy="85800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1" idx="2"/>
            <a:endCxn id="37" idx="6"/>
          </p:cNvCxnSpPr>
          <p:nvPr/>
        </p:nvCxnSpPr>
        <p:spPr>
          <a:xfrm flipH="1" flipV="1">
            <a:off x="4521139" y="3709070"/>
            <a:ext cx="1476429" cy="49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6" idx="2"/>
            <a:endCxn id="38" idx="6"/>
          </p:cNvCxnSpPr>
          <p:nvPr/>
        </p:nvCxnSpPr>
        <p:spPr>
          <a:xfrm flipH="1" flipV="1">
            <a:off x="4521139" y="2418613"/>
            <a:ext cx="1476429" cy="49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17" idx="2"/>
            <a:endCxn id="37" idx="6"/>
          </p:cNvCxnSpPr>
          <p:nvPr/>
        </p:nvCxnSpPr>
        <p:spPr>
          <a:xfrm flipH="1">
            <a:off x="4521139" y="2855018"/>
            <a:ext cx="1476429" cy="85405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7" idx="2"/>
            <a:endCxn id="38" idx="6"/>
          </p:cNvCxnSpPr>
          <p:nvPr/>
        </p:nvCxnSpPr>
        <p:spPr>
          <a:xfrm flipH="1" flipV="1">
            <a:off x="4521139" y="2418613"/>
            <a:ext cx="1476429" cy="43640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7" idx="2"/>
            <a:endCxn id="39" idx="6"/>
          </p:cNvCxnSpPr>
          <p:nvPr/>
        </p:nvCxnSpPr>
        <p:spPr>
          <a:xfrm flipH="1" flipV="1">
            <a:off x="4521139" y="2850083"/>
            <a:ext cx="1476429" cy="49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18" idx="2"/>
            <a:endCxn id="40" idx="6"/>
          </p:cNvCxnSpPr>
          <p:nvPr/>
        </p:nvCxnSpPr>
        <p:spPr>
          <a:xfrm flipH="1" flipV="1">
            <a:off x="4521139" y="3281553"/>
            <a:ext cx="1476429" cy="49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18" idx="2"/>
            <a:endCxn id="38" idx="6"/>
          </p:cNvCxnSpPr>
          <p:nvPr/>
        </p:nvCxnSpPr>
        <p:spPr>
          <a:xfrm flipH="1" flipV="1">
            <a:off x="4521139" y="2418613"/>
            <a:ext cx="1476429" cy="86787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18" idx="2"/>
            <a:endCxn id="39" idx="6"/>
          </p:cNvCxnSpPr>
          <p:nvPr/>
        </p:nvCxnSpPr>
        <p:spPr>
          <a:xfrm flipH="1" flipV="1">
            <a:off x="4521139" y="2850083"/>
            <a:ext cx="1476429" cy="43640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11" idx="2"/>
            <a:endCxn id="40" idx="6"/>
          </p:cNvCxnSpPr>
          <p:nvPr/>
        </p:nvCxnSpPr>
        <p:spPr>
          <a:xfrm flipH="1" flipV="1">
            <a:off x="4521139" y="3281553"/>
            <a:ext cx="1476429" cy="43245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18" idx="2"/>
            <a:endCxn id="37" idx="6"/>
          </p:cNvCxnSpPr>
          <p:nvPr/>
        </p:nvCxnSpPr>
        <p:spPr>
          <a:xfrm flipH="1">
            <a:off x="4521139" y="3286488"/>
            <a:ext cx="1476429" cy="42258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7" idx="2"/>
            <a:endCxn id="40" idx="6"/>
          </p:cNvCxnSpPr>
          <p:nvPr/>
        </p:nvCxnSpPr>
        <p:spPr>
          <a:xfrm flipH="1">
            <a:off x="4521139" y="2855018"/>
            <a:ext cx="1476429" cy="4265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16" idx="2"/>
            <a:endCxn id="37" idx="6"/>
          </p:cNvCxnSpPr>
          <p:nvPr/>
        </p:nvCxnSpPr>
        <p:spPr>
          <a:xfrm flipH="1">
            <a:off x="4521139" y="2423548"/>
            <a:ext cx="1476429" cy="128552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11" idx="2"/>
            <a:endCxn id="39" idx="6"/>
          </p:cNvCxnSpPr>
          <p:nvPr/>
        </p:nvCxnSpPr>
        <p:spPr>
          <a:xfrm flipH="1" flipV="1">
            <a:off x="4521139" y="2850083"/>
            <a:ext cx="1476429" cy="86392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11" idx="2"/>
            <a:endCxn id="38" idx="6"/>
          </p:cNvCxnSpPr>
          <p:nvPr/>
        </p:nvCxnSpPr>
        <p:spPr>
          <a:xfrm flipH="1" flipV="1">
            <a:off x="4521139" y="2418613"/>
            <a:ext cx="1476429" cy="129539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12" idx="2"/>
            <a:endCxn id="38" idx="6"/>
          </p:cNvCxnSpPr>
          <p:nvPr/>
        </p:nvCxnSpPr>
        <p:spPr>
          <a:xfrm flipH="1" flipV="1">
            <a:off x="4521139" y="2418613"/>
            <a:ext cx="1476429" cy="172686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9" idx="6"/>
            <a:endCxn id="12" idx="2"/>
          </p:cNvCxnSpPr>
          <p:nvPr/>
        </p:nvCxnSpPr>
        <p:spPr>
          <a:xfrm>
            <a:off x="4521139" y="2850083"/>
            <a:ext cx="1476429" cy="1295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40" idx="6"/>
            <a:endCxn id="12" idx="2"/>
          </p:cNvCxnSpPr>
          <p:nvPr/>
        </p:nvCxnSpPr>
        <p:spPr>
          <a:xfrm>
            <a:off x="4521139" y="3281553"/>
            <a:ext cx="1476429" cy="863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37" idx="6"/>
            <a:endCxn id="12" idx="2"/>
          </p:cNvCxnSpPr>
          <p:nvPr/>
        </p:nvCxnSpPr>
        <p:spPr>
          <a:xfrm>
            <a:off x="4521139" y="3709070"/>
            <a:ext cx="1476429" cy="436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7" name="Object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1768621"/>
              </p:ext>
            </p:extLst>
          </p:nvPr>
        </p:nvGraphicFramePr>
        <p:xfrm>
          <a:off x="4280173" y="4386255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439" name="Equation" r:id="rId10" imgW="215640" imgH="215640" progId="Equation.DSMT4">
                  <p:embed/>
                </p:oleObj>
              </mc:Choice>
              <mc:Fallback>
                <p:oleObj name="Equation" r:id="rId10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280173" y="4386255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Object 9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1533823"/>
              </p:ext>
            </p:extLst>
          </p:nvPr>
        </p:nvGraphicFramePr>
        <p:xfrm>
          <a:off x="5465763" y="4387850"/>
          <a:ext cx="13462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440" name="Equation" r:id="rId12" imgW="1346040" imgH="215640" progId="Equation.DSMT4">
                  <p:embed/>
                </p:oleObj>
              </mc:Choice>
              <mc:Fallback>
                <p:oleObj name="Equation" r:id="rId12" imgW="13460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465763" y="4387850"/>
                        <a:ext cx="13462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7" name="Straight Arrow Connector 96"/>
          <p:cNvCxnSpPr/>
          <p:nvPr/>
        </p:nvCxnSpPr>
        <p:spPr>
          <a:xfrm flipH="1" flipV="1">
            <a:off x="8808518" y="5566494"/>
            <a:ext cx="551550" cy="388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99" name="Object 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1821359"/>
              </p:ext>
            </p:extLst>
          </p:nvPr>
        </p:nvGraphicFramePr>
        <p:xfrm>
          <a:off x="7219950" y="5278438"/>
          <a:ext cx="16129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441" name="Equation" r:id="rId14" imgW="1612800" imgH="863280" progId="Equation.DSMT4">
                  <p:embed/>
                </p:oleObj>
              </mc:Choice>
              <mc:Fallback>
                <p:oleObj name="Equation" r:id="rId14" imgW="16128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219950" y="5278438"/>
                        <a:ext cx="16129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1" name="Straight Arrow Connector 130"/>
          <p:cNvCxnSpPr/>
          <p:nvPr/>
        </p:nvCxnSpPr>
        <p:spPr>
          <a:xfrm>
            <a:off x="6888035" y="4518069"/>
            <a:ext cx="283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4832867" y="4526353"/>
            <a:ext cx="528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39" idx="6"/>
            <a:endCxn id="16" idx="2"/>
          </p:cNvCxnSpPr>
          <p:nvPr/>
        </p:nvCxnSpPr>
        <p:spPr>
          <a:xfrm flipV="1">
            <a:off x="4521139" y="2423548"/>
            <a:ext cx="1476429" cy="426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>
            <a:off x="10472217" y="4518069"/>
            <a:ext cx="2989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9" name="Object 1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8407458"/>
              </p:ext>
            </p:extLst>
          </p:nvPr>
        </p:nvGraphicFramePr>
        <p:xfrm>
          <a:off x="4617033" y="4856676"/>
          <a:ext cx="2273300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442" name="Equation" r:id="rId16" imgW="2273040" imgH="1320480" progId="Equation.DSMT4">
                  <p:embed/>
                </p:oleObj>
              </mc:Choice>
              <mc:Fallback>
                <p:oleObj name="Equation" r:id="rId16" imgW="2273040" imgH="1320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617033" y="4856676"/>
                        <a:ext cx="2273300" cy="132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2" name="Oval 221"/>
          <p:cNvSpPr/>
          <p:nvPr/>
        </p:nvSpPr>
        <p:spPr>
          <a:xfrm>
            <a:off x="7553896" y="3588193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3" name="Oval 222"/>
          <p:cNvSpPr/>
          <p:nvPr/>
        </p:nvSpPr>
        <p:spPr>
          <a:xfrm>
            <a:off x="7553896" y="4019663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4" name="Oval 223"/>
          <p:cNvSpPr/>
          <p:nvPr/>
        </p:nvSpPr>
        <p:spPr>
          <a:xfrm>
            <a:off x="7553896" y="186626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5" name="Oval 224"/>
          <p:cNvSpPr/>
          <p:nvPr/>
        </p:nvSpPr>
        <p:spPr>
          <a:xfrm>
            <a:off x="7553896" y="229773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6" name="Oval 225"/>
          <p:cNvSpPr/>
          <p:nvPr/>
        </p:nvSpPr>
        <p:spPr>
          <a:xfrm>
            <a:off x="7553896" y="272920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7" name="Oval 226"/>
          <p:cNvSpPr/>
          <p:nvPr/>
        </p:nvSpPr>
        <p:spPr>
          <a:xfrm>
            <a:off x="7553896" y="316067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49" name="Rectangle 248"/>
          <p:cNvSpPr/>
          <p:nvPr/>
        </p:nvSpPr>
        <p:spPr>
          <a:xfrm>
            <a:off x="10903558" y="2519290"/>
            <a:ext cx="474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</a:t>
            </a:r>
          </a:p>
        </p:txBody>
      </p:sp>
      <p:sp>
        <p:nvSpPr>
          <p:cNvPr id="250" name="Content Placeholder 3"/>
          <p:cNvSpPr txBox="1">
            <a:spLocks/>
          </p:cNvSpPr>
          <p:nvPr/>
        </p:nvSpPr>
        <p:spPr>
          <a:xfrm>
            <a:off x="3844823" y="1797471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layer l</a:t>
            </a:r>
            <a:br>
              <a:rPr lang="en-GB" sz="1200" dirty="0"/>
            </a:br>
            <a:r>
              <a:rPr lang="en-GB" sz="1200" dirty="0"/>
              <a:t>activation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51" name="Content Placeholder 3"/>
          <p:cNvSpPr txBox="1">
            <a:spLocks/>
          </p:cNvSpPr>
          <p:nvPr/>
        </p:nvSpPr>
        <p:spPr>
          <a:xfrm>
            <a:off x="5581927" y="1566720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combination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52" name="Content Placeholder 3"/>
          <p:cNvSpPr txBox="1">
            <a:spLocks/>
          </p:cNvSpPr>
          <p:nvPr/>
        </p:nvSpPr>
        <p:spPr>
          <a:xfrm>
            <a:off x="7138149" y="1411924"/>
            <a:ext cx="1086600" cy="4212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layer l+1</a:t>
            </a:r>
            <a:br>
              <a:rPr lang="en-GB" sz="1200" dirty="0"/>
            </a:br>
            <a:r>
              <a:rPr lang="en-GB" sz="1200" dirty="0"/>
              <a:t>activation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53" name="Content Placeholder 3"/>
          <p:cNvSpPr txBox="1">
            <a:spLocks/>
          </p:cNvSpPr>
          <p:nvPr/>
        </p:nvSpPr>
        <p:spPr>
          <a:xfrm>
            <a:off x="9131922" y="2547118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output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54" name="Content Placeholder 3"/>
          <p:cNvSpPr txBox="1">
            <a:spLocks/>
          </p:cNvSpPr>
          <p:nvPr/>
        </p:nvSpPr>
        <p:spPr>
          <a:xfrm>
            <a:off x="10597662" y="2553550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loss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graphicFrame>
        <p:nvGraphicFramePr>
          <p:cNvPr id="86" name="Object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9135831"/>
              </p:ext>
            </p:extLst>
          </p:nvPr>
        </p:nvGraphicFramePr>
        <p:xfrm>
          <a:off x="9335313" y="5302096"/>
          <a:ext cx="711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443" name="Equation" r:id="rId18" imgW="711000" imgH="863280" progId="Equation.DSMT4">
                  <p:embed/>
                </p:oleObj>
              </mc:Choice>
              <mc:Fallback>
                <p:oleObj name="Equation" r:id="rId18" imgW="7110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9335313" y="5302096"/>
                        <a:ext cx="711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0" name="Straight Arrow Connector 89"/>
          <p:cNvCxnSpPr/>
          <p:nvPr/>
        </p:nvCxnSpPr>
        <p:spPr>
          <a:xfrm flipH="1">
            <a:off x="8915400" y="5953702"/>
            <a:ext cx="444668" cy="15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3" name="Content Placeholder 3"/>
          <p:cNvSpPr>
            <a:spLocks noGrp="1"/>
          </p:cNvSpPr>
          <p:nvPr>
            <p:ph idx="1"/>
          </p:nvPr>
        </p:nvSpPr>
        <p:spPr>
          <a:xfrm>
            <a:off x="1876923" y="5192724"/>
            <a:ext cx="2061004" cy="29653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1200" b="1" dirty="0">
                <a:solidFill>
                  <a:schemeClr val="accent1"/>
                </a:solidFill>
              </a:rPr>
              <a:t>parameters for this layer</a:t>
            </a: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lvl="1"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3770199" y="5339825"/>
            <a:ext cx="742424" cy="213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3764628" y="5085933"/>
            <a:ext cx="731445" cy="257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3827616" y="5950680"/>
            <a:ext cx="6935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184406" y="2733670"/>
            <a:ext cx="1038225" cy="619125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234725" y="2734802"/>
            <a:ext cx="1038225" cy="619125"/>
          </a:xfrm>
          <a:prstGeom prst="rect">
            <a:avLst/>
          </a:prstGeom>
        </p:spPr>
      </p:pic>
      <p:cxnSp>
        <p:nvCxnSpPr>
          <p:cNvPr id="102" name="Straight Arrow Connector 101"/>
          <p:cNvCxnSpPr/>
          <p:nvPr/>
        </p:nvCxnSpPr>
        <p:spPr>
          <a:xfrm>
            <a:off x="1495354" y="4526353"/>
            <a:ext cx="2613695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H="1">
            <a:off x="10025858" y="5952191"/>
            <a:ext cx="444668" cy="151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H="1">
            <a:off x="1547435" y="5949169"/>
            <a:ext cx="444668" cy="151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H="1">
            <a:off x="6813537" y="5513098"/>
            <a:ext cx="357982" cy="3711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H="1" flipV="1">
            <a:off x="5646587" y="5192724"/>
            <a:ext cx="1524934" cy="3203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H="1">
            <a:off x="6712335" y="5511587"/>
            <a:ext cx="444668" cy="15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9" name="Content Placeholder 3"/>
          <p:cNvSpPr txBox="1">
            <a:spLocks/>
          </p:cNvSpPr>
          <p:nvPr/>
        </p:nvSpPr>
        <p:spPr>
          <a:xfrm>
            <a:off x="1890239" y="5638367"/>
            <a:ext cx="2061004" cy="6403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b="1" dirty="0">
                <a:solidFill>
                  <a:schemeClr val="accent2"/>
                </a:solidFill>
              </a:rPr>
              <a:t>derivatives to previous layer</a:t>
            </a:r>
            <a:br>
              <a:rPr lang="en-GB" sz="1200" b="1" dirty="0">
                <a:solidFill>
                  <a:schemeClr val="accent2"/>
                </a:solidFill>
              </a:rPr>
            </a:br>
            <a:r>
              <a:rPr lang="en-GB" sz="1200" b="1" dirty="0">
                <a:solidFill>
                  <a:schemeClr val="accent2"/>
                </a:solidFill>
              </a:rPr>
              <a:t>so back-propagation</a:t>
            </a:r>
            <a:br>
              <a:rPr lang="en-GB" sz="1200" b="1" dirty="0">
                <a:solidFill>
                  <a:schemeClr val="accent2"/>
                </a:solidFill>
              </a:rPr>
            </a:br>
            <a:r>
              <a:rPr lang="en-GB" sz="1200" b="1" dirty="0">
                <a:solidFill>
                  <a:schemeClr val="accent2"/>
                </a:solidFill>
              </a:rPr>
              <a:t>of derivatives can continue</a:t>
            </a:r>
          </a:p>
          <a:p>
            <a:pPr algn="ctr"/>
            <a:endParaRPr lang="en-GB" sz="1200" b="1" dirty="0">
              <a:solidFill>
                <a:schemeClr val="accent2"/>
              </a:solidFill>
            </a:endParaRPr>
          </a:p>
          <a:p>
            <a:pPr algn="ctr"/>
            <a:endParaRPr lang="en-GB" sz="1200" b="1" dirty="0">
              <a:solidFill>
                <a:schemeClr val="accent2"/>
              </a:solidFill>
            </a:endParaRPr>
          </a:p>
          <a:p>
            <a:pPr algn="ctr"/>
            <a:endParaRPr lang="en-GB" sz="1200" b="1" dirty="0">
              <a:solidFill>
                <a:schemeClr val="accent2"/>
              </a:solidFill>
            </a:endParaRPr>
          </a:p>
          <a:p>
            <a:pPr algn="ctr"/>
            <a:endParaRPr lang="en-GB" sz="1200" b="1" dirty="0">
              <a:solidFill>
                <a:schemeClr val="accent2"/>
              </a:solidFill>
            </a:endParaRPr>
          </a:p>
          <a:p>
            <a:pPr lvl="1" algn="ctr"/>
            <a:endParaRPr lang="en-GB" sz="1200" b="1" dirty="0">
              <a:solidFill>
                <a:schemeClr val="accent2"/>
              </a:solidFill>
            </a:endParaRPr>
          </a:p>
          <a:p>
            <a:pPr algn="ctr"/>
            <a:endParaRPr lang="en-GB" sz="1200" b="1" dirty="0">
              <a:solidFill>
                <a:schemeClr val="accent2"/>
              </a:solidFill>
            </a:endParaRPr>
          </a:p>
          <a:p>
            <a:pPr algn="ctr"/>
            <a:endParaRPr lang="en-GB" sz="1200" b="1" dirty="0">
              <a:solidFill>
                <a:schemeClr val="accent2"/>
              </a:solidFill>
            </a:endParaRPr>
          </a:p>
        </p:txBody>
      </p:sp>
      <p:graphicFrame>
        <p:nvGraphicFramePr>
          <p:cNvPr id="120" name="Object 1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7862694"/>
              </p:ext>
            </p:extLst>
          </p:nvPr>
        </p:nvGraphicFramePr>
        <p:xfrm>
          <a:off x="1165154" y="5728281"/>
          <a:ext cx="330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444" name="Equation" r:id="rId21" imgW="330120" imgH="406080" progId="Equation.DSMT4">
                  <p:embed/>
                </p:oleObj>
              </mc:Choice>
              <mc:Fallback>
                <p:oleObj name="Equation" r:id="rId21" imgW="33012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165154" y="5728281"/>
                        <a:ext cx="3302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55021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Back-prop: single example, vanilla net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400" dirty="0"/>
              <a:t>Forward pass: predict and store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lvl="1">
              <a:buAutoNum type="alphaLcPeriod"/>
            </a:pPr>
            <a:r>
              <a:rPr lang="en-GB" sz="1400" dirty="0"/>
              <a:t>Start with input layer</a:t>
            </a:r>
          </a:p>
          <a:p>
            <a:pPr lvl="1">
              <a:buAutoNum type="alphaLcPeriod"/>
            </a:pPr>
            <a:endParaRPr lang="en-GB" sz="1400" dirty="0"/>
          </a:p>
          <a:p>
            <a:pPr lvl="1">
              <a:buAutoNum type="alphaLcPeriod"/>
            </a:pPr>
            <a:r>
              <a:rPr lang="en-GB" sz="1400" dirty="0"/>
              <a:t>Recursively compute (with feed-forward equations) </a:t>
            </a:r>
            <a:r>
              <a:rPr lang="en-GB" sz="1400" u="sng" dirty="0"/>
              <a:t>and store</a:t>
            </a:r>
            <a:r>
              <a:rPr lang="en-GB" sz="1400" dirty="0"/>
              <a:t> combinations </a:t>
            </a:r>
            <a:r>
              <a:rPr lang="en-GB" sz="1400" i="1" dirty="0"/>
              <a:t>z</a:t>
            </a:r>
            <a:r>
              <a:rPr lang="en-GB" sz="1400" dirty="0"/>
              <a:t> and activations </a:t>
            </a:r>
            <a:r>
              <a:rPr lang="en-GB" sz="1400" i="1" dirty="0"/>
              <a:t>a</a:t>
            </a:r>
            <a:r>
              <a:rPr lang="en-GB" sz="1400" dirty="0"/>
              <a:t> of layer </a:t>
            </a:r>
            <a:r>
              <a:rPr lang="en-GB" sz="1400" i="1" dirty="0"/>
              <a:t>l</a:t>
            </a:r>
            <a:r>
              <a:rPr lang="en-GB" sz="1400" dirty="0"/>
              <a:t>, from </a:t>
            </a:r>
            <a:r>
              <a:rPr lang="en-GB" sz="1400" i="1" dirty="0"/>
              <a:t>l=1 </a:t>
            </a:r>
            <a:r>
              <a:rPr lang="en-GB" sz="1400" dirty="0"/>
              <a:t>to </a:t>
            </a:r>
            <a:r>
              <a:rPr lang="en-GB" sz="1400" i="1" dirty="0"/>
              <a:t>l=L</a:t>
            </a:r>
          </a:p>
          <a:p>
            <a:pPr lvl="1">
              <a:buAutoNum type="alphaLcPeriod"/>
            </a:pPr>
            <a:endParaRPr lang="en-GB" sz="1000" dirty="0"/>
          </a:p>
          <a:p>
            <a:pPr marL="457200" lvl="1" indent="0">
              <a:buNone/>
            </a:pPr>
            <a:r>
              <a:rPr lang="en-GB" sz="1000" dirty="0"/>
              <a:t>				</a:t>
            </a:r>
            <a:r>
              <a:rPr lang="en-GB" sz="1200" i="1" dirty="0"/>
              <a:t>note activation g may de different on every layer, for instance g=id on the output layer</a:t>
            </a:r>
          </a:p>
          <a:p>
            <a:pPr lvl="1">
              <a:buAutoNum type="alphaLcPeriod"/>
            </a:pPr>
            <a:endParaRPr lang="en-GB" sz="1200" dirty="0"/>
          </a:p>
          <a:p>
            <a:pPr lvl="1">
              <a:buAutoNum type="alphaLcPeriod" startAt="3"/>
            </a:pPr>
            <a:r>
              <a:rPr lang="en-GB" sz="1400" dirty="0"/>
              <a:t>Pick prediction                    and loss</a:t>
            </a:r>
          </a:p>
          <a:p>
            <a:pPr marL="457200" lvl="1" indent="0">
              <a:buNone/>
            </a:pPr>
            <a:r>
              <a:rPr lang="en-GB" sz="12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Backward pass: compute derivatives of loss </a:t>
            </a:r>
            <a:r>
              <a:rPr lang="en-GB" sz="1400" i="1" dirty="0"/>
              <a:t>c </a:t>
            </a:r>
            <a:r>
              <a:rPr lang="en-GB" sz="1400" dirty="0"/>
              <a:t>in the reverse order</a:t>
            </a:r>
          </a:p>
          <a:p>
            <a:pPr marL="800100" lvl="1" indent="-342900">
              <a:buAutoNum type="alphaLcPeriod"/>
            </a:pPr>
            <a:endParaRPr lang="en-GB" sz="1400" dirty="0"/>
          </a:p>
          <a:p>
            <a:pPr marL="800100" lvl="1" indent="-342900">
              <a:buAutoNum type="alphaLcPeriod"/>
            </a:pPr>
            <a:r>
              <a:rPr lang="en-GB" sz="1400" dirty="0"/>
              <a:t>Start with </a:t>
            </a:r>
            <a:r>
              <a:rPr lang="en-GB" sz="1400" i="1" dirty="0"/>
              <a:t>output </a:t>
            </a:r>
            <a:r>
              <a:rPr lang="en-GB" sz="1400" dirty="0"/>
              <a:t>layer</a:t>
            </a:r>
          </a:p>
          <a:p>
            <a:pPr marL="800100" lvl="1" indent="-342900">
              <a:buAutoNum type="alphaLcPeriod"/>
            </a:pPr>
            <a:endParaRPr lang="en-GB" sz="1400" dirty="0"/>
          </a:p>
          <a:p>
            <a:pPr marL="800100" lvl="1" indent="-342900">
              <a:buAutoNum type="alphaLcPeriod"/>
            </a:pPr>
            <a:r>
              <a:rPr lang="en-GB" sz="1400" dirty="0"/>
              <a:t>Recursively compute for layer </a:t>
            </a:r>
            <a:r>
              <a:rPr lang="en-GB" sz="1400" i="1" dirty="0"/>
              <a:t>l</a:t>
            </a:r>
            <a:r>
              <a:rPr lang="en-GB" sz="1400" dirty="0"/>
              <a:t>, from </a:t>
            </a:r>
            <a:r>
              <a:rPr lang="en-GB" sz="1400" i="1" dirty="0"/>
              <a:t>l=L</a:t>
            </a:r>
            <a:r>
              <a:rPr lang="en-GB" sz="1400" dirty="0"/>
              <a:t> to </a:t>
            </a:r>
            <a:r>
              <a:rPr lang="en-GB" sz="1400" i="1" dirty="0"/>
              <a:t>l=1</a:t>
            </a:r>
            <a:r>
              <a:rPr lang="en-GB" sz="1400" dirty="0"/>
              <a:t>, hence in the </a:t>
            </a:r>
            <a:r>
              <a:rPr lang="en-GB" sz="1400" i="1" dirty="0"/>
              <a:t>reverse </a:t>
            </a:r>
            <a:r>
              <a:rPr lang="en-GB" sz="1400" dirty="0"/>
              <a:t>order, knowing </a:t>
            </a:r>
          </a:p>
          <a:p>
            <a:pPr marL="800100" lvl="1" indent="-342900">
              <a:buAutoNum type="alphaLcPeriod"/>
            </a:pPr>
            <a:endParaRPr lang="en-GB" sz="1400" dirty="0"/>
          </a:p>
          <a:p>
            <a:pPr marL="1257300" lvl="2" indent="-342900">
              <a:buAutoNum type="alphaLcPeriod"/>
            </a:pPr>
            <a:r>
              <a:rPr lang="en-GB" sz="1400" dirty="0"/>
              <a:t>Derivatives of </a:t>
            </a:r>
            <a:r>
              <a:rPr lang="en-GB" sz="1400" i="1" dirty="0"/>
              <a:t>c</a:t>
            </a:r>
            <a:r>
              <a:rPr lang="en-GB" sz="1400" dirty="0"/>
              <a:t> to parameters of layer </a:t>
            </a:r>
            <a:r>
              <a:rPr lang="en-GB" sz="1400" i="1" dirty="0"/>
              <a:t>l</a:t>
            </a:r>
            <a:r>
              <a:rPr lang="en-GB" sz="1400" dirty="0"/>
              <a:t>:</a:t>
            </a:r>
          </a:p>
          <a:p>
            <a:pPr marL="1257300" lvl="2" indent="-342900">
              <a:buAutoNum type="alphaLcPeriod"/>
            </a:pPr>
            <a:endParaRPr lang="en-GB" sz="1400" dirty="0"/>
          </a:p>
          <a:p>
            <a:pPr marL="1257300" lvl="2" indent="-342900">
              <a:buAutoNum type="alphaLcPeriod"/>
            </a:pPr>
            <a:r>
              <a:rPr lang="en-GB" sz="1400" dirty="0"/>
              <a:t>Derivatives of </a:t>
            </a:r>
            <a:r>
              <a:rPr lang="en-GB" sz="1400" i="1" dirty="0"/>
              <a:t>c </a:t>
            </a:r>
            <a:r>
              <a:rPr lang="en-GB" sz="1400" dirty="0"/>
              <a:t>to layer </a:t>
            </a:r>
            <a:r>
              <a:rPr lang="en-GB" sz="1400" i="1" dirty="0"/>
              <a:t>l-1 </a:t>
            </a:r>
            <a:r>
              <a:rPr lang="en-GB" sz="1400" dirty="0"/>
              <a:t>so back-prop may proceed: </a:t>
            </a:r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74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6670330"/>
              </p:ext>
            </p:extLst>
          </p:nvPr>
        </p:nvGraphicFramePr>
        <p:xfrm>
          <a:off x="3215886" y="2405595"/>
          <a:ext cx="482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579" name="Equation" r:id="rId4" imgW="482400" imgH="215640" progId="Equation.DSMT4">
                  <p:embed/>
                </p:oleObj>
              </mc:Choice>
              <mc:Fallback>
                <p:oleObj name="Equation" r:id="rId4" imgW="482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5886" y="2405595"/>
                        <a:ext cx="482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169396"/>
              </p:ext>
            </p:extLst>
          </p:nvPr>
        </p:nvGraphicFramePr>
        <p:xfrm>
          <a:off x="3521703" y="3346863"/>
          <a:ext cx="889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580" name="Equation" r:id="rId6" imgW="888840" imgH="304560" progId="Equation.DSMT4">
                  <p:embed/>
                </p:oleObj>
              </mc:Choice>
              <mc:Fallback>
                <p:oleObj name="Equation" r:id="rId6" imgW="8888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21703" y="3346863"/>
                        <a:ext cx="889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7555880"/>
              </p:ext>
            </p:extLst>
          </p:nvPr>
        </p:nvGraphicFramePr>
        <p:xfrm>
          <a:off x="1765538" y="3372263"/>
          <a:ext cx="1168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581" name="Equation" r:id="rId8" imgW="1168200" imgH="215640" progId="Equation.DSMT4">
                  <p:embed/>
                </p:oleObj>
              </mc:Choice>
              <mc:Fallback>
                <p:oleObj name="Equation" r:id="rId8" imgW="1168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65538" y="3372263"/>
                        <a:ext cx="1168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2983482" y="3477393"/>
            <a:ext cx="5057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4980918"/>
              </p:ext>
            </p:extLst>
          </p:nvPr>
        </p:nvGraphicFramePr>
        <p:xfrm>
          <a:off x="3521703" y="4835806"/>
          <a:ext cx="13462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582" name="Equation" r:id="rId10" imgW="1346040" imgH="419040" progId="Equation.DSMT4">
                  <p:embed/>
                </p:oleObj>
              </mc:Choice>
              <mc:Fallback>
                <p:oleObj name="Equation" r:id="rId10" imgW="13460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521703" y="4835806"/>
                        <a:ext cx="13462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8155100"/>
              </p:ext>
            </p:extLst>
          </p:nvPr>
        </p:nvGraphicFramePr>
        <p:xfrm>
          <a:off x="2867408" y="3815267"/>
          <a:ext cx="482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583" name="Equation" r:id="rId12" imgW="482400" imgH="241200" progId="Equation.DSMT4">
                  <p:embed/>
                </p:oleObj>
              </mc:Choice>
              <mc:Fallback>
                <p:oleObj name="Equation" r:id="rId12" imgW="482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867408" y="3815267"/>
                        <a:ext cx="482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8743212"/>
              </p:ext>
            </p:extLst>
          </p:nvPr>
        </p:nvGraphicFramePr>
        <p:xfrm>
          <a:off x="4175584" y="3802063"/>
          <a:ext cx="749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584" name="Equation" r:id="rId14" imgW="749160" imgH="279360" progId="Equation.DSMT4">
                  <p:embed/>
                </p:oleObj>
              </mc:Choice>
              <mc:Fallback>
                <p:oleObj name="Equation" r:id="rId14" imgW="7491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175584" y="3802063"/>
                        <a:ext cx="7493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092827"/>
              </p:ext>
            </p:extLst>
          </p:nvPr>
        </p:nvGraphicFramePr>
        <p:xfrm>
          <a:off x="7812505" y="5348612"/>
          <a:ext cx="330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585" name="Equation" r:id="rId16" imgW="330120" imgH="406080" progId="Equation.DSMT4">
                  <p:embed/>
                </p:oleObj>
              </mc:Choice>
              <mc:Fallback>
                <p:oleObj name="Equation" r:id="rId16" imgW="33012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812505" y="5348612"/>
                        <a:ext cx="3302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15093"/>
              </p:ext>
            </p:extLst>
          </p:nvPr>
        </p:nvGraphicFramePr>
        <p:xfrm>
          <a:off x="5153025" y="5822950"/>
          <a:ext cx="2184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586" name="Equation" r:id="rId18" imgW="2184120" imgH="444240" progId="Equation.DSMT4">
                  <p:embed/>
                </p:oleObj>
              </mc:Choice>
              <mc:Fallback>
                <p:oleObj name="Equation" r:id="rId18" imgW="21841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153025" y="5822950"/>
                        <a:ext cx="21844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94409"/>
              </p:ext>
            </p:extLst>
          </p:nvPr>
        </p:nvGraphicFramePr>
        <p:xfrm>
          <a:off x="7704138" y="5842000"/>
          <a:ext cx="1143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587" name="Equation" r:id="rId20" imgW="1143000" imgH="406080" progId="Equation.DSMT4">
                  <p:embed/>
                </p:oleObj>
              </mc:Choice>
              <mc:Fallback>
                <p:oleObj name="Equation" r:id="rId20" imgW="114300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704138" y="5842000"/>
                        <a:ext cx="1143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5486766"/>
              </p:ext>
            </p:extLst>
          </p:nvPr>
        </p:nvGraphicFramePr>
        <p:xfrm>
          <a:off x="6302393" y="6311900"/>
          <a:ext cx="19558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588" name="Equation" r:id="rId22" imgW="1955520" imgH="444240" progId="Equation.DSMT4">
                  <p:embed/>
                </p:oleObj>
              </mc:Choice>
              <mc:Fallback>
                <p:oleObj name="Equation" r:id="rId22" imgW="19555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302393" y="6311900"/>
                        <a:ext cx="19558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1856942"/>
              </p:ext>
            </p:extLst>
          </p:nvPr>
        </p:nvGraphicFramePr>
        <p:xfrm>
          <a:off x="9220200" y="5803107"/>
          <a:ext cx="1460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589" name="Equation" r:id="rId24" imgW="1460160" imgH="444240" progId="Equation.DSMT4">
                  <p:embed/>
                </p:oleObj>
              </mc:Choice>
              <mc:Fallback>
                <p:oleObj name="Equation" r:id="rId24" imgW="14601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9220200" y="5803107"/>
                        <a:ext cx="14605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67050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Back-prop: efficiency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Reversing the order</a:t>
            </a:r>
            <a:br>
              <a:rPr lang="en-GB" sz="1400" dirty="0"/>
            </a:br>
            <a:r>
              <a:rPr lang="en-GB" sz="1400" dirty="0"/>
              <a:t>we reuse derivatives to next layer inputs = current layer outputs, to compute derivatives to current layer parameters and inputs</a:t>
            </a:r>
          </a:p>
          <a:p>
            <a:endParaRPr lang="en-GB" sz="1400" dirty="0"/>
          </a:p>
          <a:p>
            <a:r>
              <a:rPr lang="en-GB" sz="1400" dirty="0"/>
              <a:t>Therefore, we only differentiate </a:t>
            </a:r>
            <a:r>
              <a:rPr lang="en-GB" sz="1400" i="1" dirty="0"/>
              <a:t>current layer </a:t>
            </a:r>
            <a:r>
              <a:rPr lang="en-GB" sz="1400" dirty="0"/>
              <a:t>operations to produce derivatives</a:t>
            </a:r>
          </a:p>
          <a:p>
            <a:endParaRPr lang="en-GB" sz="1400" dirty="0"/>
          </a:p>
          <a:p>
            <a:r>
              <a:rPr lang="en-GB" sz="1400" dirty="0"/>
              <a:t>Recall complexity of forward pass</a:t>
            </a:r>
          </a:p>
          <a:p>
            <a:pPr lvl="1"/>
            <a:r>
              <a:rPr lang="en-GB" sz="1400" dirty="0"/>
              <a:t>To the leading term, one matrix by vector product (of complexity quadratic in units) per layer</a:t>
            </a:r>
          </a:p>
          <a:p>
            <a:pPr lvl="1"/>
            <a:r>
              <a:rPr lang="en-GB" sz="1400" dirty="0"/>
              <a:t>Plus, negligible (linear) addition of bias and activation</a:t>
            </a:r>
          </a:p>
          <a:p>
            <a:endParaRPr lang="en-GB" sz="1400" dirty="0"/>
          </a:p>
          <a:p>
            <a:r>
              <a:rPr lang="en-GB" sz="1400" dirty="0"/>
              <a:t>Complexity of backward pass:</a:t>
            </a:r>
          </a:p>
          <a:p>
            <a:pPr lvl="1"/>
            <a:r>
              <a:rPr lang="en-GB" sz="1400" dirty="0"/>
              <a:t>One matrix by vector product (of complexity quadratic in units) for derivatives to previous layer</a:t>
            </a:r>
          </a:p>
          <a:p>
            <a:pPr lvl="1"/>
            <a:r>
              <a:rPr lang="en-GB" sz="1400" dirty="0"/>
              <a:t>One outer product (also of complexity quadratic in units) for derivatives to weights</a:t>
            </a:r>
          </a:p>
          <a:p>
            <a:pPr lvl="1"/>
            <a:r>
              <a:rPr lang="en-GB" sz="1400" dirty="0"/>
              <a:t>Plus, negligible (linear) element-wise multiplication and activation derivatives</a:t>
            </a:r>
          </a:p>
          <a:p>
            <a:endParaRPr lang="en-GB" sz="1800" dirty="0"/>
          </a:p>
          <a:p>
            <a:r>
              <a:rPr lang="en-GB" sz="1400" dirty="0"/>
              <a:t>Hence, </a:t>
            </a:r>
            <a:r>
              <a:rPr lang="en-GB" sz="1400" b="1" dirty="0">
                <a:solidFill>
                  <a:srgbClr val="FF0000"/>
                </a:solidFill>
              </a:rPr>
              <a:t>back-prop computes all (maybe thousands of millions of) derivatives with complexity only 3 times a forward pass</a:t>
            </a:r>
            <a:r>
              <a:rPr lang="en-GB" sz="1400" dirty="0"/>
              <a:t>!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06545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Exercise: batch back-prop, vanilla net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The only way to really get back-prop is re-derive it yourselves</a:t>
            </a:r>
          </a:p>
          <a:p>
            <a:endParaRPr lang="en-GB" sz="1400" dirty="0"/>
          </a:p>
          <a:p>
            <a:r>
              <a:rPr lang="en-GB" sz="1400" dirty="0"/>
              <a:t>The exercise is re-derive back-prop in the vanilla net, but for a batch of </a:t>
            </a:r>
            <a:r>
              <a:rPr lang="en-GB" sz="1400" i="1" dirty="0"/>
              <a:t>m</a:t>
            </a:r>
            <a:r>
              <a:rPr lang="en-GB" sz="1400" dirty="0"/>
              <a:t> examples to leverage modern, parallel hardware:</a:t>
            </a:r>
          </a:p>
          <a:p>
            <a:endParaRPr lang="en-GB" sz="1400" dirty="0"/>
          </a:p>
          <a:p>
            <a:r>
              <a:rPr lang="en-GB" sz="1400" dirty="0"/>
              <a:t>Inputs: the </a:t>
            </a:r>
            <a:r>
              <a:rPr lang="en-GB" sz="1400" i="1" dirty="0"/>
              <a:t>m</a:t>
            </a:r>
            <a:r>
              <a:rPr lang="en-GB" sz="1400" dirty="0"/>
              <a:t> examples stacked in the </a:t>
            </a:r>
            <a:r>
              <a:rPr lang="en-GB" sz="1400" i="1" dirty="0"/>
              <a:t>m </a:t>
            </a:r>
            <a:r>
              <a:rPr lang="en-GB" sz="1400" dirty="0"/>
              <a:t>columns of the input matrix </a:t>
            </a:r>
          </a:p>
          <a:p>
            <a:endParaRPr lang="en-GB" sz="1400" dirty="0"/>
          </a:p>
          <a:p>
            <a:r>
              <a:rPr lang="en-GB" sz="1400" dirty="0"/>
              <a:t>Feed-forward equation: same as before 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	except </a:t>
            </a:r>
            <a:r>
              <a:rPr lang="en-GB" sz="1400" i="1" dirty="0"/>
              <a:t>z </a:t>
            </a:r>
            <a:r>
              <a:rPr lang="en-GB" sz="1400" dirty="0"/>
              <a:t>and </a:t>
            </a:r>
            <a:r>
              <a:rPr lang="en-GB" sz="1400" i="1" dirty="0"/>
              <a:t>a </a:t>
            </a:r>
            <a:r>
              <a:rPr lang="en-GB" sz="1400" dirty="0"/>
              <a:t>are no longer vectors, but matrices with </a:t>
            </a:r>
            <a:r>
              <a:rPr lang="en-GB" sz="1400" i="1" dirty="0"/>
              <a:t>m </a:t>
            </a:r>
            <a:r>
              <a:rPr lang="en-GB" sz="1400" dirty="0"/>
              <a:t>columns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r>
              <a:rPr lang="en-GB" sz="1400" dirty="0"/>
              <a:t>Prediction: a row vector in dimension </a:t>
            </a:r>
            <a:r>
              <a:rPr lang="en-GB" sz="1400" i="1" dirty="0"/>
              <a:t>m</a:t>
            </a:r>
          </a:p>
          <a:p>
            <a:endParaRPr lang="en-GB" sz="1400" i="1" dirty="0"/>
          </a:p>
          <a:p>
            <a:r>
              <a:rPr lang="en-GB" sz="1400" dirty="0"/>
              <a:t>Cost: </a:t>
            </a:r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76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028833"/>
              </p:ext>
            </p:extLst>
          </p:nvPr>
        </p:nvGraphicFramePr>
        <p:xfrm>
          <a:off x="6276111" y="2856749"/>
          <a:ext cx="20447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358" name="Equation" r:id="rId4" imgW="2044440" imgH="761760" progId="Equation.DSMT4">
                  <p:embed/>
                </p:oleObj>
              </mc:Choice>
              <mc:Fallback>
                <p:oleObj name="Equation" r:id="rId4" imgW="2044440" imgH="76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76111" y="2856749"/>
                        <a:ext cx="20447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2876137"/>
              </p:ext>
            </p:extLst>
          </p:nvPr>
        </p:nvGraphicFramePr>
        <p:xfrm>
          <a:off x="5824389" y="3728286"/>
          <a:ext cx="889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359" name="Equation" r:id="rId6" imgW="888840" imgH="304560" progId="Equation.DSMT4">
                  <p:embed/>
                </p:oleObj>
              </mc:Choice>
              <mc:Fallback>
                <p:oleObj name="Equation" r:id="rId6" imgW="8888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24389" y="3728286"/>
                        <a:ext cx="889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2053979"/>
              </p:ext>
            </p:extLst>
          </p:nvPr>
        </p:nvGraphicFramePr>
        <p:xfrm>
          <a:off x="4068224" y="3753686"/>
          <a:ext cx="1168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360" name="Equation" r:id="rId8" imgW="1168200" imgH="215640" progId="Equation.DSMT4">
                  <p:embed/>
                </p:oleObj>
              </mc:Choice>
              <mc:Fallback>
                <p:oleObj name="Equation" r:id="rId8" imgW="1168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068224" y="3753686"/>
                        <a:ext cx="1168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Arrow Connector 9"/>
          <p:cNvCxnSpPr/>
          <p:nvPr/>
        </p:nvCxnSpPr>
        <p:spPr>
          <a:xfrm>
            <a:off x="5286168" y="3858816"/>
            <a:ext cx="5057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3015545"/>
              </p:ext>
            </p:extLst>
          </p:nvPr>
        </p:nvGraphicFramePr>
        <p:xfrm>
          <a:off x="4083050" y="5002213"/>
          <a:ext cx="1993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361" name="Equation" r:id="rId10" imgW="1993680" imgH="304560" progId="Equation.DSMT4">
                  <p:embed/>
                </p:oleObj>
              </mc:Choice>
              <mc:Fallback>
                <p:oleObj name="Equation" r:id="rId10" imgW="19936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083050" y="5002213"/>
                        <a:ext cx="1993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5225467"/>
              </p:ext>
            </p:extLst>
          </p:nvPr>
        </p:nvGraphicFramePr>
        <p:xfrm>
          <a:off x="1637141" y="5600364"/>
          <a:ext cx="1409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362" name="Equation" r:id="rId12" imgW="1409400" imgH="393480" progId="Equation.DSMT4">
                  <p:embed/>
                </p:oleObj>
              </mc:Choice>
              <mc:Fallback>
                <p:oleObj name="Equation" r:id="rId12" imgW="14094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637141" y="5600364"/>
                        <a:ext cx="14097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22020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Solution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Seed:</a:t>
            </a:r>
          </a:p>
          <a:p>
            <a:endParaRPr lang="en-GB" sz="1400" dirty="0"/>
          </a:p>
          <a:p>
            <a:r>
              <a:rPr lang="en-GB" sz="1400" dirty="0"/>
              <a:t>Recursion for l=L to 1:</a:t>
            </a:r>
          </a:p>
          <a:p>
            <a:endParaRPr lang="en-GB" sz="1400" dirty="0"/>
          </a:p>
          <a:p>
            <a:pPr lvl="1"/>
            <a:r>
              <a:rPr lang="en-GB" sz="1400" dirty="0"/>
              <a:t>Combination: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Weights: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Biases: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Recursion:</a:t>
            </a:r>
          </a:p>
          <a:p>
            <a:endParaRPr lang="en-GB" sz="1400" dirty="0"/>
          </a:p>
          <a:p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77</a:t>
            </a:fld>
            <a:endParaRPr lang="en-GB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3123519"/>
              </p:ext>
            </p:extLst>
          </p:nvPr>
        </p:nvGraphicFramePr>
        <p:xfrm>
          <a:off x="1688623" y="1763713"/>
          <a:ext cx="1447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87" name="Equation" r:id="rId4" imgW="1447560" imgH="419040" progId="Equation.DSMT4">
                  <p:embed/>
                </p:oleObj>
              </mc:Choice>
              <mc:Fallback>
                <p:oleObj name="Equation" r:id="rId4" imgW="14475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88623" y="1763713"/>
                        <a:ext cx="14478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589663"/>
              </p:ext>
            </p:extLst>
          </p:nvPr>
        </p:nvGraphicFramePr>
        <p:xfrm>
          <a:off x="2785286" y="2978474"/>
          <a:ext cx="1460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88" name="Equation" r:id="rId6" imgW="1460160" imgH="406080" progId="Equation.DSMT4">
                  <p:embed/>
                </p:oleObj>
              </mc:Choice>
              <mc:Fallback>
                <p:oleObj name="Equation" r:id="rId6" imgW="146016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85286" y="2978474"/>
                        <a:ext cx="14605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3077187"/>
              </p:ext>
            </p:extLst>
          </p:nvPr>
        </p:nvGraphicFramePr>
        <p:xfrm>
          <a:off x="2785286" y="3726199"/>
          <a:ext cx="1143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89" name="Equation" r:id="rId8" imgW="1143000" imgH="406080" progId="Equation.DSMT4">
                  <p:embed/>
                </p:oleObj>
              </mc:Choice>
              <mc:Fallback>
                <p:oleObj name="Equation" r:id="rId8" imgW="114300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785286" y="3726199"/>
                        <a:ext cx="1143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3323220"/>
              </p:ext>
            </p:extLst>
          </p:nvPr>
        </p:nvGraphicFramePr>
        <p:xfrm>
          <a:off x="2785286" y="4473924"/>
          <a:ext cx="8763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90" name="Equation" r:id="rId10" imgW="876240" imgH="406080" progId="Equation.DSMT4">
                  <p:embed/>
                </p:oleObj>
              </mc:Choice>
              <mc:Fallback>
                <p:oleObj name="Equation" r:id="rId10" imgW="87624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785286" y="4473924"/>
                        <a:ext cx="8763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9205793"/>
              </p:ext>
            </p:extLst>
          </p:nvPr>
        </p:nvGraphicFramePr>
        <p:xfrm>
          <a:off x="2785286" y="5273710"/>
          <a:ext cx="1143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91" name="Equation" r:id="rId12" imgW="1143000" imgH="406080" progId="Equation.DSMT4">
                  <p:embed/>
                </p:oleObj>
              </mc:Choice>
              <mc:Fallback>
                <p:oleObj name="Equation" r:id="rId12" imgW="114300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785286" y="5273710"/>
                        <a:ext cx="1143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47238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Generalization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have so far studied “vanilla” neural nets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Compute current layer </a:t>
            </a:r>
            <a:r>
              <a:rPr lang="en-GB" sz="1400" i="1" dirty="0"/>
              <a:t>l</a:t>
            </a:r>
            <a:r>
              <a:rPr lang="en-GB" sz="1400" dirty="0"/>
              <a:t> from previous layer </a:t>
            </a:r>
            <a:r>
              <a:rPr lang="en-GB" sz="1400" i="1" dirty="0"/>
              <a:t>l-1</a:t>
            </a:r>
            <a:r>
              <a:rPr lang="en-GB" sz="1400" dirty="0"/>
              <a:t> in </a:t>
            </a:r>
            <a:r>
              <a:rPr lang="en-GB" sz="1400" u="sng" dirty="0"/>
              <a:t>two</a:t>
            </a:r>
            <a:r>
              <a:rPr lang="en-GB" sz="1400" dirty="0"/>
              <a:t> matrix operations (or </a:t>
            </a:r>
            <a:r>
              <a:rPr lang="en-GB" sz="1400" i="1" dirty="0"/>
              <a:t>ops</a:t>
            </a:r>
            <a:r>
              <a:rPr lang="en-GB" sz="1400" dirty="0"/>
              <a:t>, following </a:t>
            </a:r>
            <a:r>
              <a:rPr lang="en-GB" sz="1400" dirty="0" err="1"/>
              <a:t>TensorFlow</a:t>
            </a:r>
            <a:r>
              <a:rPr lang="en-GB" sz="1400" dirty="0"/>
              <a:t> nomenclature): </a:t>
            </a:r>
            <a:br>
              <a:rPr lang="en-GB" sz="1400" dirty="0"/>
            </a:br>
            <a:br>
              <a:rPr lang="en-GB" sz="1400" dirty="0"/>
            </a:br>
            <a:r>
              <a:rPr lang="en-GB" sz="1400" dirty="0"/>
              <a:t>a combination                                      followed by an activation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Each layer admits two sets of parameters, or connection weights: the matrix           and the vector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The output layer                 is a real number (the prediction)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The loss is the square prediction error:</a:t>
            </a:r>
          </a:p>
          <a:p>
            <a:pPr lvl="1"/>
            <a:endParaRPr lang="en-GB" sz="1400" dirty="0"/>
          </a:p>
          <a:p>
            <a:r>
              <a:rPr lang="en-GB" sz="1600" dirty="0"/>
              <a:t>Excluded components present in real-world ANNs like:</a:t>
            </a:r>
          </a:p>
          <a:p>
            <a:pPr lvl="1"/>
            <a:r>
              <a:rPr lang="en-GB" sz="1400" dirty="0"/>
              <a:t>Improvements in training speed and stability like batch-norm or dropout </a:t>
            </a:r>
            <a:r>
              <a:rPr lang="en-GB" sz="1400" dirty="0">
                <a:sym typeface="Wingdings" panose="05000000000000000000" pitchFamily="2" charset="2"/>
              </a:rPr>
              <a:t> new ops, more than 2 per layer</a:t>
            </a:r>
            <a:endParaRPr lang="en-GB" sz="1400" dirty="0"/>
          </a:p>
          <a:p>
            <a:pPr lvl="1"/>
            <a:r>
              <a:rPr lang="en-GB" sz="1400" dirty="0"/>
              <a:t>Convolutional or recurrent nets heavily used in computer vision or natural language processing </a:t>
            </a:r>
            <a:r>
              <a:rPr lang="en-GB" sz="1400" dirty="0">
                <a:sym typeface="Wingdings" panose="05000000000000000000" pitchFamily="2" charset="2"/>
              </a:rPr>
              <a:t> yet different ops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Classification nets                is a vector and                               is an arbitrary </a:t>
            </a:r>
            <a:r>
              <a:rPr lang="en-GB" sz="1400" u="sng" dirty="0">
                <a:sym typeface="Wingdings" panose="05000000000000000000" pitchFamily="2" charset="2"/>
              </a:rPr>
              <a:t>scalar</a:t>
            </a:r>
            <a:r>
              <a:rPr lang="en-GB" sz="1400" dirty="0">
                <a:sym typeface="Wingdings" panose="05000000000000000000" pitchFamily="2" charset="2"/>
              </a:rPr>
              <a:t> function</a:t>
            </a: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78</a:t>
            </a:fld>
            <a:endParaRPr lang="en-GB"/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1663822"/>
              </p:ext>
            </p:extLst>
          </p:nvPr>
        </p:nvGraphicFramePr>
        <p:xfrm>
          <a:off x="6096000" y="2720438"/>
          <a:ext cx="889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594" name="Equation" r:id="rId4" imgW="888840" imgH="304560" progId="Equation.DSMT4">
                  <p:embed/>
                </p:oleObj>
              </mc:Choice>
              <mc:Fallback>
                <p:oleObj name="Equation" r:id="rId4" imgW="8888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2720438"/>
                        <a:ext cx="889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0964329"/>
              </p:ext>
            </p:extLst>
          </p:nvPr>
        </p:nvGraphicFramePr>
        <p:xfrm>
          <a:off x="2780054" y="2764888"/>
          <a:ext cx="1168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595" name="Equation" r:id="rId6" imgW="1168200" imgH="215640" progId="Equation.DSMT4">
                  <p:embed/>
                </p:oleObj>
              </mc:Choice>
              <mc:Fallback>
                <p:oleObj name="Equation" r:id="rId6" imgW="1168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80054" y="2764888"/>
                        <a:ext cx="1168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519582"/>
              </p:ext>
            </p:extLst>
          </p:nvPr>
        </p:nvGraphicFramePr>
        <p:xfrm>
          <a:off x="2901676" y="3780090"/>
          <a:ext cx="482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596" name="Equation" r:id="rId8" imgW="482400" imgH="241200" progId="Equation.DSMT4">
                  <p:embed/>
                </p:oleObj>
              </mc:Choice>
              <mc:Fallback>
                <p:oleObj name="Equation" r:id="rId8" imgW="482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901676" y="3780090"/>
                        <a:ext cx="482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2755427"/>
              </p:ext>
            </p:extLst>
          </p:nvPr>
        </p:nvGraphicFramePr>
        <p:xfrm>
          <a:off x="4501305" y="4228355"/>
          <a:ext cx="15113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597" name="Equation" r:id="rId10" imgW="1511280" imgH="342720" progId="Equation.DSMT4">
                  <p:embed/>
                </p:oleObj>
              </mc:Choice>
              <mc:Fallback>
                <p:oleObj name="Equation" r:id="rId10" imgW="151128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501305" y="4228355"/>
                        <a:ext cx="15113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0588286"/>
              </p:ext>
            </p:extLst>
          </p:nvPr>
        </p:nvGraphicFramePr>
        <p:xfrm>
          <a:off x="7214075" y="3284538"/>
          <a:ext cx="266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598" name="Equation" r:id="rId12" imgW="266400" imgH="215640" progId="Equation.DSMT4">
                  <p:embed/>
                </p:oleObj>
              </mc:Choice>
              <mc:Fallback>
                <p:oleObj name="Equation" r:id="rId12" imgW="266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214075" y="3284538"/>
                        <a:ext cx="2667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1622725"/>
              </p:ext>
            </p:extLst>
          </p:nvPr>
        </p:nvGraphicFramePr>
        <p:xfrm>
          <a:off x="8693150" y="3284538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599" name="Equation" r:id="rId14" imgW="215640" imgH="215640" progId="Equation.DSMT4">
                  <p:embed/>
                </p:oleObj>
              </mc:Choice>
              <mc:Fallback>
                <p:oleObj name="Equation" r:id="rId14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693150" y="3284538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3073029"/>
              </p:ext>
            </p:extLst>
          </p:nvPr>
        </p:nvGraphicFramePr>
        <p:xfrm>
          <a:off x="3214263" y="5667848"/>
          <a:ext cx="482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600" name="Equation" r:id="rId16" imgW="482400" imgH="241200" progId="Equation.DSMT4">
                  <p:embed/>
                </p:oleObj>
              </mc:Choice>
              <mc:Fallback>
                <p:oleObj name="Equation" r:id="rId16" imgW="482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214263" y="5667848"/>
                        <a:ext cx="482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6727859"/>
              </p:ext>
            </p:extLst>
          </p:nvPr>
        </p:nvGraphicFramePr>
        <p:xfrm>
          <a:off x="4864186" y="5636597"/>
          <a:ext cx="1130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601" name="Equation" r:id="rId17" imgW="1130040" imgH="304560" progId="Equation.DSMT4">
                  <p:embed/>
                </p:oleObj>
              </mc:Choice>
              <mc:Fallback>
                <p:oleObj name="Equation" r:id="rId17" imgW="11300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864186" y="5636597"/>
                        <a:ext cx="11303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78340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General ANNs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/>
              <a:t>We generalize the formalism of ANNs as follows:</a:t>
            </a:r>
          </a:p>
          <a:p>
            <a:r>
              <a:rPr lang="en-GB" sz="1400" dirty="0"/>
              <a:t>Starting with the vector                  in the input layer, as previously</a:t>
            </a:r>
          </a:p>
          <a:p>
            <a:r>
              <a:rPr lang="en-GB" sz="1400" dirty="0"/>
              <a:t>Apply a sequence of </a:t>
            </a:r>
            <a:r>
              <a:rPr lang="en-GB" sz="1400" i="1" dirty="0"/>
              <a:t>L</a:t>
            </a:r>
            <a:r>
              <a:rPr lang="en-GB" sz="1400" dirty="0"/>
              <a:t> vector-to-vector transformations (or ops)        , each parameterized by its vector of parameters       </a:t>
            </a:r>
          </a:p>
          <a:p>
            <a:pPr marL="0" indent="0">
              <a:buNone/>
            </a:pPr>
            <a:endParaRPr lang="en-GB" sz="1800" dirty="0"/>
          </a:p>
          <a:p>
            <a:pPr lvl="1"/>
            <a:r>
              <a:rPr lang="en-GB" sz="1200" dirty="0"/>
              <a:t>The ops           in the sequence are arbitrary, but every transformation must be a function of the previous vector            only (for now)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We call </a:t>
            </a:r>
            <a:r>
              <a:rPr lang="en-GB" sz="1200" b="1" i="1" dirty="0"/>
              <a:t>ops</a:t>
            </a:r>
            <a:r>
              <a:rPr lang="en-GB" sz="1200" dirty="0"/>
              <a:t> these vector-to-vector transformations        --- the name comes from </a:t>
            </a:r>
            <a:r>
              <a:rPr lang="en-GB" sz="1200" dirty="0" err="1"/>
              <a:t>TensorFlow</a:t>
            </a:r>
            <a:r>
              <a:rPr lang="en-GB" sz="1200" dirty="0"/>
              <a:t>         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Ops are algebraic building blocks: product by matrix, element-wise scalar function application, convolution, etc.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Jacobians                  and                  of all ops are known --- </a:t>
            </a:r>
            <a:r>
              <a:rPr lang="en-GB" sz="1200" dirty="0" err="1"/>
              <a:t>TensorFlow</a:t>
            </a:r>
            <a:r>
              <a:rPr lang="en-GB" sz="1200" dirty="0"/>
              <a:t> ops require code to produce Jacobians</a:t>
            </a:r>
          </a:p>
          <a:p>
            <a:pPr lvl="1"/>
            <a:endParaRPr lang="en-GB" sz="1200" dirty="0"/>
          </a:p>
          <a:p>
            <a:pPr lvl="1"/>
            <a:r>
              <a:rPr lang="en-GB" sz="1200" i="1" dirty="0"/>
              <a:t>l</a:t>
            </a:r>
            <a:r>
              <a:rPr lang="en-GB" sz="1200" dirty="0"/>
              <a:t> is no longer the index of the </a:t>
            </a:r>
            <a:r>
              <a:rPr lang="en-GB" sz="1200" i="1" dirty="0"/>
              <a:t>layer</a:t>
            </a:r>
            <a:r>
              <a:rPr lang="en-GB" sz="1200" dirty="0"/>
              <a:t>, but the index of the </a:t>
            </a:r>
            <a:r>
              <a:rPr lang="en-GB" sz="1200" i="1" dirty="0"/>
              <a:t>op</a:t>
            </a:r>
            <a:br>
              <a:rPr lang="en-GB" sz="1200" dirty="0"/>
            </a:br>
            <a:r>
              <a:rPr lang="en-GB" sz="1200" dirty="0"/>
              <a:t>For example, vanilla nets have 2 ops per layer: a combination, followed by an activation – general nets may have more</a:t>
            </a:r>
            <a:br>
              <a:rPr lang="en-GB" sz="1200" dirty="0"/>
            </a:br>
            <a:endParaRPr lang="en-GB" sz="1200" dirty="0"/>
          </a:p>
          <a:p>
            <a:pPr lvl="1"/>
            <a:r>
              <a:rPr lang="en-GB" sz="1200" dirty="0"/>
              <a:t>The vector           is the collection of all scalar parameters to op       , including elements in matrices and vectors</a:t>
            </a:r>
            <a:br>
              <a:rPr lang="en-GB" sz="1200" dirty="0"/>
            </a:br>
            <a:r>
              <a:rPr lang="en-GB" sz="1200" dirty="0"/>
              <a:t>For example, the matrix product step in vanilla nets is parameterized by a matrix, which we represent flattened in a vector</a:t>
            </a:r>
          </a:p>
          <a:p>
            <a:pPr marL="914400" lvl="2" indent="0">
              <a:buNone/>
            </a:pPr>
            <a:endParaRPr lang="en-GB" sz="1200" dirty="0"/>
          </a:p>
          <a:p>
            <a:r>
              <a:rPr lang="en-GB" sz="1400" dirty="0"/>
              <a:t>Pick the prediction vector           and arbitrary (but, importantly, </a:t>
            </a:r>
            <a:r>
              <a:rPr lang="en-GB" sz="1400" i="1" dirty="0"/>
              <a:t>scalar</a:t>
            </a:r>
            <a:r>
              <a:rPr lang="en-GB" sz="1400" dirty="0"/>
              <a:t>) loss</a:t>
            </a:r>
            <a:endParaRPr lang="en-GB" sz="2000" dirty="0"/>
          </a:p>
          <a:p>
            <a:endParaRPr lang="en-GB" sz="20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79</a:t>
            </a:fld>
            <a:endParaRPr lang="en-GB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0184194"/>
              </p:ext>
            </p:extLst>
          </p:nvPr>
        </p:nvGraphicFramePr>
        <p:xfrm>
          <a:off x="2992794" y="2169472"/>
          <a:ext cx="482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949" name="Equation" r:id="rId4" imgW="482400" imgH="215640" progId="Equation.DSMT4">
                  <p:embed/>
                </p:oleObj>
              </mc:Choice>
              <mc:Fallback>
                <p:oleObj name="Equation" r:id="rId4" imgW="482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92794" y="2169472"/>
                        <a:ext cx="482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9342350"/>
              </p:ext>
            </p:extLst>
          </p:nvPr>
        </p:nvGraphicFramePr>
        <p:xfrm>
          <a:off x="5864381" y="2490397"/>
          <a:ext cx="228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950" name="Equation" r:id="rId6" imgW="228600" imgH="241200" progId="Equation.DSMT4">
                  <p:embed/>
                </p:oleObj>
              </mc:Choice>
              <mc:Fallback>
                <p:oleObj name="Equation" r:id="rId6" imgW="228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64381" y="2490397"/>
                        <a:ext cx="228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4487475"/>
              </p:ext>
            </p:extLst>
          </p:nvPr>
        </p:nvGraphicFramePr>
        <p:xfrm>
          <a:off x="9600033" y="2490397"/>
          <a:ext cx="228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951" name="Equation" r:id="rId8" imgW="228600" imgH="215640" progId="Equation.DSMT4">
                  <p:embed/>
                </p:oleObj>
              </mc:Choice>
              <mc:Fallback>
                <p:oleObj name="Equation" r:id="rId8" imgW="2286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600033" y="2490397"/>
                        <a:ext cx="228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5553108"/>
              </p:ext>
            </p:extLst>
          </p:nvPr>
        </p:nvGraphicFramePr>
        <p:xfrm>
          <a:off x="2195345" y="3112040"/>
          <a:ext cx="228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952" name="Equation" r:id="rId10" imgW="228600" imgH="241200" progId="Equation.DSMT4">
                  <p:embed/>
                </p:oleObj>
              </mc:Choice>
              <mc:Fallback>
                <p:oleObj name="Equation" r:id="rId10" imgW="228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95345" y="3112040"/>
                        <a:ext cx="228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4844035"/>
              </p:ext>
            </p:extLst>
          </p:nvPr>
        </p:nvGraphicFramePr>
        <p:xfrm>
          <a:off x="5565650" y="2807240"/>
          <a:ext cx="1231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953" name="Equation" r:id="rId11" imgW="1231560" imgH="304560" progId="Equation.DSMT4">
                  <p:embed/>
                </p:oleObj>
              </mc:Choice>
              <mc:Fallback>
                <p:oleObj name="Equation" r:id="rId11" imgW="12315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565650" y="2807240"/>
                        <a:ext cx="1231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9902806"/>
              </p:ext>
            </p:extLst>
          </p:nvPr>
        </p:nvGraphicFramePr>
        <p:xfrm>
          <a:off x="8540161" y="3112040"/>
          <a:ext cx="3048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954" name="Equation" r:id="rId13" imgW="304560" imgH="215640" progId="Equation.DSMT4">
                  <p:embed/>
                </p:oleObj>
              </mc:Choice>
              <mc:Fallback>
                <p:oleObj name="Equation" r:id="rId13" imgW="3045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540161" y="3112040"/>
                        <a:ext cx="3048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493610"/>
              </p:ext>
            </p:extLst>
          </p:nvPr>
        </p:nvGraphicFramePr>
        <p:xfrm>
          <a:off x="2367847" y="5510560"/>
          <a:ext cx="228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955" name="Equation" r:id="rId15" imgW="228600" imgH="215640" progId="Equation.DSMT4">
                  <p:embed/>
                </p:oleObj>
              </mc:Choice>
              <mc:Fallback>
                <p:oleObj name="Equation" r:id="rId15" imgW="2286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67847" y="5510560"/>
                        <a:ext cx="228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7065821"/>
              </p:ext>
            </p:extLst>
          </p:nvPr>
        </p:nvGraphicFramePr>
        <p:xfrm>
          <a:off x="5279068" y="4927006"/>
          <a:ext cx="228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956" name="Equation" r:id="rId17" imgW="228600" imgH="215640" progId="Equation.DSMT4">
                  <p:embed/>
                </p:oleObj>
              </mc:Choice>
              <mc:Fallback>
                <p:oleObj name="Equation" r:id="rId17" imgW="2286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279068" y="4927006"/>
                        <a:ext cx="228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8324549"/>
              </p:ext>
            </p:extLst>
          </p:nvPr>
        </p:nvGraphicFramePr>
        <p:xfrm>
          <a:off x="5507668" y="5485160"/>
          <a:ext cx="228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957" name="Equation" r:id="rId19" imgW="228600" imgH="241200" progId="Equation.DSMT4">
                  <p:embed/>
                </p:oleObj>
              </mc:Choice>
              <mc:Fallback>
                <p:oleObj name="Equation" r:id="rId19" imgW="228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07668" y="5485160"/>
                        <a:ext cx="228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1965861"/>
              </p:ext>
            </p:extLst>
          </p:nvPr>
        </p:nvGraphicFramePr>
        <p:xfrm>
          <a:off x="6560212" y="6163314"/>
          <a:ext cx="1130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958" name="Equation" r:id="rId20" imgW="1130040" imgH="304560" progId="Equation.DSMT4">
                  <p:embed/>
                </p:oleObj>
              </mc:Choice>
              <mc:Fallback>
                <p:oleObj name="Equation" r:id="rId20" imgW="11300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560212" y="6163314"/>
                        <a:ext cx="11303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8706788"/>
              </p:ext>
            </p:extLst>
          </p:nvPr>
        </p:nvGraphicFramePr>
        <p:xfrm>
          <a:off x="4781229" y="3565945"/>
          <a:ext cx="228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959" name="Equation" r:id="rId22" imgW="228600" imgH="241200" progId="Equation.DSMT4">
                  <p:embed/>
                </p:oleObj>
              </mc:Choice>
              <mc:Fallback>
                <p:oleObj name="Equation" r:id="rId22" imgW="228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81229" y="3565945"/>
                        <a:ext cx="228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0901711"/>
              </p:ext>
            </p:extLst>
          </p:nvPr>
        </p:nvGraphicFramePr>
        <p:xfrm>
          <a:off x="3234094" y="4369006"/>
          <a:ext cx="3556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960" name="Equation" r:id="rId23" imgW="355320" imgH="444240" progId="Equation.DSMT4">
                  <p:embed/>
                </p:oleObj>
              </mc:Choice>
              <mc:Fallback>
                <p:oleObj name="Equation" r:id="rId23" imgW="3553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234094" y="4369006"/>
                        <a:ext cx="3556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800478"/>
              </p:ext>
            </p:extLst>
          </p:nvPr>
        </p:nvGraphicFramePr>
        <p:xfrm>
          <a:off x="2314575" y="4364962"/>
          <a:ext cx="406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961" name="Equation" r:id="rId25" imgW="406080" imgH="444240" progId="Equation.DSMT4">
                  <p:embed/>
                </p:oleObj>
              </mc:Choice>
              <mc:Fallback>
                <p:oleObj name="Equation" r:id="rId25" imgW="4060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314575" y="4364962"/>
                        <a:ext cx="4064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9615746"/>
              </p:ext>
            </p:extLst>
          </p:nvPr>
        </p:nvGraphicFramePr>
        <p:xfrm>
          <a:off x="3107046" y="6177948"/>
          <a:ext cx="241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962" name="Equation" r:id="rId27" imgW="241200" imgH="215640" progId="Equation.DSMT4">
                  <p:embed/>
                </p:oleObj>
              </mc:Choice>
              <mc:Fallback>
                <p:oleObj name="Equation" r:id="rId27" imgW="241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3107046" y="6177948"/>
                        <a:ext cx="241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844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CVA as an option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400" dirty="0"/>
              <a:t>At the time </a:t>
            </a:r>
            <a:r>
              <a:rPr lang="en-GB" sz="1400" i="1" dirty="0"/>
              <a:t>T </a:t>
            </a:r>
            <a:r>
              <a:rPr lang="en-GB" sz="1400" dirty="0"/>
              <a:t>when a counterparty defaults, I have a (negative) payoff of </a:t>
            </a:r>
          </a:p>
          <a:p>
            <a:r>
              <a:rPr lang="en-GB" sz="1400" dirty="0"/>
              <a:t>where </a:t>
            </a:r>
            <a:r>
              <a:rPr lang="en-GB" sz="1400" i="1" dirty="0"/>
              <a:t>V </a:t>
            </a:r>
            <a:r>
              <a:rPr lang="en-GB" sz="1400" dirty="0"/>
              <a:t>is the value, at </a:t>
            </a:r>
            <a:r>
              <a:rPr lang="en-GB" sz="1400" i="1" dirty="0"/>
              <a:t>T</a:t>
            </a:r>
            <a:r>
              <a:rPr lang="en-GB" sz="1400" dirty="0"/>
              <a:t>, of the sum of all transactions with the party (called “netting set”)</a:t>
            </a:r>
          </a:p>
          <a:p>
            <a:r>
              <a:rPr lang="en-GB" sz="1400" dirty="0"/>
              <a:t>including swaps, options, exotics, hybrids, etc.</a:t>
            </a:r>
          </a:p>
          <a:p>
            <a:endParaRPr lang="en-GB" sz="1400" dirty="0"/>
          </a:p>
          <a:p>
            <a:r>
              <a:rPr lang="en-GB" sz="1400" dirty="0"/>
              <a:t>Note that </a:t>
            </a:r>
            <a:r>
              <a:rPr lang="en-GB" sz="1400" i="1" dirty="0"/>
              <a:t>V </a:t>
            </a:r>
            <a:r>
              <a:rPr lang="en-GB" sz="1400" dirty="0"/>
              <a:t>depends on the market value at </a:t>
            </a:r>
            <a:r>
              <a:rPr lang="en-GB" sz="1400" i="1" dirty="0"/>
              <a:t>T</a:t>
            </a:r>
            <a:r>
              <a:rPr lang="en-GB" sz="1400" dirty="0"/>
              <a:t> of all assets underlying to all transactions in netting set</a:t>
            </a:r>
          </a:p>
          <a:p>
            <a:r>
              <a:rPr lang="en-GB" sz="1400" dirty="0"/>
              <a:t>plus path-dependencies (were Bermudans early exercised before </a:t>
            </a:r>
            <a:r>
              <a:rPr lang="en-GB" sz="1400" i="1" dirty="0"/>
              <a:t>T</a:t>
            </a:r>
            <a:r>
              <a:rPr lang="en-GB" sz="1400" dirty="0"/>
              <a:t>? were barriers hit before </a:t>
            </a:r>
            <a:r>
              <a:rPr lang="en-GB" sz="1400" i="1" dirty="0"/>
              <a:t>T</a:t>
            </a:r>
            <a:r>
              <a:rPr lang="en-GB" sz="1400" dirty="0"/>
              <a:t>? Etc.)</a:t>
            </a:r>
          </a:p>
          <a:p>
            <a:endParaRPr lang="en-GB" sz="1400" dirty="0"/>
          </a:p>
          <a:p>
            <a:r>
              <a:rPr lang="en-GB" sz="1400" dirty="0"/>
              <a:t>The payoff of the real option I am implicitly giving away when trading is therefore:</a:t>
            </a:r>
          </a:p>
          <a:p>
            <a:r>
              <a:rPr lang="en-GB" sz="1400" dirty="0"/>
              <a:t>where tau is the (stochastic) time of default</a:t>
            </a:r>
          </a:p>
          <a:p>
            <a:r>
              <a:rPr lang="en-GB" sz="1400" dirty="0"/>
              <a:t>this is also often written as a continuous integral</a:t>
            </a:r>
          </a:p>
          <a:p>
            <a:endParaRPr lang="en-GB" sz="1400" dirty="0"/>
          </a:p>
          <a:p>
            <a:r>
              <a:rPr lang="en-GB" sz="1400" dirty="0"/>
              <a:t>This is a complicated, hybrid option that depends on credit and the joint dynamics of all </a:t>
            </a:r>
            <a:r>
              <a:rPr lang="en-GB" sz="1400" dirty="0" err="1"/>
              <a:t>underlyers</a:t>
            </a:r>
            <a:r>
              <a:rPr lang="en-GB" sz="1400" dirty="0"/>
              <a:t> in the netting set</a:t>
            </a:r>
          </a:p>
          <a:p>
            <a:r>
              <a:rPr lang="en-GB" sz="1400" dirty="0"/>
              <a:t>even when the transactions in the netting set are basic</a:t>
            </a:r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</a:t>
            </a:fld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6901014"/>
              </p:ext>
            </p:extLst>
          </p:nvPr>
        </p:nvGraphicFramePr>
        <p:xfrm>
          <a:off x="6410367" y="1843439"/>
          <a:ext cx="10668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543" name="Equation" r:id="rId4" imgW="1066680" imgH="253800" progId="Equation.DSMT4">
                  <p:embed/>
                </p:oleObj>
              </mc:Choice>
              <mc:Fallback>
                <p:oleObj name="Equation" r:id="rId4" imgW="10666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10367" y="1843439"/>
                        <a:ext cx="10668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7975986"/>
              </p:ext>
            </p:extLst>
          </p:nvPr>
        </p:nvGraphicFramePr>
        <p:xfrm>
          <a:off x="7168984" y="3945053"/>
          <a:ext cx="927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544" name="Equation" r:id="rId6" imgW="927000" imgH="431640" progId="Equation.DSMT4">
                  <p:embed/>
                </p:oleObj>
              </mc:Choice>
              <mc:Fallback>
                <p:oleObj name="Equation" r:id="rId6" imgW="9270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168984" y="3945053"/>
                        <a:ext cx="9271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94372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General back-prop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/>
              <a:t>Applying the same steps we used to derive back-prop for vanilla nets, we obtain a general back-prop algorithm:</a:t>
            </a:r>
          </a:p>
          <a:p>
            <a:pPr marL="0" indent="0">
              <a:buNone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Perform a forward pass, store all intermediate results 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Seed with the derivative to the output layer:</a:t>
            </a:r>
          </a:p>
          <a:p>
            <a:pPr marL="800100" lvl="1" indent="-342900">
              <a:buFont typeface="+mj-lt"/>
              <a:buAutoNum type="arabicPeriod"/>
            </a:pPr>
            <a:endParaRPr lang="en-GB" sz="10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Back-propagate derivatives with the chain rule, knowing </a:t>
            </a:r>
          </a:p>
          <a:p>
            <a:pPr lvl="1">
              <a:buAutoNum type="alphaLcPeriod"/>
            </a:pPr>
            <a:endParaRPr lang="en-GB" sz="1000" dirty="0"/>
          </a:p>
          <a:p>
            <a:pPr lvl="1">
              <a:buAutoNum type="alphaLcPeriod"/>
            </a:pPr>
            <a:endParaRPr lang="en-GB" sz="1200" dirty="0"/>
          </a:p>
          <a:p>
            <a:pPr lvl="1">
              <a:buAutoNum type="alphaLcPeriod"/>
            </a:pPr>
            <a:r>
              <a:rPr lang="en-GB" sz="1200" dirty="0"/>
              <a:t>Parameter derivatives:</a:t>
            </a:r>
          </a:p>
          <a:p>
            <a:pPr lvl="1">
              <a:buAutoNum type="alphaLcPeriod"/>
            </a:pPr>
            <a:endParaRPr lang="en-GB" sz="1200" dirty="0"/>
          </a:p>
          <a:p>
            <a:pPr lvl="1">
              <a:buAutoNum type="alphaLcPeriod"/>
            </a:pPr>
            <a:endParaRPr lang="en-GB" sz="1200" dirty="0"/>
          </a:p>
          <a:p>
            <a:pPr lvl="1">
              <a:buAutoNum type="alphaLcPeriod"/>
            </a:pPr>
            <a:r>
              <a:rPr lang="en-GB" sz="1200" dirty="0"/>
              <a:t>Compute derivatives              for recursion: 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80</a:t>
            </a:fld>
            <a:endParaRPr lang="en-GB"/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5720156"/>
              </p:ext>
            </p:extLst>
          </p:nvPr>
        </p:nvGraphicFramePr>
        <p:xfrm>
          <a:off x="4596350" y="3087299"/>
          <a:ext cx="12319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606" name="Equation" r:id="rId4" imgW="1231560" imgH="419040" progId="Equation.DSMT4">
                  <p:embed/>
                </p:oleObj>
              </mc:Choice>
              <mc:Fallback>
                <p:oleObj name="Equation" r:id="rId4" imgW="12315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96350" y="3087299"/>
                        <a:ext cx="12319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7030058"/>
              </p:ext>
            </p:extLst>
          </p:nvPr>
        </p:nvGraphicFramePr>
        <p:xfrm>
          <a:off x="5212300" y="2525577"/>
          <a:ext cx="3048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607" name="Equation" r:id="rId6" imgW="304560" imgH="215640" progId="Equation.DSMT4">
                  <p:embed/>
                </p:oleObj>
              </mc:Choice>
              <mc:Fallback>
                <p:oleObj name="Equation" r:id="rId6" imgW="3045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12300" y="2525577"/>
                        <a:ext cx="3048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9825331"/>
              </p:ext>
            </p:extLst>
          </p:nvPr>
        </p:nvGraphicFramePr>
        <p:xfrm>
          <a:off x="3137494" y="4514073"/>
          <a:ext cx="25146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608" name="Equation" r:id="rId8" imgW="2514600" imgH="507960" progId="Equation.DSMT4">
                  <p:embed/>
                </p:oleObj>
              </mc:Choice>
              <mc:Fallback>
                <p:oleObj name="Equation" r:id="rId8" imgW="25146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37494" y="4514073"/>
                        <a:ext cx="25146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4529370"/>
              </p:ext>
            </p:extLst>
          </p:nvPr>
        </p:nvGraphicFramePr>
        <p:xfrm>
          <a:off x="5380620" y="3915393"/>
          <a:ext cx="330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609" name="Equation" r:id="rId10" imgW="330120" imgH="406080" progId="Equation.DSMT4">
                  <p:embed/>
                </p:oleObj>
              </mc:Choice>
              <mc:Fallback>
                <p:oleObj name="Equation" r:id="rId10" imgW="33012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80620" y="3915393"/>
                        <a:ext cx="3302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3608640"/>
              </p:ext>
            </p:extLst>
          </p:nvPr>
        </p:nvGraphicFramePr>
        <p:xfrm>
          <a:off x="2934294" y="5291174"/>
          <a:ext cx="406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610" name="Equation" r:id="rId12" imgW="406080" imgH="406080" progId="Equation.DSMT4">
                  <p:embed/>
                </p:oleObj>
              </mc:Choice>
              <mc:Fallback>
                <p:oleObj name="Equation" r:id="rId12" imgW="40608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934294" y="5291174"/>
                        <a:ext cx="4064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6456156"/>
              </p:ext>
            </p:extLst>
          </p:nvPr>
        </p:nvGraphicFramePr>
        <p:xfrm>
          <a:off x="4289730" y="5166780"/>
          <a:ext cx="26416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611" name="Equation" r:id="rId14" imgW="2641320" imgH="507960" progId="Equation.DSMT4">
                  <p:embed/>
                </p:oleObj>
              </mc:Choice>
              <mc:Fallback>
                <p:oleObj name="Equation" r:id="rId14" imgW="264132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289730" y="5166780"/>
                        <a:ext cx="26416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94964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Adjoints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For a given final </a:t>
            </a:r>
            <a:r>
              <a:rPr lang="en-GB" sz="1600" i="1" dirty="0"/>
              <a:t>scalar</a:t>
            </a:r>
            <a:r>
              <a:rPr lang="en-GB" sz="1600" dirty="0"/>
              <a:t> result </a:t>
            </a:r>
            <a:r>
              <a:rPr lang="en-GB" sz="1600" i="1" dirty="0"/>
              <a:t>c</a:t>
            </a:r>
            <a:r>
              <a:rPr lang="en-GB" sz="1600" dirty="0"/>
              <a:t>, we conveniently </a:t>
            </a:r>
          </a:p>
          <a:p>
            <a:pPr lvl="1"/>
            <a:r>
              <a:rPr lang="en-GB" sz="1400" dirty="0"/>
              <a:t>define as the </a:t>
            </a:r>
            <a:r>
              <a:rPr lang="en-GB" sz="1400" u="sng" dirty="0" err="1"/>
              <a:t>adjoint</a:t>
            </a:r>
            <a:r>
              <a:rPr lang="en-GB" sz="1400" dirty="0"/>
              <a:t> of some (real number, vector or matrix) </a:t>
            </a:r>
            <a:r>
              <a:rPr lang="en-GB" sz="1400" i="1" dirty="0"/>
              <a:t>x</a:t>
            </a:r>
          </a:p>
          <a:p>
            <a:pPr lvl="1"/>
            <a:r>
              <a:rPr lang="en-GB" sz="1400" dirty="0"/>
              <a:t>and denote </a:t>
            </a:r>
          </a:p>
          <a:p>
            <a:pPr lvl="1"/>
            <a:r>
              <a:rPr lang="en-GB" sz="1400" dirty="0"/>
              <a:t>the derivative of </a:t>
            </a:r>
            <a:r>
              <a:rPr lang="en-GB" sz="1400" i="1" dirty="0"/>
              <a:t>c</a:t>
            </a:r>
            <a:r>
              <a:rPr lang="en-GB" sz="1400" dirty="0"/>
              <a:t> to </a:t>
            </a:r>
            <a:r>
              <a:rPr lang="en-GB" sz="1400" i="1" dirty="0"/>
              <a:t>x</a:t>
            </a:r>
            <a:r>
              <a:rPr lang="en-GB" sz="1400" dirty="0"/>
              <a:t>:</a:t>
            </a:r>
          </a:p>
          <a:p>
            <a:pPr lvl="1"/>
            <a:endParaRPr lang="en-GB" sz="1400" dirty="0"/>
          </a:p>
          <a:p>
            <a:r>
              <a:rPr lang="en-GB" sz="1600" dirty="0"/>
              <a:t>Note that the </a:t>
            </a:r>
            <a:r>
              <a:rPr lang="en-GB" sz="1600" dirty="0" err="1"/>
              <a:t>adjoint</a:t>
            </a:r>
            <a:r>
              <a:rPr lang="en-GB" sz="1600" dirty="0"/>
              <a:t> </a:t>
            </a:r>
            <a:r>
              <a:rPr lang="en-GB" sz="1600" i="1" dirty="0"/>
              <a:t>x</a:t>
            </a:r>
            <a:r>
              <a:rPr lang="en-GB" sz="1600" dirty="0"/>
              <a:t> is of the same shape of </a:t>
            </a:r>
            <a:r>
              <a:rPr lang="en-GB" sz="1600" i="1" dirty="0"/>
              <a:t>x</a:t>
            </a:r>
            <a:r>
              <a:rPr lang="en-GB" sz="1600" dirty="0"/>
              <a:t>:</a:t>
            </a:r>
          </a:p>
          <a:p>
            <a:pPr lvl="1"/>
            <a:r>
              <a:rPr lang="en-GB" sz="1400" dirty="0"/>
              <a:t>If </a:t>
            </a:r>
            <a:r>
              <a:rPr lang="en-GB" sz="1400" i="1" dirty="0"/>
              <a:t>x</a:t>
            </a:r>
            <a:r>
              <a:rPr lang="en-GB" sz="1400" dirty="0"/>
              <a:t> is a real number, so is its </a:t>
            </a:r>
            <a:r>
              <a:rPr lang="en-GB" sz="1400" dirty="0" err="1"/>
              <a:t>adjoint</a:t>
            </a:r>
            <a:endParaRPr lang="en-GB" sz="1400" dirty="0"/>
          </a:p>
          <a:p>
            <a:pPr lvl="1"/>
            <a:r>
              <a:rPr lang="en-GB" sz="1400" dirty="0"/>
              <a:t>If </a:t>
            </a:r>
            <a:r>
              <a:rPr lang="en-GB" sz="1400" i="1" dirty="0"/>
              <a:t>x</a:t>
            </a:r>
            <a:r>
              <a:rPr lang="en-GB" sz="1400" dirty="0"/>
              <a:t> is a vector, its </a:t>
            </a:r>
            <a:r>
              <a:rPr lang="en-GB" sz="1400" dirty="0" err="1"/>
              <a:t>adjoint</a:t>
            </a:r>
            <a:r>
              <a:rPr lang="en-GB" sz="1400" dirty="0"/>
              <a:t> is a vector of the same size</a:t>
            </a:r>
          </a:p>
          <a:p>
            <a:pPr lvl="1"/>
            <a:r>
              <a:rPr lang="en-GB" sz="1400" dirty="0"/>
              <a:t>If </a:t>
            </a:r>
            <a:r>
              <a:rPr lang="en-GB" sz="1400" i="1" dirty="0"/>
              <a:t>x</a:t>
            </a:r>
            <a:r>
              <a:rPr lang="en-GB" sz="1400" dirty="0"/>
              <a:t> is a matrix, its </a:t>
            </a:r>
            <a:r>
              <a:rPr lang="en-GB" sz="1400" dirty="0" err="1"/>
              <a:t>adjoint</a:t>
            </a:r>
            <a:r>
              <a:rPr lang="en-GB" sz="1400" dirty="0"/>
              <a:t> is a matrix of the same dimensions</a:t>
            </a:r>
          </a:p>
          <a:p>
            <a:pPr lvl="1"/>
            <a:endParaRPr lang="en-GB" sz="1400" dirty="0"/>
          </a:p>
          <a:p>
            <a:r>
              <a:rPr lang="en-GB" sz="1600" dirty="0"/>
              <a:t>Then, the back-propagation equations may be written more compactly:</a:t>
            </a:r>
          </a:p>
          <a:p>
            <a:pPr lvl="1"/>
            <a:endParaRPr lang="en-GB" sz="1200" dirty="0"/>
          </a:p>
          <a:p>
            <a:pPr lvl="1"/>
            <a:r>
              <a:rPr lang="en-GB" sz="1400" dirty="0"/>
              <a:t>Parameter derivatives: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And recursion: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81</a:t>
            </a:fld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6621242"/>
              </p:ext>
            </p:extLst>
          </p:nvPr>
        </p:nvGraphicFramePr>
        <p:xfrm>
          <a:off x="2485724" y="2409222"/>
          <a:ext cx="139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2552" name="Equation" r:id="rId4" imgW="139680" imgH="164880" progId="Equation.DSMT4">
                  <p:embed/>
                </p:oleObj>
              </mc:Choice>
              <mc:Fallback>
                <p:oleObj name="Equation" r:id="rId4" imgW="1396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85724" y="2409222"/>
                        <a:ext cx="139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3486014"/>
              </p:ext>
            </p:extLst>
          </p:nvPr>
        </p:nvGraphicFramePr>
        <p:xfrm>
          <a:off x="3368188" y="2574322"/>
          <a:ext cx="457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2553" name="Equation" r:id="rId6" imgW="457200" imgH="393480" progId="Equation.DSMT4">
                  <p:embed/>
                </p:oleObj>
              </mc:Choice>
              <mc:Fallback>
                <p:oleObj name="Equation" r:id="rId6" imgW="4572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68188" y="2574322"/>
                        <a:ext cx="4572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9859345"/>
              </p:ext>
            </p:extLst>
          </p:nvPr>
        </p:nvGraphicFramePr>
        <p:xfrm>
          <a:off x="3403556" y="4981321"/>
          <a:ext cx="1295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2554" name="Equation" r:id="rId8" imgW="1295280" imgH="444240" progId="Equation.DSMT4">
                  <p:embed/>
                </p:oleObj>
              </mc:Choice>
              <mc:Fallback>
                <p:oleObj name="Equation" r:id="rId8" imgW="12952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03556" y="4981321"/>
                        <a:ext cx="12954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1448218"/>
              </p:ext>
            </p:extLst>
          </p:nvPr>
        </p:nvGraphicFramePr>
        <p:xfrm>
          <a:off x="2775898" y="5503863"/>
          <a:ext cx="1041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2555" name="Equation" r:id="rId10" imgW="1041120" imgH="444240" progId="Equation.DSMT4">
                  <p:embed/>
                </p:oleObj>
              </mc:Choice>
              <mc:Fallback>
                <p:oleObj name="Equation" r:id="rId10" imgW="10411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775898" y="5503863"/>
                        <a:ext cx="10414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82131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Adjoint</a:t>
            </a:r>
            <a:r>
              <a:rPr lang="en-GB" dirty="0">
                <a:solidFill>
                  <a:schemeClr val="bg1"/>
                </a:solidFill>
              </a:rPr>
              <a:t> differentiation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GB" sz="1400" dirty="0"/>
          </a:p>
          <a:p>
            <a:r>
              <a:rPr lang="en-GB" sz="1400" dirty="0"/>
              <a:t>An op transforms input into output</a:t>
            </a:r>
            <a:br>
              <a:rPr lang="en-GB" sz="1400" dirty="0"/>
            </a:br>
            <a:r>
              <a:rPr lang="en-GB" sz="1400" dirty="0" err="1"/>
              <a:t>a.k.a</a:t>
            </a:r>
            <a:r>
              <a:rPr lang="en-GB" sz="1400" dirty="0"/>
              <a:t> </a:t>
            </a:r>
            <a:r>
              <a:rPr lang="en-GB" sz="1400" i="1" dirty="0"/>
              <a:t>feed-forward</a:t>
            </a:r>
            <a:r>
              <a:rPr lang="en-GB" sz="1400" dirty="0"/>
              <a:t> equation</a:t>
            </a:r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Corresponding </a:t>
            </a:r>
            <a:r>
              <a:rPr lang="en-GB" sz="1400" i="1" dirty="0" err="1"/>
              <a:t>adjoint</a:t>
            </a:r>
            <a:r>
              <a:rPr lang="en-GB" sz="1400" i="1" dirty="0"/>
              <a:t> </a:t>
            </a:r>
            <a:r>
              <a:rPr lang="en-GB" sz="1400" dirty="0"/>
              <a:t>equation computes </a:t>
            </a:r>
            <a:br>
              <a:rPr lang="en-GB" sz="1400" dirty="0"/>
            </a:br>
            <a:r>
              <a:rPr lang="en-GB" sz="1400" dirty="0"/>
              <a:t>derivatives of </a:t>
            </a:r>
            <a:r>
              <a:rPr lang="en-GB" sz="1400" i="1" dirty="0"/>
              <a:t>input</a:t>
            </a:r>
            <a:br>
              <a:rPr lang="en-GB" sz="1400" dirty="0"/>
            </a:br>
            <a:r>
              <a:rPr lang="en-GB" sz="1400" dirty="0"/>
              <a:t>from those of </a:t>
            </a:r>
            <a:r>
              <a:rPr lang="en-GB" sz="1400" i="1" dirty="0"/>
              <a:t>output</a:t>
            </a: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r>
              <a:rPr lang="en-GB" sz="1400" dirty="0"/>
              <a:t>And we accumulate parameter derivatives </a:t>
            </a:r>
            <a:br>
              <a:rPr lang="en-GB" sz="1400" dirty="0"/>
            </a:br>
            <a:r>
              <a:rPr lang="en-GB" sz="1400" dirty="0"/>
              <a:t>on the way</a:t>
            </a:r>
            <a:br>
              <a:rPr lang="en-GB" sz="1400" dirty="0"/>
            </a:br>
            <a:endParaRPr lang="en-GB" sz="1400" dirty="0"/>
          </a:p>
          <a:p>
            <a:endParaRPr lang="en-GB" sz="1600" dirty="0"/>
          </a:p>
          <a:p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	</a:t>
            </a:r>
          </a:p>
          <a:p>
            <a:pPr lvl="1"/>
            <a:endParaRPr lang="en-GB" sz="1200" dirty="0"/>
          </a:p>
          <a:p>
            <a:pPr marL="0" indent="0">
              <a:buNone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82</a:t>
            </a:fld>
            <a:endParaRPr lang="en-GB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5906195"/>
              </p:ext>
            </p:extLst>
          </p:nvPr>
        </p:nvGraphicFramePr>
        <p:xfrm>
          <a:off x="4462959" y="2435225"/>
          <a:ext cx="1231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976" name="Equation" r:id="rId4" imgW="1231560" imgH="304560" progId="Equation.DSMT4">
                  <p:embed/>
                </p:oleObj>
              </mc:Choice>
              <mc:Fallback>
                <p:oleObj name="Equation" r:id="rId4" imgW="12315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62959" y="2435225"/>
                        <a:ext cx="1231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8355306"/>
              </p:ext>
            </p:extLst>
          </p:nvPr>
        </p:nvGraphicFramePr>
        <p:xfrm>
          <a:off x="4429669" y="4699000"/>
          <a:ext cx="16256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977" name="Equation" r:id="rId6" imgW="1625400" imgH="507960" progId="Equation.DSMT4">
                  <p:embed/>
                </p:oleObj>
              </mc:Choice>
              <mc:Fallback>
                <p:oleObj name="Equation" r:id="rId6" imgW="16254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29669" y="4699000"/>
                        <a:ext cx="16256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155439"/>
              </p:ext>
            </p:extLst>
          </p:nvPr>
        </p:nvGraphicFramePr>
        <p:xfrm>
          <a:off x="4493169" y="5668963"/>
          <a:ext cx="15621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978" name="Equation" r:id="rId8" imgW="1562040" imgH="507960" progId="Equation.DSMT4">
                  <p:embed/>
                </p:oleObj>
              </mc:Choice>
              <mc:Fallback>
                <p:oleObj name="Equation" r:id="rId8" imgW="156204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493169" y="5668963"/>
                        <a:ext cx="15621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7962080" y="2601575"/>
            <a:ext cx="6590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8059794"/>
              </p:ext>
            </p:extLst>
          </p:nvPr>
        </p:nvGraphicFramePr>
        <p:xfrm>
          <a:off x="7593779" y="2388898"/>
          <a:ext cx="3683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979" name="Equation" r:id="rId10" imgW="368280" imgH="431640" progId="Equation.DSMT4">
                  <p:embed/>
                </p:oleObj>
              </mc:Choice>
              <mc:Fallback>
                <p:oleObj name="Equation" r:id="rId10" imgW="3682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593779" y="2388898"/>
                        <a:ext cx="3683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Oval 18"/>
          <p:cNvSpPr/>
          <p:nvPr/>
        </p:nvSpPr>
        <p:spPr>
          <a:xfrm>
            <a:off x="8621161" y="2203314"/>
            <a:ext cx="795976" cy="7965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7636199"/>
              </p:ext>
            </p:extLst>
          </p:nvPr>
        </p:nvGraphicFramePr>
        <p:xfrm>
          <a:off x="8904478" y="2373313"/>
          <a:ext cx="228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980" name="Equation" r:id="rId12" imgW="228600" imgH="431640" progId="Equation.DSMT4">
                  <p:embed/>
                </p:oleObj>
              </mc:Choice>
              <mc:Fallback>
                <p:oleObj name="Equation" r:id="rId12" imgW="2286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904478" y="2373313"/>
                        <a:ext cx="2286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Arrow Connector 20"/>
          <p:cNvCxnSpPr/>
          <p:nvPr/>
        </p:nvCxnSpPr>
        <p:spPr>
          <a:xfrm>
            <a:off x="9417136" y="2601575"/>
            <a:ext cx="6590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974343"/>
              </p:ext>
            </p:extLst>
          </p:nvPr>
        </p:nvGraphicFramePr>
        <p:xfrm>
          <a:off x="10076380" y="2384964"/>
          <a:ext cx="444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981" name="Equation" r:id="rId14" imgW="444240" imgH="406080" progId="Equation.DSMT4">
                  <p:embed/>
                </p:oleObj>
              </mc:Choice>
              <mc:Fallback>
                <p:oleObj name="Equation" r:id="rId14" imgW="44424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0076380" y="2384964"/>
                        <a:ext cx="4445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Straight Arrow Connector 23"/>
          <p:cNvCxnSpPr>
            <a:endCxn id="19" idx="4"/>
          </p:cNvCxnSpPr>
          <p:nvPr/>
        </p:nvCxnSpPr>
        <p:spPr>
          <a:xfrm flipV="1">
            <a:off x="9018778" y="2999836"/>
            <a:ext cx="371" cy="39650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0603858"/>
              </p:ext>
            </p:extLst>
          </p:nvPr>
        </p:nvGraphicFramePr>
        <p:xfrm>
          <a:off x="8783828" y="3422650"/>
          <a:ext cx="4699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982" name="Equation" r:id="rId16" imgW="469800" imgH="406080" progId="Equation.DSMT4">
                  <p:embed/>
                </p:oleObj>
              </mc:Choice>
              <mc:Fallback>
                <p:oleObj name="Equation" r:id="rId16" imgW="46980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783828" y="3422650"/>
                        <a:ext cx="4699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Straight Arrow Connector 25"/>
          <p:cNvCxnSpPr/>
          <p:nvPr/>
        </p:nvCxnSpPr>
        <p:spPr>
          <a:xfrm>
            <a:off x="10602361" y="2588164"/>
            <a:ext cx="659081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770589" y="2601575"/>
            <a:ext cx="659081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7954134"/>
              </p:ext>
            </p:extLst>
          </p:nvPr>
        </p:nvGraphicFramePr>
        <p:xfrm>
          <a:off x="6392863" y="2498725"/>
          <a:ext cx="3048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983" name="Equation" r:id="rId18" imgW="304560" imgH="177480" progId="Equation.DSMT4">
                  <p:embed/>
                </p:oleObj>
              </mc:Choice>
              <mc:Fallback>
                <p:oleObj name="Equation" r:id="rId18" imgW="3045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392863" y="2498725"/>
                        <a:ext cx="3048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7740559"/>
              </p:ext>
            </p:extLst>
          </p:nvPr>
        </p:nvGraphicFramePr>
        <p:xfrm>
          <a:off x="11344275" y="2498725"/>
          <a:ext cx="2794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984" name="Equation" r:id="rId20" imgW="279360" imgH="177480" progId="Equation.DSMT4">
                  <p:embed/>
                </p:oleObj>
              </mc:Choice>
              <mc:Fallback>
                <p:oleObj name="Equation" r:id="rId20" imgW="2793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1344275" y="2498725"/>
                        <a:ext cx="2794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4215394" y="1668485"/>
            <a:ext cx="2114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accent1"/>
                </a:solidFill>
              </a:rPr>
              <a:t>forward pass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7962080" y="4941527"/>
            <a:ext cx="65908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5666253"/>
              </p:ext>
            </p:extLst>
          </p:nvPr>
        </p:nvGraphicFramePr>
        <p:xfrm>
          <a:off x="7501473" y="4729163"/>
          <a:ext cx="4445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985" name="Equation" r:id="rId22" imgW="444240" imgH="431640" progId="Equation.DSMT4">
                  <p:embed/>
                </p:oleObj>
              </mc:Choice>
              <mc:Fallback>
                <p:oleObj name="Equation" r:id="rId22" imgW="44424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501473" y="4729163"/>
                        <a:ext cx="4445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180004"/>
              </p:ext>
            </p:extLst>
          </p:nvPr>
        </p:nvGraphicFramePr>
        <p:xfrm>
          <a:off x="8666163" y="4627563"/>
          <a:ext cx="709612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986" name="Equation" r:id="rId24" imgW="977760" imgH="888840" progId="Equation.DSMT4">
                  <p:embed/>
                </p:oleObj>
              </mc:Choice>
              <mc:Fallback>
                <p:oleObj name="Equation" r:id="rId24" imgW="977760" imgH="888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8666163" y="4627563"/>
                        <a:ext cx="709612" cy="64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Straight Arrow Connector 34"/>
          <p:cNvCxnSpPr/>
          <p:nvPr/>
        </p:nvCxnSpPr>
        <p:spPr>
          <a:xfrm flipH="1">
            <a:off x="9417136" y="4941527"/>
            <a:ext cx="65908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6979357"/>
              </p:ext>
            </p:extLst>
          </p:nvPr>
        </p:nvGraphicFramePr>
        <p:xfrm>
          <a:off x="10167404" y="4699000"/>
          <a:ext cx="3683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987" name="Equation" r:id="rId26" imgW="368280" imgH="457200" progId="Equation.DSMT4">
                  <p:embed/>
                </p:oleObj>
              </mc:Choice>
              <mc:Fallback>
                <p:oleObj name="Equation" r:id="rId26" imgW="36828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0167404" y="4699000"/>
                        <a:ext cx="3683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7" name="Straight Arrow Connector 36"/>
          <p:cNvCxnSpPr/>
          <p:nvPr/>
        </p:nvCxnSpPr>
        <p:spPr>
          <a:xfrm>
            <a:off x="9018778" y="5339788"/>
            <a:ext cx="371" cy="39650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8784660"/>
              </p:ext>
            </p:extLst>
          </p:nvPr>
        </p:nvGraphicFramePr>
        <p:xfrm>
          <a:off x="8783638" y="5749925"/>
          <a:ext cx="4699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988" name="Equation" r:id="rId28" imgW="469800" imgH="431640" progId="Equation.DSMT4">
                  <p:embed/>
                </p:oleObj>
              </mc:Choice>
              <mc:Fallback>
                <p:oleObj name="Equation" r:id="rId28" imgW="4698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8783638" y="5749925"/>
                        <a:ext cx="4699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9" name="Straight Arrow Connector 38"/>
          <p:cNvCxnSpPr/>
          <p:nvPr/>
        </p:nvCxnSpPr>
        <p:spPr>
          <a:xfrm flipH="1">
            <a:off x="10602361" y="4928116"/>
            <a:ext cx="659081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6770589" y="4941527"/>
            <a:ext cx="659081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4216335"/>
              </p:ext>
            </p:extLst>
          </p:nvPr>
        </p:nvGraphicFramePr>
        <p:xfrm>
          <a:off x="6392863" y="4838677"/>
          <a:ext cx="3048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989" name="Equation" r:id="rId30" imgW="304560" imgH="177480" progId="Equation.DSMT4">
                  <p:embed/>
                </p:oleObj>
              </mc:Choice>
              <mc:Fallback>
                <p:oleObj name="Equation" r:id="rId30" imgW="3045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392863" y="4838677"/>
                        <a:ext cx="3048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0503483"/>
              </p:ext>
            </p:extLst>
          </p:nvPr>
        </p:nvGraphicFramePr>
        <p:xfrm>
          <a:off x="11344275" y="4838677"/>
          <a:ext cx="2794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990" name="Equation" r:id="rId31" imgW="279360" imgH="177480" progId="Equation.DSMT4">
                  <p:embed/>
                </p:oleObj>
              </mc:Choice>
              <mc:Fallback>
                <p:oleObj name="Equation" r:id="rId31" imgW="2793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1344275" y="4838677"/>
                        <a:ext cx="2794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4215394" y="4008437"/>
            <a:ext cx="2114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rgbClr val="FF0000"/>
                </a:solidFill>
              </a:rPr>
              <a:t>backward pass</a:t>
            </a:r>
          </a:p>
        </p:txBody>
      </p:sp>
      <p:sp>
        <p:nvSpPr>
          <p:cNvPr id="44" name="Rectangle 43"/>
          <p:cNvSpPr/>
          <p:nvPr/>
        </p:nvSpPr>
        <p:spPr>
          <a:xfrm>
            <a:off x="8621161" y="4530436"/>
            <a:ext cx="808571" cy="8093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48608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Adjoint</a:t>
            </a:r>
            <a:r>
              <a:rPr lang="en-GB" dirty="0">
                <a:solidFill>
                  <a:schemeClr val="bg1"/>
                </a:solidFill>
              </a:rPr>
              <a:t> differentiation (2)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Performance:</a:t>
            </a:r>
          </a:p>
          <a:p>
            <a:pPr lvl="1"/>
            <a:r>
              <a:rPr lang="en-GB" sz="1400" dirty="0"/>
              <a:t>For each application of an op in the forward pass</a:t>
            </a:r>
          </a:p>
          <a:p>
            <a:pPr lvl="1"/>
            <a:r>
              <a:rPr lang="en-GB" sz="1400" dirty="0"/>
              <a:t>We have two matrix by vector multiplications in the backward pass, of quadratic complexity</a:t>
            </a:r>
          </a:p>
          <a:p>
            <a:pPr lvl="1"/>
            <a:r>
              <a:rPr lang="en-GB" sz="1400" dirty="0"/>
              <a:t>Provided ops are of quadratic complexity in their inputs/outputs (like matrix by vector product)</a:t>
            </a:r>
          </a:p>
          <a:p>
            <a:pPr lvl="1"/>
            <a:r>
              <a:rPr lang="en-GB" sz="1400" dirty="0"/>
              <a:t>Backward pass computes all derivatives in about 3 times a forward pass</a:t>
            </a:r>
          </a:p>
          <a:p>
            <a:endParaRPr lang="en-GB" sz="1600" dirty="0"/>
          </a:p>
          <a:p>
            <a:r>
              <a:rPr lang="en-GB" sz="1600" dirty="0"/>
              <a:t>Manual implementation:</a:t>
            </a:r>
          </a:p>
          <a:p>
            <a:pPr lvl="1"/>
            <a:r>
              <a:rPr lang="en-GB" sz="1400" dirty="0"/>
              <a:t>The general formulation of back-propagation</a:t>
            </a:r>
          </a:p>
          <a:p>
            <a:pPr lvl="1"/>
            <a:r>
              <a:rPr lang="en-GB" sz="1400" dirty="0"/>
              <a:t>Gives a “recipe” for writing </a:t>
            </a:r>
            <a:r>
              <a:rPr lang="en-GB" sz="1400" dirty="0" err="1"/>
              <a:t>adjoint</a:t>
            </a:r>
            <a:r>
              <a:rPr lang="en-GB" sz="1400" dirty="0"/>
              <a:t> code by hand</a:t>
            </a:r>
          </a:p>
          <a:p>
            <a:pPr lvl="1"/>
            <a:r>
              <a:rPr lang="en-GB" sz="1400" dirty="0"/>
              <a:t>Quite literally, an algorithm for writing code, </a:t>
            </a:r>
            <a:r>
              <a:rPr lang="en-GB" sz="1400" u="sng" dirty="0"/>
              <a:t>hinting that the process may be automated</a:t>
            </a:r>
          </a:p>
          <a:p>
            <a:pPr lvl="1"/>
            <a:r>
              <a:rPr lang="en-GB" sz="1400" dirty="0"/>
              <a:t>The general formulation of back-propagation</a:t>
            </a:r>
          </a:p>
          <a:p>
            <a:pPr lvl="2"/>
            <a:endParaRPr lang="en-GB" sz="1200" dirty="0"/>
          </a:p>
          <a:p>
            <a:pPr lvl="2"/>
            <a:r>
              <a:rPr lang="en-GB" sz="1200" dirty="0"/>
              <a:t>Seed the </a:t>
            </a:r>
            <a:r>
              <a:rPr lang="en-GB" sz="1200" dirty="0" err="1"/>
              <a:t>adjoint</a:t>
            </a:r>
            <a:r>
              <a:rPr lang="en-GB" sz="1200" dirty="0"/>
              <a:t> of final result</a:t>
            </a:r>
          </a:p>
          <a:p>
            <a:pPr lvl="2"/>
            <a:endParaRPr lang="en-GB" sz="1200" dirty="0"/>
          </a:p>
          <a:p>
            <a:pPr lvl="2"/>
            <a:r>
              <a:rPr lang="en-GB" sz="1200" dirty="0"/>
              <a:t>Going through ops in the sequence, in reverse order:</a:t>
            </a:r>
          </a:p>
          <a:p>
            <a:pPr lvl="3"/>
            <a:endParaRPr lang="en-GB" sz="1200" dirty="0"/>
          </a:p>
          <a:p>
            <a:pPr lvl="3"/>
            <a:r>
              <a:rPr lang="en-GB" sz="1200" dirty="0"/>
              <a:t>Compute </a:t>
            </a:r>
            <a:r>
              <a:rPr lang="en-GB" sz="1200" dirty="0" err="1"/>
              <a:t>adjoint</a:t>
            </a:r>
            <a:r>
              <a:rPr lang="en-GB" sz="1200" dirty="0"/>
              <a:t> of parameters</a:t>
            </a:r>
          </a:p>
          <a:p>
            <a:pPr lvl="3"/>
            <a:endParaRPr lang="en-GB" sz="1200" dirty="0"/>
          </a:p>
          <a:p>
            <a:pPr lvl="3"/>
            <a:r>
              <a:rPr lang="en-GB" sz="1200" dirty="0" err="1"/>
              <a:t>Recurse</a:t>
            </a:r>
            <a:r>
              <a:rPr lang="en-GB" sz="1200" dirty="0"/>
              <a:t> </a:t>
            </a:r>
            <a:endParaRPr lang="en-GB" sz="10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	</a:t>
            </a:r>
          </a:p>
          <a:p>
            <a:pPr lvl="1"/>
            <a:endParaRPr lang="en-GB" sz="1200" dirty="0"/>
          </a:p>
          <a:p>
            <a:pPr marL="0" indent="0">
              <a:buNone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83</a:t>
            </a:fld>
            <a:endParaRPr lang="en-GB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1181209"/>
              </p:ext>
            </p:extLst>
          </p:nvPr>
        </p:nvGraphicFramePr>
        <p:xfrm>
          <a:off x="4050269" y="5027262"/>
          <a:ext cx="10541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660" name="Equation" r:id="rId4" imgW="1054080" imgH="304560" progId="Equation.DSMT4">
                  <p:embed/>
                </p:oleObj>
              </mc:Choice>
              <mc:Fallback>
                <p:oleObj name="Equation" r:id="rId4" imgW="10540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50269" y="5027262"/>
                        <a:ext cx="10541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7869407"/>
              </p:ext>
            </p:extLst>
          </p:nvPr>
        </p:nvGraphicFramePr>
        <p:xfrm>
          <a:off x="4632652" y="5867400"/>
          <a:ext cx="1295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661" name="Equation" r:id="rId6" imgW="1295280" imgH="444240" progId="Equation.DSMT4">
                  <p:embed/>
                </p:oleObj>
              </mc:Choice>
              <mc:Fallback>
                <p:oleObj name="Equation" r:id="rId6" imgW="12952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32652" y="5867400"/>
                        <a:ext cx="12954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41795"/>
              </p:ext>
            </p:extLst>
          </p:nvPr>
        </p:nvGraphicFramePr>
        <p:xfrm>
          <a:off x="3126220" y="6326660"/>
          <a:ext cx="1041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662" name="Equation" r:id="rId8" imgW="1041120" imgH="444240" progId="Equation.DSMT4">
                  <p:embed/>
                </p:oleObj>
              </mc:Choice>
              <mc:Fallback>
                <p:oleObj name="Equation" r:id="rId8" imgW="10411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26220" y="6326660"/>
                        <a:ext cx="10414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18755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Manual </a:t>
            </a:r>
            <a:r>
              <a:rPr lang="en-GB" dirty="0" err="1">
                <a:solidFill>
                  <a:schemeClr val="bg1"/>
                </a:solidFill>
              </a:rPr>
              <a:t>adjoint</a:t>
            </a:r>
            <a:r>
              <a:rPr lang="en-GB" dirty="0">
                <a:solidFill>
                  <a:schemeClr val="bg1"/>
                </a:solidFill>
              </a:rPr>
              <a:t> differentiation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/>
              <a:t>Example: </a:t>
            </a:r>
          </a:p>
          <a:p>
            <a:pPr marL="0" indent="0">
              <a:buNone/>
            </a:pPr>
            <a:r>
              <a:rPr lang="en-GB" sz="1200" dirty="0"/>
              <a:t>prediction and derivation code in </a:t>
            </a:r>
            <a:r>
              <a:rPr lang="en-GB" sz="1200" dirty="0" err="1"/>
              <a:t>numPy</a:t>
            </a:r>
            <a:r>
              <a:rPr lang="en-GB" sz="1200" dirty="0"/>
              <a:t> for a vanilla net with 2 hidden layers (</a:t>
            </a:r>
            <a:r>
              <a:rPr lang="en-GB" sz="1200" dirty="0" err="1"/>
              <a:t>ReLu</a:t>
            </a:r>
            <a:r>
              <a:rPr lang="en-GB" sz="1200" dirty="0"/>
              <a:t> activation)</a:t>
            </a:r>
          </a:p>
          <a:p>
            <a:pPr marL="0" indent="0">
              <a:buNone/>
            </a:pPr>
            <a:r>
              <a:rPr lang="en-GB" sz="1200" dirty="0">
                <a:hlinkClick r:id="rId3"/>
              </a:rPr>
              <a:t>GitHub.com/aSavine/CompFinLecture/Python/vanillaNetNp.py</a:t>
            </a: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r>
              <a:rPr lang="en-GB" sz="1400" dirty="0"/>
              <a:t>We applied to the letter the general back-prop algorithm</a:t>
            </a:r>
          </a:p>
          <a:p>
            <a:r>
              <a:rPr lang="en-GB" sz="1400" dirty="0"/>
              <a:t>Coding all </a:t>
            </a:r>
            <a:r>
              <a:rPr lang="en-GB" sz="1400" dirty="0" err="1"/>
              <a:t>adjoint</a:t>
            </a:r>
            <a:r>
              <a:rPr lang="en-GB" sz="1400" dirty="0"/>
              <a:t> equations in the reverse order</a:t>
            </a:r>
          </a:p>
          <a:p>
            <a:r>
              <a:rPr lang="en-GB" sz="1400" dirty="0"/>
              <a:t>Code is hard to write, read, tedious and prone to error</a:t>
            </a:r>
          </a:p>
          <a:p>
            <a:endParaRPr lang="en-GB" sz="1400" dirty="0"/>
          </a:p>
          <a:p>
            <a:r>
              <a:rPr lang="en-GB" sz="1400" dirty="0"/>
              <a:t>Screams to be automated</a:t>
            </a:r>
          </a:p>
          <a:p>
            <a:endParaRPr lang="en-GB" sz="1400" dirty="0"/>
          </a:p>
          <a:p>
            <a:r>
              <a:rPr lang="en-GB" sz="1400" dirty="0"/>
              <a:t>Since we followed a recipe to write this code</a:t>
            </a:r>
          </a:p>
          <a:p>
            <a:r>
              <a:rPr lang="en-GB" sz="1400" dirty="0"/>
              <a:t>It should be possible to write code that follows the recipe</a:t>
            </a:r>
            <a:endParaRPr lang="en-GB" sz="1600" dirty="0"/>
          </a:p>
          <a:p>
            <a:pPr marL="0" indent="0">
              <a:buNone/>
            </a:pPr>
            <a:r>
              <a:rPr lang="en-GB" sz="1600" dirty="0"/>
              <a:t>	</a:t>
            </a:r>
          </a:p>
          <a:p>
            <a:pPr lvl="1"/>
            <a:endParaRPr lang="en-GB" sz="1200" dirty="0"/>
          </a:p>
          <a:p>
            <a:pPr marL="0" indent="0">
              <a:buNone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84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227" y="1505997"/>
            <a:ext cx="4295775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09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Automatic </a:t>
            </a:r>
            <a:r>
              <a:rPr lang="en-GB" dirty="0" err="1">
                <a:solidFill>
                  <a:schemeClr val="bg1"/>
                </a:solidFill>
              </a:rPr>
              <a:t>adjoint</a:t>
            </a:r>
            <a:r>
              <a:rPr lang="en-GB" dirty="0">
                <a:solidFill>
                  <a:schemeClr val="bg1"/>
                </a:solidFill>
              </a:rPr>
              <a:t> differentiation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/>
              <a:t>Here is the same code in </a:t>
            </a:r>
            <a:r>
              <a:rPr lang="en-GB" sz="1600" dirty="0" err="1"/>
              <a:t>TensorFlow</a:t>
            </a:r>
            <a:r>
              <a:rPr lang="en-GB" sz="1600" dirty="0"/>
              <a:t>: </a:t>
            </a:r>
          </a:p>
          <a:p>
            <a:pPr marL="0" indent="0">
              <a:buNone/>
            </a:pPr>
            <a:r>
              <a:rPr lang="en-GB" sz="1200" dirty="0">
                <a:hlinkClick r:id="rId3"/>
              </a:rPr>
              <a:t>GitHub.com/aSavine/CompFinLecture/Python/vanillaNetTF.py</a:t>
            </a: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r>
              <a:rPr lang="en-GB" sz="1400" dirty="0"/>
              <a:t>We only code the forward pass</a:t>
            </a:r>
          </a:p>
          <a:p>
            <a:r>
              <a:rPr lang="en-GB" sz="1400" dirty="0"/>
              <a:t>On execution of our code, TF does not </a:t>
            </a:r>
            <a:r>
              <a:rPr lang="en-GB" sz="1400" i="1" dirty="0"/>
              <a:t>compute </a:t>
            </a:r>
            <a:r>
              <a:rPr lang="en-GB" sz="1400" dirty="0"/>
              <a:t>anything</a:t>
            </a:r>
          </a:p>
          <a:p>
            <a:r>
              <a:rPr lang="en-GB" sz="1400" dirty="0"/>
              <a:t>All it does is build computation graph</a:t>
            </a:r>
            <a:br>
              <a:rPr lang="en-GB" sz="1400" dirty="0"/>
            </a:br>
            <a:r>
              <a:rPr lang="en-GB" sz="1400" dirty="0"/>
              <a:t>= sequence and dependency of ops in the calculation</a:t>
            </a:r>
          </a:p>
          <a:p>
            <a:endParaRPr lang="en-GB" sz="1400" dirty="0"/>
          </a:p>
          <a:p>
            <a:r>
              <a:rPr lang="en-GB" sz="1400" dirty="0"/>
              <a:t>Then, we ask TF to run the forward pass (on GPU!)</a:t>
            </a:r>
          </a:p>
          <a:p>
            <a:r>
              <a:rPr lang="en-GB" sz="1400" dirty="0"/>
              <a:t>And --with a call </a:t>
            </a:r>
            <a:r>
              <a:rPr lang="en-GB" sz="1400" dirty="0" err="1"/>
              <a:t>ro</a:t>
            </a:r>
            <a:r>
              <a:rPr lang="en-GB" sz="1400" dirty="0"/>
              <a:t> </a:t>
            </a:r>
            <a:r>
              <a:rPr lang="en-GB" sz="1400" i="1" dirty="0" err="1"/>
              <a:t>tf.gradients</a:t>
            </a:r>
            <a:r>
              <a:rPr lang="en-GB" sz="1400" i="1" dirty="0"/>
              <a:t>()</a:t>
            </a:r>
            <a:r>
              <a:rPr lang="en-GB" sz="1400" dirty="0"/>
              <a:t> the </a:t>
            </a:r>
            <a:r>
              <a:rPr lang="en-GB" sz="1400" dirty="0" err="1"/>
              <a:t>adjoint</a:t>
            </a:r>
            <a:r>
              <a:rPr lang="en-GB" sz="1400" dirty="0"/>
              <a:t> pass (also on GPU)</a:t>
            </a:r>
          </a:p>
          <a:p>
            <a:r>
              <a:rPr lang="en-GB" sz="1400" dirty="0"/>
              <a:t>Since TF has the graph in memory, it knows the sequence of ops</a:t>
            </a:r>
          </a:p>
          <a:p>
            <a:r>
              <a:rPr lang="en-GB" sz="1400" dirty="0"/>
              <a:t>So TF can easily traverse it in reverse order and accumulate </a:t>
            </a:r>
            <a:r>
              <a:rPr lang="en-GB" sz="1400" dirty="0" err="1"/>
              <a:t>adjoints</a:t>
            </a:r>
            <a:endParaRPr lang="en-GB" sz="1400" dirty="0"/>
          </a:p>
          <a:p>
            <a:r>
              <a:rPr lang="en-GB" sz="1400" dirty="0"/>
              <a:t>Recall, Jacobians of all ops are hard-coded</a:t>
            </a:r>
          </a:p>
          <a:p>
            <a:r>
              <a:rPr lang="en-GB" sz="1400" dirty="0"/>
              <a:t>TF does all this automatically, behind the scenes</a:t>
            </a:r>
          </a:p>
          <a:p>
            <a:pPr marL="0" indent="0">
              <a:buNone/>
            </a:pPr>
            <a:r>
              <a:rPr lang="en-GB" sz="1600" dirty="0"/>
              <a:t>	</a:t>
            </a:r>
          </a:p>
          <a:p>
            <a:pPr lvl="1"/>
            <a:endParaRPr lang="en-GB" sz="1200" dirty="0"/>
          </a:p>
          <a:p>
            <a:pPr marL="0" indent="0">
              <a:buNone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85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710" y="1655445"/>
            <a:ext cx="3705225" cy="2419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9710" y="4115004"/>
            <a:ext cx="1647825" cy="228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9710" y="4442913"/>
            <a:ext cx="4676775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9710" y="4747713"/>
            <a:ext cx="379095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818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Computation graphs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AD is automated by building computation graphs in memory</a:t>
            </a:r>
          </a:p>
          <a:p>
            <a:r>
              <a:rPr lang="en-GB" sz="1400" dirty="0"/>
              <a:t>Calls to TF functions don’t calculate anything, </a:t>
            </a:r>
            <a:br>
              <a:rPr lang="en-GB" sz="1400" dirty="0"/>
            </a:br>
            <a:r>
              <a:rPr lang="en-GB" sz="1400" dirty="0"/>
              <a:t>they build nodes in TF’s computation graph</a:t>
            </a:r>
          </a:p>
          <a:p>
            <a:r>
              <a:rPr lang="en-GB" sz="1400" dirty="0"/>
              <a:t>You may visualize the graph with </a:t>
            </a:r>
            <a:r>
              <a:rPr lang="en-GB" sz="1400" dirty="0" err="1"/>
              <a:t>TensorBoard</a:t>
            </a:r>
            <a:endParaRPr lang="en-GB" sz="1400" dirty="0"/>
          </a:p>
          <a:p>
            <a:pPr marL="457200" lvl="1" indent="0">
              <a:buNone/>
            </a:pPr>
            <a:endParaRPr lang="en-GB" sz="12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	</a:t>
            </a:r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86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600" y="2054765"/>
            <a:ext cx="4991100" cy="76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88423" y="1300349"/>
            <a:ext cx="2346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7771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Adjoint</a:t>
            </a:r>
            <a:r>
              <a:rPr lang="en-GB" dirty="0">
                <a:solidFill>
                  <a:schemeClr val="bg1"/>
                </a:solidFill>
              </a:rPr>
              <a:t> accumulation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We need one more thing to make back-prop fully general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400" dirty="0"/>
              <a:t>Many networks implement parameter sharing, meaning that          and          may have common elements</a:t>
            </a:r>
          </a:p>
          <a:p>
            <a:endParaRPr lang="en-GB" sz="1400" dirty="0"/>
          </a:p>
          <a:p>
            <a:r>
              <a:rPr lang="en-GB" sz="1400" dirty="0"/>
              <a:t>To compute derivatives to shared parameters, we must sum-up their contributions to different ops</a:t>
            </a:r>
            <a:br>
              <a:rPr lang="en-GB" sz="1400" dirty="0"/>
            </a:br>
            <a:r>
              <a:rPr lang="en-GB" sz="1400" dirty="0"/>
              <a:t>(You may demonstrate this as an exercise, although we are going to the bottom of this later with AAD)</a:t>
            </a:r>
          </a:p>
          <a:p>
            <a:endParaRPr lang="en-GB" sz="1400" dirty="0"/>
          </a:p>
          <a:p>
            <a:r>
              <a:rPr lang="en-GB" sz="1400" dirty="0"/>
              <a:t>Similarly, some nets implement skip layers</a:t>
            </a:r>
            <a:endParaRPr lang="en-GB" sz="1200" dirty="0"/>
          </a:p>
          <a:p>
            <a:pPr lvl="1"/>
            <a:r>
              <a:rPr lang="en-GB" sz="1200" dirty="0"/>
              <a:t>Means         not only an input to           but also some future </a:t>
            </a:r>
          </a:p>
          <a:p>
            <a:pPr lvl="1"/>
            <a:r>
              <a:rPr lang="en-GB" sz="1200" dirty="0"/>
              <a:t>For instance, He and al.’s “res nets”</a:t>
            </a:r>
            <a:br>
              <a:rPr lang="en-GB" sz="1200" dirty="0"/>
            </a:br>
            <a:r>
              <a:rPr lang="en-GB" sz="1200" dirty="0"/>
              <a:t>Who won 1</a:t>
            </a:r>
            <a:r>
              <a:rPr lang="en-GB" sz="1200" baseline="30000" dirty="0"/>
              <a:t>st</a:t>
            </a:r>
            <a:r>
              <a:rPr lang="en-GB" sz="1200" dirty="0"/>
              <a:t> place in ILSVRC 2015 and COCO 2015</a:t>
            </a:r>
          </a:p>
          <a:p>
            <a:pPr lvl="1"/>
            <a:r>
              <a:rPr lang="en-GB" sz="1200" dirty="0"/>
              <a:t>(We also used this in financial nets)</a:t>
            </a:r>
          </a:p>
          <a:p>
            <a:endParaRPr lang="en-GB" sz="1600" dirty="0"/>
          </a:p>
          <a:p>
            <a:r>
              <a:rPr lang="en-GB" sz="1400" dirty="0"/>
              <a:t>So back-prop must </a:t>
            </a:r>
            <a:r>
              <a:rPr lang="en-GB" sz="1400" i="1" dirty="0"/>
              <a:t>accumulate </a:t>
            </a:r>
            <a:r>
              <a:rPr lang="en-GB" sz="1400" dirty="0" err="1"/>
              <a:t>adjoints</a:t>
            </a:r>
            <a:r>
              <a:rPr lang="en-GB" sz="1400" dirty="0"/>
              <a:t> instead of writing them:</a:t>
            </a:r>
          </a:p>
          <a:p>
            <a:endParaRPr lang="en-GB" sz="1400" dirty="0"/>
          </a:p>
          <a:p>
            <a:r>
              <a:rPr lang="en-GB" sz="1400" dirty="0"/>
              <a:t>And all </a:t>
            </a:r>
            <a:r>
              <a:rPr lang="en-GB" sz="1400" dirty="0" err="1"/>
              <a:t>adjoints</a:t>
            </a:r>
            <a:r>
              <a:rPr lang="en-GB" sz="1400" dirty="0"/>
              <a:t> must be initialized to zero before back-prop</a:t>
            </a:r>
            <a:endParaRPr lang="en-GB" sz="1600" dirty="0"/>
          </a:p>
          <a:p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lvl="1"/>
            <a:endParaRPr lang="en-GB" sz="12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	</a:t>
            </a:r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87</a:t>
            </a:fld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4576868"/>
              </p:ext>
            </p:extLst>
          </p:nvPr>
        </p:nvGraphicFramePr>
        <p:xfrm>
          <a:off x="2079748" y="4101912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754" name="Equation" r:id="rId4" imgW="215640" imgH="215640" progId="Equation.DSMT4">
                  <p:embed/>
                </p:oleObj>
              </mc:Choice>
              <mc:Fallback>
                <p:oleObj name="Equation" r:id="rId4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79748" y="4101912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0679695"/>
              </p:ext>
            </p:extLst>
          </p:nvPr>
        </p:nvGraphicFramePr>
        <p:xfrm>
          <a:off x="3602514" y="4101912"/>
          <a:ext cx="3175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755" name="Equation" r:id="rId6" imgW="317160" imgH="241200" progId="Equation.DSMT4">
                  <p:embed/>
                </p:oleObj>
              </mc:Choice>
              <mc:Fallback>
                <p:oleObj name="Equation" r:id="rId6" imgW="3171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02514" y="4101912"/>
                        <a:ext cx="3175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1169583"/>
              </p:ext>
            </p:extLst>
          </p:nvPr>
        </p:nvGraphicFramePr>
        <p:xfrm>
          <a:off x="5273675" y="4101912"/>
          <a:ext cx="3429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756" name="Equation" r:id="rId8" imgW="342720" imgH="241200" progId="Equation.DSMT4">
                  <p:embed/>
                </p:oleObj>
              </mc:Choice>
              <mc:Fallback>
                <p:oleObj name="Equation" r:id="rId8" imgW="34272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273675" y="4101912"/>
                        <a:ext cx="3429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021801"/>
              </p:ext>
            </p:extLst>
          </p:nvPr>
        </p:nvGraphicFramePr>
        <p:xfrm>
          <a:off x="5616575" y="2384425"/>
          <a:ext cx="228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757" name="Equation" r:id="rId10" imgW="228600" imgH="215640" progId="Equation.DSMT4">
                  <p:embed/>
                </p:oleObj>
              </mc:Choice>
              <mc:Fallback>
                <p:oleObj name="Equation" r:id="rId10" imgW="2286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16575" y="2384425"/>
                        <a:ext cx="228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6443081"/>
              </p:ext>
            </p:extLst>
          </p:nvPr>
        </p:nvGraphicFramePr>
        <p:xfrm>
          <a:off x="6291263" y="2384425"/>
          <a:ext cx="2540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758" name="Equation" r:id="rId12" imgW="253800" imgH="215640" progId="Equation.DSMT4">
                  <p:embed/>
                </p:oleObj>
              </mc:Choice>
              <mc:Fallback>
                <p:oleObj name="Equation" r:id="rId12" imgW="2538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291263" y="2384425"/>
                        <a:ext cx="2540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68800" y="4001294"/>
            <a:ext cx="3091482" cy="173833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392390" y="5925785"/>
            <a:ext cx="2778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image from the </a:t>
            </a:r>
            <a:br>
              <a:rPr lang="en-GB" sz="1000" dirty="0"/>
            </a:br>
            <a:r>
              <a:rPr lang="en-GB" sz="1000" dirty="0"/>
              <a:t>Deep Learning Specialization on Coursera</a:t>
            </a:r>
          </a:p>
        </p:txBody>
      </p:sp>
    </p:spTree>
    <p:extLst>
      <p:ext uri="{BB962C8B-B14F-4D97-AF65-F5344CB8AC3E}">
        <p14:creationId xmlns:p14="http://schemas.microsoft.com/office/powerpoint/2010/main" val="16963165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Final general back-prop algorithm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400" dirty="0"/>
              <a:t>Perform a forward pass, store all results          of all ops 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Seed 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lvl="1">
              <a:buAutoNum type="alphaLcPeriod"/>
            </a:pPr>
            <a:r>
              <a:rPr lang="en-GB" sz="1200" dirty="0"/>
              <a:t>Zero all </a:t>
            </a:r>
            <a:r>
              <a:rPr lang="en-GB" sz="1200" dirty="0" err="1"/>
              <a:t>adjoints</a:t>
            </a:r>
            <a:endParaRPr lang="en-GB" sz="1200" dirty="0"/>
          </a:p>
          <a:p>
            <a:pPr lvl="1">
              <a:buAutoNum type="alphaLcPeriod"/>
            </a:pPr>
            <a:endParaRPr lang="en-GB" sz="1200" dirty="0"/>
          </a:p>
          <a:p>
            <a:pPr lvl="1">
              <a:buAutoNum type="alphaLcPeriod"/>
            </a:pPr>
            <a:r>
              <a:rPr lang="en-GB" sz="1200" dirty="0"/>
              <a:t>Initialize the final result’s </a:t>
            </a:r>
            <a:r>
              <a:rPr lang="en-GB" sz="1200" dirty="0" err="1"/>
              <a:t>adjoint</a:t>
            </a:r>
            <a:endParaRPr lang="en-GB" sz="1200" dirty="0"/>
          </a:p>
          <a:p>
            <a:pPr marL="800100" lvl="1" indent="-342900">
              <a:buFont typeface="+mj-lt"/>
              <a:buAutoNum type="arabicPeriod"/>
            </a:pPr>
            <a:endParaRPr lang="en-GB" sz="10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Recursively (from the end) accumulate </a:t>
            </a:r>
            <a:r>
              <a:rPr lang="en-GB" sz="1400" dirty="0" err="1"/>
              <a:t>adjoints</a:t>
            </a:r>
            <a:r>
              <a:rPr lang="en-GB" sz="1400" dirty="0"/>
              <a:t>, knowing </a:t>
            </a:r>
          </a:p>
          <a:p>
            <a:pPr lvl="1">
              <a:buAutoNum type="alphaLcPeriod"/>
            </a:pPr>
            <a:endParaRPr lang="en-GB" sz="1000" dirty="0"/>
          </a:p>
          <a:p>
            <a:pPr lvl="1">
              <a:buAutoNum type="alphaLcPeriod"/>
            </a:pPr>
            <a:endParaRPr lang="en-GB" sz="1200" dirty="0"/>
          </a:p>
          <a:p>
            <a:pPr lvl="1">
              <a:buAutoNum type="alphaLcPeriod"/>
            </a:pPr>
            <a:r>
              <a:rPr lang="en-GB" sz="1200" dirty="0"/>
              <a:t>Parameter derivatives:</a:t>
            </a:r>
          </a:p>
          <a:p>
            <a:pPr lvl="1">
              <a:buAutoNum type="alphaLcPeriod"/>
            </a:pPr>
            <a:endParaRPr lang="en-GB" sz="1200" dirty="0"/>
          </a:p>
          <a:p>
            <a:pPr lvl="1">
              <a:buAutoNum type="alphaLcPeriod"/>
            </a:pPr>
            <a:endParaRPr lang="en-GB" sz="1200" dirty="0"/>
          </a:p>
          <a:p>
            <a:pPr lvl="1">
              <a:buAutoNum type="alphaLcPeriod"/>
            </a:pPr>
            <a:r>
              <a:rPr lang="en-GB" sz="1200" dirty="0"/>
              <a:t>Recursion: 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88</a:t>
            </a:fld>
            <a:endParaRPr lang="en-GB"/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486323"/>
              </p:ext>
            </p:extLst>
          </p:nvPr>
        </p:nvGraphicFramePr>
        <p:xfrm>
          <a:off x="3730930" y="3444025"/>
          <a:ext cx="1117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830" name="Equation" r:id="rId4" imgW="1117440" imgH="304560" progId="Equation.DSMT4">
                  <p:embed/>
                </p:oleObj>
              </mc:Choice>
              <mc:Fallback>
                <p:oleObj name="Equation" r:id="rId4" imgW="11174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30930" y="3444025"/>
                        <a:ext cx="1117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2019988"/>
              </p:ext>
            </p:extLst>
          </p:nvPr>
        </p:nvGraphicFramePr>
        <p:xfrm>
          <a:off x="4232275" y="1831975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831" name="Equation" r:id="rId6" imgW="215640" imgH="215640" progId="Equation.DSMT4">
                  <p:embed/>
                </p:oleObj>
              </mc:Choice>
              <mc:Fallback>
                <p:oleObj name="Equation" r:id="rId6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32275" y="1831975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7042799"/>
              </p:ext>
            </p:extLst>
          </p:nvPr>
        </p:nvGraphicFramePr>
        <p:xfrm>
          <a:off x="3081644" y="4824494"/>
          <a:ext cx="19558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832" name="Equation" r:id="rId8" imgW="1955520" imgH="507960" progId="Equation.DSMT4">
                  <p:embed/>
                </p:oleObj>
              </mc:Choice>
              <mc:Fallback>
                <p:oleObj name="Equation" r:id="rId8" imgW="195552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081644" y="4824494"/>
                        <a:ext cx="19558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8896563"/>
              </p:ext>
            </p:extLst>
          </p:nvPr>
        </p:nvGraphicFramePr>
        <p:xfrm>
          <a:off x="5446684" y="4266011"/>
          <a:ext cx="2286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833" name="Equation" r:id="rId10" imgW="228600" imgH="253800" progId="Equation.DSMT4">
                  <p:embed/>
                </p:oleObj>
              </mc:Choice>
              <mc:Fallback>
                <p:oleObj name="Equation" r:id="rId10" imgW="2286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446684" y="4266011"/>
                        <a:ext cx="2286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6983091"/>
              </p:ext>
            </p:extLst>
          </p:nvPr>
        </p:nvGraphicFramePr>
        <p:xfrm>
          <a:off x="2397864" y="5500688"/>
          <a:ext cx="20955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834" name="Equation" r:id="rId12" imgW="2095200" imgH="507960" progId="Equation.DSMT4">
                  <p:embed/>
                </p:oleObj>
              </mc:Choice>
              <mc:Fallback>
                <p:oleObj name="Equation" r:id="rId12" imgW="20952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97864" y="5500688"/>
                        <a:ext cx="20955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5309347"/>
              </p:ext>
            </p:extLst>
          </p:nvPr>
        </p:nvGraphicFramePr>
        <p:xfrm>
          <a:off x="2694294" y="2996310"/>
          <a:ext cx="7747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835" name="Equation" r:id="rId14" imgW="774360" imgH="279360" progId="Equation.DSMT4">
                  <p:embed/>
                </p:oleObj>
              </mc:Choice>
              <mc:Fallback>
                <p:oleObj name="Equation" r:id="rId14" imgW="7743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694294" y="2996310"/>
                        <a:ext cx="7747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4136016"/>
              </p:ext>
            </p:extLst>
          </p:nvPr>
        </p:nvGraphicFramePr>
        <p:xfrm>
          <a:off x="5218084" y="1832245"/>
          <a:ext cx="228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836" name="Equation" r:id="rId16" imgW="228600" imgH="241200" progId="Equation.DSMT4">
                  <p:embed/>
                </p:oleObj>
              </mc:Choice>
              <mc:Fallback>
                <p:oleObj name="Equation" r:id="rId16" imgW="228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218084" y="1832245"/>
                        <a:ext cx="228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78304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Reverse order magic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have seen that back-propagation computes a multitude of derivatives with spectacular speed</a:t>
            </a:r>
          </a:p>
          <a:p>
            <a:r>
              <a:rPr lang="en-GB" sz="1600" dirty="0"/>
              <a:t>Around 3 times a forward pass</a:t>
            </a:r>
          </a:p>
          <a:p>
            <a:r>
              <a:rPr lang="en-GB" sz="1600" dirty="0"/>
              <a:t>By reversing order of calculation for the </a:t>
            </a:r>
            <a:r>
              <a:rPr lang="en-GB" sz="1600" dirty="0" err="1"/>
              <a:t>adjoint</a:t>
            </a:r>
            <a:r>
              <a:rPr lang="en-GB" sz="1600" dirty="0"/>
              <a:t> pass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When we compute          we already know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So we can compute             as a function of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And we only need differentiate one op: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We don’t need to differentiate the whole network every time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600" dirty="0"/>
              <a:t>This may give the impression that reversing order is </a:t>
            </a:r>
            <a:r>
              <a:rPr lang="en-GB" sz="1600" i="1" dirty="0"/>
              <a:t>only</a:t>
            </a:r>
            <a:r>
              <a:rPr lang="en-GB" sz="1600" dirty="0"/>
              <a:t> about computing </a:t>
            </a:r>
            <a:r>
              <a:rPr lang="en-GB" sz="1600" dirty="0" err="1"/>
              <a:t>adjoints</a:t>
            </a:r>
            <a:r>
              <a:rPr lang="en-GB" sz="1600" dirty="0"/>
              <a:t> one from the other</a:t>
            </a:r>
          </a:p>
          <a:p>
            <a:endParaRPr lang="en-GB" sz="1600" dirty="0"/>
          </a:p>
          <a:p>
            <a:r>
              <a:rPr lang="en-GB" sz="1600" dirty="0"/>
              <a:t>This impression, however, is wrong: there is an inherent efficiency to reversing order, at least for scalar computations</a:t>
            </a:r>
            <a:br>
              <a:rPr lang="en-GB" sz="1600" dirty="0"/>
            </a:br>
            <a:r>
              <a:rPr lang="en-GB" sz="1600" dirty="0"/>
              <a:t>(where the end result to be differentiated is a real number)</a:t>
            </a:r>
          </a:p>
          <a:p>
            <a:pPr lvl="1"/>
            <a:endParaRPr lang="en-GB" sz="16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	</a:t>
            </a:r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89</a:t>
            </a:fld>
            <a:endParaRPr lang="en-GB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5222342"/>
              </p:ext>
            </p:extLst>
          </p:nvPr>
        </p:nvGraphicFramePr>
        <p:xfrm>
          <a:off x="3044825" y="3030538"/>
          <a:ext cx="317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593" name="Equation" r:id="rId4" imgW="317160" imgH="253800" progId="Equation.DSMT4">
                  <p:embed/>
                </p:oleObj>
              </mc:Choice>
              <mc:Fallback>
                <p:oleObj name="Equation" r:id="rId4" imgW="317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4825" y="3030538"/>
                        <a:ext cx="317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2562318"/>
              </p:ext>
            </p:extLst>
          </p:nvPr>
        </p:nvGraphicFramePr>
        <p:xfrm>
          <a:off x="4762500" y="3030538"/>
          <a:ext cx="2286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594" name="Equation" r:id="rId6" imgW="228600" imgH="253800" progId="Equation.DSMT4">
                  <p:embed/>
                </p:oleObj>
              </mc:Choice>
              <mc:Fallback>
                <p:oleObj name="Equation" r:id="rId6" imgW="2286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62500" y="3030538"/>
                        <a:ext cx="2286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7793374"/>
              </p:ext>
            </p:extLst>
          </p:nvPr>
        </p:nvGraphicFramePr>
        <p:xfrm>
          <a:off x="3131910" y="3527323"/>
          <a:ext cx="317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595" name="Equation" r:id="rId8" imgW="317160" imgH="253800" progId="Equation.DSMT4">
                  <p:embed/>
                </p:oleObj>
              </mc:Choice>
              <mc:Fallback>
                <p:oleObj name="Equation" r:id="rId8" imgW="317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31910" y="3527323"/>
                        <a:ext cx="317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5049986"/>
              </p:ext>
            </p:extLst>
          </p:nvPr>
        </p:nvGraphicFramePr>
        <p:xfrm>
          <a:off x="4762500" y="3527323"/>
          <a:ext cx="2286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596" name="Equation" r:id="rId9" imgW="228600" imgH="253800" progId="Equation.DSMT4">
                  <p:embed/>
                </p:oleObj>
              </mc:Choice>
              <mc:Fallback>
                <p:oleObj name="Equation" r:id="rId9" imgW="2286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62500" y="3527323"/>
                        <a:ext cx="2286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9722845"/>
              </p:ext>
            </p:extLst>
          </p:nvPr>
        </p:nvGraphicFramePr>
        <p:xfrm>
          <a:off x="4517610" y="3916260"/>
          <a:ext cx="20955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597" name="Equation" r:id="rId10" imgW="2095200" imgH="507960" progId="Equation.DSMT4">
                  <p:embed/>
                </p:oleObj>
              </mc:Choice>
              <mc:Fallback>
                <p:oleObj name="Equation" r:id="rId10" imgW="20952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517610" y="3916260"/>
                        <a:ext cx="20955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4858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CVA: pricing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84875"/>
          </a:xfrm>
        </p:spPr>
        <p:txBody>
          <a:bodyPr>
            <a:normAutofit/>
          </a:bodyPr>
          <a:lstStyle/>
          <a:p>
            <a:r>
              <a:rPr lang="en-GB" sz="1400" dirty="0"/>
              <a:t>CVA is priced like any other option (ignoring discounting for simplicity):</a:t>
            </a:r>
          </a:p>
          <a:p>
            <a:endParaRPr lang="en-GB" sz="1400" dirty="0"/>
          </a:p>
          <a:p>
            <a:r>
              <a:rPr lang="en-GB" sz="1400" dirty="0"/>
              <a:t>Assuming credit is independent from market drivers of the netting set: </a:t>
            </a:r>
          </a:p>
          <a:p>
            <a:r>
              <a:rPr lang="en-GB" sz="1400" dirty="0"/>
              <a:t>the left term in the sum is the (risk neutral) probability of default, can be read in credit markets (Bonds, credit default swaps)</a:t>
            </a:r>
          </a:p>
          <a:p>
            <a:r>
              <a:rPr lang="en-GB" sz="1400" dirty="0"/>
              <a:t>the right term                  is the expected </a:t>
            </a:r>
            <a:r>
              <a:rPr lang="en-GB" sz="1400" i="1" dirty="0"/>
              <a:t>loss given default</a:t>
            </a:r>
            <a:r>
              <a:rPr lang="en-GB" sz="1400" dirty="0"/>
              <a:t> (LGD) , or “exposure”</a:t>
            </a:r>
          </a:p>
          <a:p>
            <a:endParaRPr lang="en-GB" sz="1400" dirty="0"/>
          </a:p>
          <a:p>
            <a:r>
              <a:rPr lang="en-GB" sz="1400" dirty="0"/>
              <a:t>Exposures depend on the joint dynamics of all asset that affect the netting set --- so we need:</a:t>
            </a:r>
          </a:p>
          <a:p>
            <a:pPr lvl="1"/>
            <a:r>
              <a:rPr lang="en-GB" sz="1200" dirty="0"/>
              <a:t>Complex hybrid models, in practice “stitching together” models of all underlying assets, with special care to remain consistent and arbitrage-free</a:t>
            </a:r>
          </a:p>
          <a:p>
            <a:pPr lvl="1"/>
            <a:r>
              <a:rPr lang="en-GB" sz="1200" dirty="0"/>
              <a:t>Monte-Carlo simulations (given the high dimensionality)</a:t>
            </a:r>
          </a:p>
          <a:p>
            <a:pPr lvl="1"/>
            <a:r>
              <a:rPr lang="en-GB" sz="1200" dirty="0"/>
              <a:t>Some way to compute future book values </a:t>
            </a:r>
            <a:r>
              <a:rPr lang="en-GB" sz="1200" i="1" dirty="0"/>
              <a:t>V</a:t>
            </a:r>
            <a:r>
              <a:rPr lang="en-GB" sz="1200" dirty="0"/>
              <a:t> from the simulated state of the market at </a:t>
            </a:r>
            <a:r>
              <a:rPr lang="en-GB" sz="1200" i="1" dirty="0"/>
              <a:t>T</a:t>
            </a:r>
            <a:endParaRPr lang="en-GB" sz="1200" dirty="0"/>
          </a:p>
          <a:p>
            <a:pPr lvl="2"/>
            <a:r>
              <a:rPr lang="en-GB" sz="1200" dirty="0"/>
              <a:t>for example with </a:t>
            </a:r>
            <a:r>
              <a:rPr lang="en-GB" sz="1200" i="1" dirty="0"/>
              <a:t>nested simulations </a:t>
            </a:r>
            <a:r>
              <a:rPr lang="en-GB" sz="1200" dirty="0"/>
              <a:t>(Monte-Carlo </a:t>
            </a:r>
            <a:r>
              <a:rPr lang="en-GB" sz="1200" i="1" dirty="0"/>
              <a:t>within </a:t>
            </a:r>
            <a:r>
              <a:rPr lang="en-GB" sz="1200" dirty="0"/>
              <a:t>Monte-Carlo)</a:t>
            </a:r>
          </a:p>
          <a:p>
            <a:pPr lvl="2"/>
            <a:r>
              <a:rPr lang="en-GB" sz="1200" dirty="0"/>
              <a:t>can we do better? for example, “learn” future values from data, with machine learning? </a:t>
            </a:r>
          </a:p>
          <a:p>
            <a:pPr lvl="1"/>
            <a:r>
              <a:rPr lang="en-GB" sz="1200" dirty="0"/>
              <a:t>All of this is a (very) active field of current research, see for example Huge &amp; </a:t>
            </a:r>
            <a:r>
              <a:rPr lang="en-GB" sz="1200" dirty="0" err="1"/>
              <a:t>Savine’s</a:t>
            </a:r>
            <a:r>
              <a:rPr lang="en-GB" sz="1200" dirty="0"/>
              <a:t> </a:t>
            </a:r>
            <a:r>
              <a:rPr lang="en-GB" sz="1200" u="sng" dirty="0"/>
              <a:t>Deep Analytics</a:t>
            </a:r>
          </a:p>
          <a:p>
            <a:pPr lvl="1"/>
            <a:endParaRPr lang="en-GB" sz="1300" u="sng" dirty="0"/>
          </a:p>
          <a:p>
            <a:r>
              <a:rPr lang="en-GB" sz="1400" dirty="0"/>
              <a:t>The computational requirement is massive: CVA is often computed in large data centres</a:t>
            </a:r>
          </a:p>
          <a:p>
            <a:r>
              <a:rPr lang="en-GB" sz="1400" dirty="0"/>
              <a:t>With better algorithms and platforms, we can compute it locally --- see </a:t>
            </a:r>
            <a:r>
              <a:rPr lang="en-GB" sz="1400" dirty="0" err="1"/>
              <a:t>Andreasen’s</a:t>
            </a:r>
            <a:r>
              <a:rPr lang="en-GB" sz="1400" dirty="0"/>
              <a:t> influential </a:t>
            </a:r>
            <a:r>
              <a:rPr lang="en-GB" sz="1400" u="sng" dirty="0"/>
              <a:t>Calculate CVA on your iPad Mini</a:t>
            </a:r>
            <a:endParaRPr lang="en-GB" sz="1400" dirty="0"/>
          </a:p>
          <a:p>
            <a:r>
              <a:rPr lang="en-GB" sz="1400" dirty="0"/>
              <a:t>But it may still take several minutes to compute the price alone</a:t>
            </a:r>
          </a:p>
          <a:p>
            <a:endParaRPr lang="en-GB" sz="1400" dirty="0"/>
          </a:p>
          <a:p>
            <a:endParaRPr lang="en-GB" sz="1400" u="sng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6960977"/>
              </p:ext>
            </p:extLst>
          </p:nvPr>
        </p:nvGraphicFramePr>
        <p:xfrm>
          <a:off x="6342246" y="1753161"/>
          <a:ext cx="17145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786" name="Equation" r:id="rId4" imgW="1714320" imgH="457200" progId="Equation.DSMT4">
                  <p:embed/>
                </p:oleObj>
              </mc:Choice>
              <mc:Fallback>
                <p:oleObj name="Equation" r:id="rId4" imgW="17143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42246" y="1753161"/>
                        <a:ext cx="17145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2815020"/>
              </p:ext>
            </p:extLst>
          </p:nvPr>
        </p:nvGraphicFramePr>
        <p:xfrm>
          <a:off x="6342246" y="2395620"/>
          <a:ext cx="2133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787" name="Equation" r:id="rId6" imgW="2133360" imgH="431640" progId="Equation.DSMT4">
                  <p:embed/>
                </p:oleObj>
              </mc:Choice>
              <mc:Fallback>
                <p:oleObj name="Equation" r:id="rId6" imgW="21333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42246" y="2395620"/>
                        <a:ext cx="21336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8272286"/>
              </p:ext>
            </p:extLst>
          </p:nvPr>
        </p:nvGraphicFramePr>
        <p:xfrm>
          <a:off x="2232124" y="3101746"/>
          <a:ext cx="6096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788" name="Equation" r:id="rId8" imgW="609480" imgH="279360" progId="Equation.DSMT4">
                  <p:embed/>
                </p:oleObj>
              </mc:Choice>
              <mc:Fallback>
                <p:oleObj name="Equation" r:id="rId8" imgW="60948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32124" y="3101746"/>
                        <a:ext cx="6096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63871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Reverse order magic (2)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Forget neural nets, parameters, losses and consider the following calculation</a:t>
            </a:r>
            <a:br>
              <a:rPr lang="en-GB" sz="1600" dirty="0"/>
            </a:br>
            <a:r>
              <a:rPr lang="en-GB" sz="1600" dirty="0"/>
              <a:t>computing a scalar result </a:t>
            </a:r>
            <a:r>
              <a:rPr lang="en-GB" sz="1600" i="1" dirty="0"/>
              <a:t>y</a:t>
            </a:r>
            <a:r>
              <a:rPr lang="en-GB" sz="1600" dirty="0"/>
              <a:t> from a vector </a:t>
            </a:r>
            <a:r>
              <a:rPr lang="en-GB" sz="1600" i="1" dirty="0"/>
              <a:t>x</a:t>
            </a:r>
            <a:r>
              <a:rPr lang="en-GB" sz="1600" dirty="0"/>
              <a:t>, through successive transformations of </a:t>
            </a:r>
            <a:r>
              <a:rPr lang="en-GB" sz="1600" i="1" dirty="0"/>
              <a:t>x </a:t>
            </a:r>
            <a:r>
              <a:rPr lang="en-GB" sz="1600" dirty="0"/>
              <a:t>through a sequence of ops</a:t>
            </a:r>
            <a:br>
              <a:rPr lang="en-GB" sz="1600" dirty="0"/>
            </a:br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Later, we will see that </a:t>
            </a:r>
            <a:r>
              <a:rPr lang="en-GB" sz="1600" i="1" dirty="0"/>
              <a:t>any </a:t>
            </a:r>
            <a:r>
              <a:rPr lang="en-GB" sz="1600" dirty="0"/>
              <a:t>calculation can be decomposed into a sequence of ops like this</a:t>
            </a:r>
          </a:p>
          <a:p>
            <a:endParaRPr lang="en-GB" sz="1600" dirty="0"/>
          </a:p>
          <a:p>
            <a:r>
              <a:rPr lang="en-GB" sz="1600" dirty="0"/>
              <a:t>Recall, ops are vector to vector transformations:</a:t>
            </a:r>
          </a:p>
          <a:p>
            <a:pPr lvl="1"/>
            <a:r>
              <a:rPr lang="en-GB" sz="1200" dirty="0"/>
              <a:t>Product by a matrix</a:t>
            </a:r>
          </a:p>
          <a:p>
            <a:pPr lvl="1"/>
            <a:r>
              <a:rPr lang="en-GB" sz="1200" dirty="0"/>
              <a:t>Element-wise application of a scalar function</a:t>
            </a:r>
          </a:p>
          <a:p>
            <a:pPr lvl="1"/>
            <a:r>
              <a:rPr lang="en-GB" sz="1200" dirty="0"/>
              <a:t>Convolution</a:t>
            </a:r>
          </a:p>
          <a:p>
            <a:pPr lvl="1"/>
            <a:r>
              <a:rPr lang="en-GB" sz="1200" dirty="0"/>
              <a:t>...</a:t>
            </a:r>
          </a:p>
          <a:p>
            <a:endParaRPr lang="en-GB" sz="1600" dirty="0"/>
          </a:p>
          <a:p>
            <a:r>
              <a:rPr lang="en-GB" sz="1600" dirty="0"/>
              <a:t>Ops are limited in number, their Jacobians are known and they are building blocks to all calculations</a:t>
            </a:r>
          </a:p>
          <a:p>
            <a:pPr lvl="1"/>
            <a:endParaRPr lang="en-GB" sz="12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	</a:t>
            </a:r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90</a:t>
            </a:fld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5734183"/>
              </p:ext>
            </p:extLst>
          </p:nvPr>
        </p:nvGraphicFramePr>
        <p:xfrm>
          <a:off x="4425950" y="2557298"/>
          <a:ext cx="3340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693" name="Equation" r:id="rId4" imgW="3340080" imgH="241200" progId="Equation.DSMT4">
                  <p:embed/>
                </p:oleObj>
              </mc:Choice>
              <mc:Fallback>
                <p:oleObj name="Equation" r:id="rId4" imgW="33400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25950" y="2557298"/>
                        <a:ext cx="3340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68740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Reverse order magic (3)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want to compute the gradient of </a:t>
            </a:r>
            <a:r>
              <a:rPr lang="en-GB" sz="1600" i="1" dirty="0"/>
              <a:t>y </a:t>
            </a:r>
            <a:r>
              <a:rPr lang="en-GB" sz="1600" dirty="0"/>
              <a:t>to </a:t>
            </a:r>
            <a:r>
              <a:rPr lang="en-GB" sz="1600" i="1" dirty="0"/>
              <a:t>x</a:t>
            </a:r>
          </a:p>
          <a:p>
            <a:pPr marL="0" indent="0">
              <a:buNone/>
            </a:pPr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By the chain rule:</a:t>
            </a:r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Where we highlighted what are matrices (Jacobians) and what are vectors (Gradient)</a:t>
            </a:r>
          </a:p>
          <a:p>
            <a:endParaRPr lang="en-GB" sz="1600" dirty="0"/>
          </a:p>
          <a:p>
            <a:r>
              <a:rPr lang="en-GB" sz="1600" dirty="0"/>
              <a:t>The reason why the rightmost Jacobian is a gradient is that the calculation is </a:t>
            </a:r>
            <a:r>
              <a:rPr lang="en-GB" sz="1600" i="1" dirty="0"/>
              <a:t>scalar:             </a:t>
            </a:r>
            <a:r>
              <a:rPr lang="en-GB" sz="1600" dirty="0"/>
              <a:t>is a real number, not a vector</a:t>
            </a:r>
          </a:p>
          <a:p>
            <a:endParaRPr lang="en-GB" sz="1600" i="1" dirty="0"/>
          </a:p>
          <a:p>
            <a:r>
              <a:rPr lang="en-GB" sz="1600" dirty="0"/>
              <a:t>Which is</a:t>
            </a:r>
            <a:r>
              <a:rPr lang="en-GB" sz="1600" i="1" dirty="0"/>
              <a:t> </a:t>
            </a:r>
            <a:r>
              <a:rPr lang="en-GB" sz="1600" dirty="0"/>
              <a:t>the major assumption here: back-prop and AAD apply to scalar calculations:</a:t>
            </a:r>
            <a:br>
              <a:rPr lang="en-GB" sz="1600" dirty="0"/>
            </a:br>
            <a:r>
              <a:rPr lang="en-GB" sz="1600" dirty="0"/>
              <a:t>the final result must be a real number </a:t>
            </a:r>
            <a:br>
              <a:rPr lang="en-GB" sz="1600" dirty="0"/>
            </a:br>
            <a:r>
              <a:rPr lang="en-GB" sz="1600" dirty="0"/>
              <a:t>(actually, back-prop is more efficient than forward prop as long as </a:t>
            </a:r>
            <a:r>
              <a:rPr lang="en-GB" sz="1600" i="1" dirty="0"/>
              <a:t>dim(y) &lt; dim(x)</a:t>
            </a:r>
            <a:r>
              <a:rPr lang="en-GB" sz="1600" dirty="0"/>
              <a:t> as we will see)</a:t>
            </a:r>
          </a:p>
          <a:p>
            <a:endParaRPr lang="en-GB" sz="1600" dirty="0"/>
          </a:p>
          <a:p>
            <a:endParaRPr lang="en-GB" sz="1600" dirty="0"/>
          </a:p>
          <a:p>
            <a:pPr lvl="1"/>
            <a:endParaRPr lang="en-GB" sz="12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	</a:t>
            </a:r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91</a:t>
            </a:fld>
            <a:endParaRPr lang="en-GB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9853441"/>
              </p:ext>
            </p:extLst>
          </p:nvPr>
        </p:nvGraphicFramePr>
        <p:xfrm>
          <a:off x="4950363" y="1838419"/>
          <a:ext cx="3340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792" name="Equation" r:id="rId4" imgW="3340080" imgH="241200" progId="Equation.DSMT4">
                  <p:embed/>
                </p:oleObj>
              </mc:Choice>
              <mc:Fallback>
                <p:oleObj name="Equation" r:id="rId4" imgW="33400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50363" y="1838419"/>
                        <a:ext cx="3340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3155771"/>
              </p:ext>
            </p:extLst>
          </p:nvPr>
        </p:nvGraphicFramePr>
        <p:xfrm>
          <a:off x="2691411" y="2558823"/>
          <a:ext cx="53340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793" name="Equation" r:id="rId6" imgW="5333760" imgH="965160" progId="Equation.DSMT4">
                  <p:embed/>
                </p:oleObj>
              </mc:Choice>
              <mc:Fallback>
                <p:oleObj name="Equation" r:id="rId6" imgW="5333760" imgH="965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91411" y="2558823"/>
                        <a:ext cx="533400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8767059"/>
              </p:ext>
            </p:extLst>
          </p:nvPr>
        </p:nvGraphicFramePr>
        <p:xfrm>
          <a:off x="8049163" y="4613482"/>
          <a:ext cx="482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794" name="Equation" r:id="rId8" imgW="482400" imgH="241200" progId="Equation.DSMT4">
                  <p:embed/>
                </p:oleObj>
              </mc:Choice>
              <mc:Fallback>
                <p:oleObj name="Equation" r:id="rId8" imgW="482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049163" y="4613482"/>
                        <a:ext cx="482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61568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Reverse order magic (4)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This matrix product:</a:t>
            </a:r>
            <a:endParaRPr lang="en-GB" sz="1600" i="1" dirty="0"/>
          </a:p>
          <a:p>
            <a:endParaRPr lang="en-GB" sz="1600" dirty="0"/>
          </a:p>
          <a:p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Can be computed left to right (direct order) or right to left (reverse order)</a:t>
            </a:r>
          </a:p>
          <a:p>
            <a:endParaRPr lang="en-GB" sz="1600" dirty="0"/>
          </a:p>
          <a:p>
            <a:endParaRPr lang="en-GB" sz="1600" dirty="0"/>
          </a:p>
          <a:p>
            <a:pPr lvl="1"/>
            <a:endParaRPr lang="en-GB" sz="1200" dirty="0"/>
          </a:p>
          <a:p>
            <a:endParaRPr lang="en-GB" sz="1400" dirty="0"/>
          </a:p>
          <a:p>
            <a:pPr marL="0" indent="0">
              <a:buNone/>
            </a:pPr>
            <a:r>
              <a:rPr lang="en-GB" sz="1400" dirty="0"/>
              <a:t>      </a:t>
            </a:r>
          </a:p>
          <a:p>
            <a:pPr marL="0" indent="0">
              <a:buNone/>
            </a:pPr>
            <a:r>
              <a:rPr lang="en-GB" sz="1400" dirty="0"/>
              <a:t>	</a:t>
            </a:r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92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0288337"/>
              </p:ext>
            </p:extLst>
          </p:nvPr>
        </p:nvGraphicFramePr>
        <p:xfrm>
          <a:off x="3429000" y="1775049"/>
          <a:ext cx="53340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036" name="Equation" r:id="rId4" imgW="5333760" imgH="965160" progId="Equation.DSMT4">
                  <p:embed/>
                </p:oleObj>
              </mc:Choice>
              <mc:Fallback>
                <p:oleObj name="Equation" r:id="rId4" imgW="5333760" imgH="965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29000" y="1775049"/>
                        <a:ext cx="533400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Arrow Connector 9"/>
          <p:cNvCxnSpPr/>
          <p:nvPr/>
        </p:nvCxnSpPr>
        <p:spPr>
          <a:xfrm>
            <a:off x="4916384" y="1682388"/>
            <a:ext cx="3568535" cy="18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919352" y="2805551"/>
            <a:ext cx="3568535" cy="182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07974" y="1401285"/>
            <a:ext cx="122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/>
                </a:solidFill>
              </a:rPr>
              <a:t>direct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07974" y="2763999"/>
            <a:ext cx="122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reverse</a:t>
            </a: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750187" y="3586610"/>
            <a:ext cx="5157787" cy="366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600" b="1" dirty="0">
                <a:solidFill>
                  <a:schemeClr val="accent1"/>
                </a:solidFill>
              </a:rPr>
              <a:t>direct order</a:t>
            </a:r>
          </a:p>
        </p:txBody>
      </p:sp>
      <p:sp>
        <p:nvSpPr>
          <p:cNvPr id="17" name="Content Placeholder 3"/>
          <p:cNvSpPr txBox="1">
            <a:spLocks/>
          </p:cNvSpPr>
          <p:nvPr/>
        </p:nvSpPr>
        <p:spPr>
          <a:xfrm>
            <a:off x="839788" y="3991651"/>
            <a:ext cx="5157787" cy="16398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00" dirty="0"/>
          </a:p>
          <a:p>
            <a:r>
              <a:rPr lang="en-GB" sz="1200" dirty="0"/>
              <a:t>Compute</a:t>
            </a:r>
          </a:p>
          <a:p>
            <a:endParaRPr lang="en-GB" sz="1200" dirty="0"/>
          </a:p>
          <a:p>
            <a:r>
              <a:rPr lang="en-GB" sz="1200" dirty="0"/>
              <a:t>Then                                                          all the way to </a:t>
            </a:r>
          </a:p>
          <a:p>
            <a:pPr marL="0" indent="0">
              <a:buNone/>
            </a:pPr>
            <a:endParaRPr lang="en-GB" sz="1200" dirty="0"/>
          </a:p>
          <a:p>
            <a:r>
              <a:rPr lang="en-GB" sz="1200" dirty="0"/>
              <a:t>We forward-propagate </a:t>
            </a:r>
            <a:r>
              <a:rPr lang="en-GB" sz="1200" b="1" dirty="0">
                <a:solidFill>
                  <a:schemeClr val="accent1"/>
                </a:solidFill>
              </a:rPr>
              <a:t>Jacobian matrices</a:t>
            </a:r>
            <a:r>
              <a:rPr lang="en-GB" sz="1200" dirty="0"/>
              <a:t> to </a:t>
            </a:r>
            <a:r>
              <a:rPr lang="en-GB" sz="1200" i="1" dirty="0"/>
              <a:t>x </a:t>
            </a:r>
            <a:r>
              <a:rPr lang="en-GB" sz="1200" dirty="0"/>
              <a:t>from       to</a:t>
            </a:r>
          </a:p>
          <a:p>
            <a:r>
              <a:rPr lang="en-GB" sz="1200" dirty="0"/>
              <a:t>Every time, we multiply matrices to obtain matrices</a:t>
            </a:r>
          </a:p>
          <a:p>
            <a:r>
              <a:rPr lang="en-GB" sz="1200" dirty="0"/>
              <a:t>Complexity of matrix product is </a:t>
            </a:r>
            <a:r>
              <a:rPr lang="en-GB" sz="1200" b="1" dirty="0">
                <a:solidFill>
                  <a:schemeClr val="accent1"/>
                </a:solidFill>
              </a:rPr>
              <a:t>cubic</a:t>
            </a:r>
          </a:p>
        </p:txBody>
      </p:sp>
      <p:sp>
        <p:nvSpPr>
          <p:cNvPr id="18" name="Text Placeholder 4"/>
          <p:cNvSpPr txBox="1">
            <a:spLocks/>
          </p:cNvSpPr>
          <p:nvPr/>
        </p:nvSpPr>
        <p:spPr>
          <a:xfrm>
            <a:off x="6082599" y="3586610"/>
            <a:ext cx="5183188" cy="3666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600" b="1" dirty="0">
                <a:solidFill>
                  <a:srgbClr val="FF0000"/>
                </a:solidFill>
              </a:rPr>
              <a:t>reverse order</a:t>
            </a:r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6172200" y="3991651"/>
            <a:ext cx="5183188" cy="16398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00" dirty="0"/>
          </a:p>
          <a:p>
            <a:r>
              <a:rPr lang="en-GB" sz="1200" dirty="0"/>
              <a:t>Compute </a:t>
            </a:r>
          </a:p>
          <a:p>
            <a:endParaRPr lang="en-GB" sz="1200" dirty="0"/>
          </a:p>
          <a:p>
            <a:r>
              <a:rPr lang="en-GB" sz="1200" dirty="0"/>
              <a:t>Then                                             all the way to                                </a:t>
            </a:r>
          </a:p>
          <a:p>
            <a:endParaRPr lang="en-GB" sz="1200" dirty="0"/>
          </a:p>
          <a:p>
            <a:r>
              <a:rPr lang="en-GB" sz="1200" dirty="0"/>
              <a:t>We back-propagate </a:t>
            </a:r>
            <a:r>
              <a:rPr lang="en-GB" sz="1200" b="1" dirty="0" err="1">
                <a:solidFill>
                  <a:srgbClr val="FF0000"/>
                </a:solidFill>
              </a:rPr>
              <a:t>adjoint</a:t>
            </a:r>
            <a:r>
              <a:rPr lang="en-GB" sz="1200" b="1" dirty="0">
                <a:solidFill>
                  <a:srgbClr val="FF0000"/>
                </a:solidFill>
              </a:rPr>
              <a:t> vectors </a:t>
            </a:r>
            <a:r>
              <a:rPr lang="en-GB" sz="1200" dirty="0"/>
              <a:t>from               to</a:t>
            </a:r>
          </a:p>
          <a:p>
            <a:r>
              <a:rPr lang="en-GB" sz="1200" dirty="0"/>
              <a:t>Every time, we multiply matrices with vectors to obtain vectors</a:t>
            </a:r>
          </a:p>
          <a:p>
            <a:r>
              <a:rPr lang="en-GB" sz="1200" dirty="0"/>
              <a:t>Complexity of matrix by vector product is </a:t>
            </a:r>
            <a:r>
              <a:rPr lang="en-GB" sz="1200" b="1" dirty="0">
                <a:solidFill>
                  <a:srgbClr val="FF0000"/>
                </a:solidFill>
              </a:rPr>
              <a:t>quadratic</a:t>
            </a:r>
            <a:r>
              <a:rPr lang="en-GB" sz="1200" dirty="0"/>
              <a:t>  </a:t>
            </a:r>
            <a:endParaRPr lang="en-GB" sz="1200" dirty="0">
              <a:solidFill>
                <a:srgbClr val="FF0000"/>
              </a:solidFill>
            </a:endParaRP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8555598"/>
              </p:ext>
            </p:extLst>
          </p:nvPr>
        </p:nvGraphicFramePr>
        <p:xfrm>
          <a:off x="1794969" y="4050193"/>
          <a:ext cx="1886382" cy="65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037" name="Equation" r:id="rId6" imgW="2768400" imgH="965160" progId="Equation.DSMT4">
                  <p:embed/>
                </p:oleObj>
              </mc:Choice>
              <mc:Fallback>
                <p:oleObj name="Equation" r:id="rId6" imgW="2768400" imgH="965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94969" y="4050193"/>
                        <a:ext cx="1886382" cy="657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5357200"/>
              </p:ext>
            </p:extLst>
          </p:nvPr>
        </p:nvGraphicFramePr>
        <p:xfrm>
          <a:off x="1489181" y="4746180"/>
          <a:ext cx="1886382" cy="65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038" name="Equation" r:id="rId8" imgW="2768400" imgH="965160" progId="Equation.DSMT4">
                  <p:embed/>
                </p:oleObj>
              </mc:Choice>
              <mc:Fallback>
                <p:oleObj name="Equation" r:id="rId8" imgW="2768400" imgH="965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89181" y="4746180"/>
                        <a:ext cx="1886382" cy="657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8129700"/>
              </p:ext>
            </p:extLst>
          </p:nvPr>
        </p:nvGraphicFramePr>
        <p:xfrm>
          <a:off x="4342000" y="5427493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039" name="Equation" r:id="rId9" imgW="215640" imgH="215640" progId="Equation.DSMT4">
                  <p:embed/>
                </p:oleObj>
              </mc:Choice>
              <mc:Fallback>
                <p:oleObj name="Equation" r:id="rId9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42000" y="5427493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8559526"/>
              </p:ext>
            </p:extLst>
          </p:nvPr>
        </p:nvGraphicFramePr>
        <p:xfrm>
          <a:off x="4720279" y="5424488"/>
          <a:ext cx="241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040" name="Equation" r:id="rId11" imgW="241200" imgH="215640" progId="Equation.DSMT4">
                  <p:embed/>
                </p:oleObj>
              </mc:Choice>
              <mc:Fallback>
                <p:oleObj name="Equation" r:id="rId11" imgW="241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720279" y="5424488"/>
                        <a:ext cx="241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3404485"/>
              </p:ext>
            </p:extLst>
          </p:nvPr>
        </p:nvGraphicFramePr>
        <p:xfrm>
          <a:off x="7131132" y="4078004"/>
          <a:ext cx="1409700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041" name="Equation" r:id="rId13" imgW="2070000" imgH="888840" progId="Equation.DSMT4">
                  <p:embed/>
                </p:oleObj>
              </mc:Choice>
              <mc:Fallback>
                <p:oleObj name="Equation" r:id="rId13" imgW="2070000" imgH="888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131132" y="4078004"/>
                        <a:ext cx="1409700" cy="606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1690369"/>
              </p:ext>
            </p:extLst>
          </p:nvPr>
        </p:nvGraphicFramePr>
        <p:xfrm>
          <a:off x="6851650" y="4722813"/>
          <a:ext cx="1408113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042" name="Equation" r:id="rId15" imgW="2070000" imgH="888840" progId="Equation.DSMT4">
                  <p:embed/>
                </p:oleObj>
              </mc:Choice>
              <mc:Fallback>
                <p:oleObj name="Equation" r:id="rId15" imgW="2070000" imgH="888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851650" y="4722813"/>
                        <a:ext cx="1408113" cy="606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9497154"/>
              </p:ext>
            </p:extLst>
          </p:nvPr>
        </p:nvGraphicFramePr>
        <p:xfrm>
          <a:off x="4430858" y="4746180"/>
          <a:ext cx="1366838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043" name="Equation" r:id="rId17" imgW="2006280" imgH="965160" progId="Equation.DSMT4">
                  <p:embed/>
                </p:oleObj>
              </mc:Choice>
              <mc:Fallback>
                <p:oleObj name="Equation" r:id="rId17" imgW="2006280" imgH="965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430858" y="4746180"/>
                        <a:ext cx="1366838" cy="657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0597424"/>
              </p:ext>
            </p:extLst>
          </p:nvPr>
        </p:nvGraphicFramePr>
        <p:xfrm>
          <a:off x="9294916" y="4746180"/>
          <a:ext cx="1096963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044" name="Equation" r:id="rId19" imgW="1612800" imgH="888840" progId="Equation.DSMT4">
                  <p:embed/>
                </p:oleObj>
              </mc:Choice>
              <mc:Fallback>
                <p:oleObj name="Equation" r:id="rId19" imgW="1612800" imgH="888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9294916" y="4746180"/>
                        <a:ext cx="1096963" cy="606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5244685"/>
              </p:ext>
            </p:extLst>
          </p:nvPr>
        </p:nvGraphicFramePr>
        <p:xfrm>
          <a:off x="9018055" y="5393562"/>
          <a:ext cx="4572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045" name="Equation" r:id="rId21" imgW="457200" imgH="253800" progId="Equation.DSMT4">
                  <p:embed/>
                </p:oleObj>
              </mc:Choice>
              <mc:Fallback>
                <p:oleObj name="Equation" r:id="rId21" imgW="4572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9018055" y="5393562"/>
                        <a:ext cx="4572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2696239"/>
              </p:ext>
            </p:extLst>
          </p:nvPr>
        </p:nvGraphicFramePr>
        <p:xfrm>
          <a:off x="9699051" y="5372754"/>
          <a:ext cx="5588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046" name="Equation" r:id="rId23" imgW="558720" imgH="393480" progId="Equation.DSMT4">
                  <p:embed/>
                </p:oleObj>
              </mc:Choice>
              <mc:Fallback>
                <p:oleObj name="Equation" r:id="rId23" imgW="55872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9699051" y="5372754"/>
                        <a:ext cx="5588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26776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Reverse order magic (5)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Hence, reversing the order of calculation decreases complexity </a:t>
            </a:r>
            <a:r>
              <a:rPr lang="en-GB" sz="1600" i="1" dirty="0"/>
              <a:t>by and order of magnitude</a:t>
            </a:r>
          </a:p>
          <a:p>
            <a:endParaRPr lang="en-GB" sz="1600" i="1" dirty="0"/>
          </a:p>
          <a:p>
            <a:r>
              <a:rPr lang="en-GB" sz="1600" dirty="0"/>
              <a:t>The cost is memory:</a:t>
            </a:r>
          </a:p>
          <a:p>
            <a:pPr lvl="1"/>
            <a:endParaRPr lang="en-GB" sz="1200" dirty="0"/>
          </a:p>
          <a:p>
            <a:pPr lvl="1"/>
            <a:r>
              <a:rPr lang="en-GB" sz="1400" dirty="0"/>
              <a:t>Recall for instance the </a:t>
            </a:r>
            <a:r>
              <a:rPr lang="en-GB" sz="1400" dirty="0" err="1"/>
              <a:t>adjoint</a:t>
            </a:r>
            <a:r>
              <a:rPr lang="en-GB" sz="1400" dirty="0"/>
              <a:t> equations for recursion: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To execute them in reverse order,</a:t>
            </a:r>
          </a:p>
          <a:p>
            <a:pPr lvl="2"/>
            <a:endParaRPr lang="en-GB" sz="1400" dirty="0"/>
          </a:p>
          <a:p>
            <a:pPr lvl="2"/>
            <a:r>
              <a:rPr lang="en-GB" sz="1200" dirty="0"/>
              <a:t>Either all Jacobians                                must be computed during the forward pass and held in memory</a:t>
            </a:r>
          </a:p>
          <a:p>
            <a:pPr lvl="2"/>
            <a:endParaRPr lang="en-GB" sz="1200" dirty="0"/>
          </a:p>
          <a:p>
            <a:pPr lvl="2"/>
            <a:r>
              <a:rPr lang="en-GB" sz="1200" dirty="0"/>
              <a:t>Or, all the results           must be stored in memory </a:t>
            </a:r>
          </a:p>
          <a:p>
            <a:pPr lvl="2"/>
            <a:endParaRPr lang="en-GB" sz="1200" dirty="0"/>
          </a:p>
          <a:p>
            <a:pPr lvl="2"/>
            <a:r>
              <a:rPr lang="en-GB" sz="1200" dirty="0"/>
              <a:t>We assumed the second option for simplicity so far, in reality, first option is often better</a:t>
            </a:r>
          </a:p>
          <a:p>
            <a:endParaRPr lang="en-GB" sz="1600" dirty="0"/>
          </a:p>
          <a:p>
            <a:r>
              <a:rPr lang="en-GB" sz="1600" dirty="0"/>
              <a:t>Hence, back-prop consumes vast amounts of memory in return for spectacular speed</a:t>
            </a:r>
          </a:p>
          <a:p>
            <a:endParaRPr lang="en-GB" sz="1600" dirty="0"/>
          </a:p>
          <a:p>
            <a:pPr lvl="1"/>
            <a:endParaRPr lang="en-GB" sz="1200" dirty="0"/>
          </a:p>
          <a:p>
            <a:endParaRPr lang="en-GB" sz="1400" dirty="0"/>
          </a:p>
          <a:p>
            <a:pPr marL="0" indent="0">
              <a:buNone/>
            </a:pPr>
            <a:r>
              <a:rPr lang="en-GB" sz="1400" dirty="0"/>
              <a:t>      </a:t>
            </a:r>
          </a:p>
          <a:p>
            <a:pPr marL="0" indent="0">
              <a:buNone/>
            </a:pPr>
            <a:r>
              <a:rPr lang="en-GB" sz="1400" dirty="0"/>
              <a:t>	</a:t>
            </a:r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93</a:t>
            </a:fld>
            <a:endParaRPr lang="en-GB"/>
          </a:p>
        </p:txBody>
      </p: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6625232"/>
              </p:ext>
            </p:extLst>
          </p:nvPr>
        </p:nvGraphicFramePr>
        <p:xfrm>
          <a:off x="5562640" y="2864367"/>
          <a:ext cx="20955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870" name="Equation" r:id="rId4" imgW="2095200" imgH="507960" progId="Equation.DSMT4">
                  <p:embed/>
                </p:oleObj>
              </mc:Choice>
              <mc:Fallback>
                <p:oleObj name="Equation" r:id="rId4" imgW="20952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62640" y="2864367"/>
                        <a:ext cx="20955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0063170"/>
              </p:ext>
            </p:extLst>
          </p:nvPr>
        </p:nvGraphicFramePr>
        <p:xfrm>
          <a:off x="3346491" y="3885851"/>
          <a:ext cx="10033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871" name="Equation" r:id="rId6" imgW="1002960" imgH="507960" progId="Equation.DSMT4">
                  <p:embed/>
                </p:oleObj>
              </mc:Choice>
              <mc:Fallback>
                <p:oleObj name="Equation" r:id="rId6" imgW="100296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46491" y="3885851"/>
                        <a:ext cx="10033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2883841"/>
              </p:ext>
            </p:extLst>
          </p:nvPr>
        </p:nvGraphicFramePr>
        <p:xfrm>
          <a:off x="3170298" y="4492625"/>
          <a:ext cx="3048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872" name="Equation" r:id="rId8" imgW="304560" imgH="215640" progId="Equation.DSMT4">
                  <p:embed/>
                </p:oleObj>
              </mc:Choice>
              <mc:Fallback>
                <p:oleObj name="Equation" r:id="rId8" imgW="3045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70298" y="4492625"/>
                        <a:ext cx="3048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30502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Reversing order of calculation for differentiation makes it an order of magnitude faster, in return for memory consumption</a:t>
            </a:r>
            <a:endParaRPr lang="en-GB" sz="1600" i="1" dirty="0"/>
          </a:p>
          <a:p>
            <a:endParaRPr lang="en-GB" sz="1600" dirty="0"/>
          </a:p>
          <a:p>
            <a:r>
              <a:rPr lang="en-GB" sz="1600" dirty="0"/>
              <a:t>Computing differentials this way is the same as accumulating </a:t>
            </a:r>
            <a:r>
              <a:rPr lang="en-GB" sz="1600" dirty="0" err="1"/>
              <a:t>adjoints</a:t>
            </a: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Back-prop is efficient and not only because of “telescopic” parameter derivatives</a:t>
            </a:r>
          </a:p>
          <a:p>
            <a:endParaRPr lang="en-GB" sz="1600" dirty="0"/>
          </a:p>
          <a:p>
            <a:r>
              <a:rPr lang="en-GB" sz="1600" dirty="0"/>
              <a:t>The general back-prop algorithm is called </a:t>
            </a:r>
            <a:r>
              <a:rPr lang="en-GB" sz="1600" dirty="0" err="1"/>
              <a:t>Adjoint</a:t>
            </a:r>
            <a:r>
              <a:rPr lang="en-GB" sz="1600" dirty="0"/>
              <a:t> Differentiation or AD</a:t>
            </a:r>
          </a:p>
          <a:p>
            <a:endParaRPr lang="en-GB" sz="1600" dirty="0"/>
          </a:p>
          <a:p>
            <a:r>
              <a:rPr lang="en-GB" sz="1600" dirty="0"/>
              <a:t>Its automated implementation is called Automatic AD or AAD</a:t>
            </a:r>
          </a:p>
          <a:p>
            <a:endParaRPr lang="en-GB" sz="1600" dirty="0"/>
          </a:p>
          <a:p>
            <a:r>
              <a:rPr lang="en-GB" sz="1600" dirty="0"/>
              <a:t>We will now generalize it to any calculation, and code it in C++ ourselves</a:t>
            </a:r>
          </a:p>
          <a:p>
            <a:endParaRPr lang="en-GB" sz="1600" dirty="0"/>
          </a:p>
          <a:p>
            <a:r>
              <a:rPr lang="en-GB" sz="1600" dirty="0"/>
              <a:t>First, let us demonstrate some important application of ANNs in derivatives finance</a:t>
            </a:r>
          </a:p>
          <a:p>
            <a:endParaRPr lang="en-GB" sz="1600" dirty="0"/>
          </a:p>
          <a:p>
            <a:endParaRPr lang="en-GB" sz="1600" dirty="0"/>
          </a:p>
          <a:p>
            <a:pPr lvl="1"/>
            <a:endParaRPr lang="en-GB" sz="1200" dirty="0"/>
          </a:p>
          <a:p>
            <a:endParaRPr lang="en-GB" sz="1400" dirty="0"/>
          </a:p>
          <a:p>
            <a:pPr marL="0" indent="0">
              <a:buNone/>
            </a:pPr>
            <a:r>
              <a:rPr lang="en-GB" sz="1400" dirty="0"/>
              <a:t>      </a:t>
            </a:r>
          </a:p>
          <a:p>
            <a:pPr marL="0" indent="0">
              <a:buNone/>
            </a:pPr>
            <a:r>
              <a:rPr lang="en-GB" sz="1400" dirty="0"/>
              <a:t>	</a:t>
            </a:r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913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52" y="2975915"/>
            <a:ext cx="8696696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Deep learning in finance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35970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Milestones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Deep Learning in derivatives finance is arguably the hottest topic of current research -- Milestones so far (all dated 2018-2019) include: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Learning derivatives </a:t>
            </a:r>
            <a:r>
              <a:rPr lang="en-GB" sz="1400" i="1" dirty="0"/>
              <a:t>prices</a:t>
            </a:r>
            <a:endParaRPr lang="en-GB" sz="1200" i="1" dirty="0"/>
          </a:p>
          <a:p>
            <a:pPr lvl="2"/>
            <a:r>
              <a:rPr lang="en-GB" sz="1200" dirty="0"/>
              <a:t>McGhee (2018) trained a net to compute SABR prices, ultra fast and more accurate than Hagan’s original approximation</a:t>
            </a:r>
            <a:endParaRPr lang="en-GB" sz="1400" dirty="0"/>
          </a:p>
          <a:p>
            <a:pPr lvl="2"/>
            <a:r>
              <a:rPr lang="en-GB" sz="1200" dirty="0"/>
              <a:t>Ferguson and Greene (2018) trained a net to price basket options with inputs including correlation</a:t>
            </a:r>
            <a:endParaRPr lang="en-GB" sz="1400" dirty="0"/>
          </a:p>
          <a:p>
            <a:pPr lvl="2"/>
            <a:r>
              <a:rPr lang="en-GB" sz="1200" dirty="0"/>
              <a:t>Horvath and al. (</a:t>
            </a:r>
            <a:r>
              <a:rPr lang="en-GB" sz="1200" u="sng" dirty="0"/>
              <a:t>Deeply Learning Volatility</a:t>
            </a:r>
            <a:r>
              <a:rPr lang="en-GB" sz="1200" dirty="0"/>
              <a:t>, 2019) built a net for pricing options with </a:t>
            </a:r>
            <a:r>
              <a:rPr lang="en-GB" sz="1200" u="sng" dirty="0"/>
              <a:t>rough volatility</a:t>
            </a:r>
            <a:r>
              <a:rPr lang="en-GB" sz="1200" dirty="0"/>
              <a:t> -- This is particularly significant because:</a:t>
            </a:r>
          </a:p>
          <a:p>
            <a:pPr lvl="3"/>
            <a:r>
              <a:rPr lang="en-GB" sz="1200" dirty="0"/>
              <a:t>There exist no alternatives for pricing with rough vol other than Monte-Carlo</a:t>
            </a:r>
          </a:p>
          <a:p>
            <a:pPr lvl="3"/>
            <a:r>
              <a:rPr lang="en-GB" sz="1200" dirty="0"/>
              <a:t>Allows efficient, industrial calibration, pricing and risk management with rough vol</a:t>
            </a:r>
          </a:p>
          <a:p>
            <a:pPr lvl="3"/>
            <a:r>
              <a:rPr lang="en-GB" sz="1200" dirty="0"/>
              <a:t>So far, rough </a:t>
            </a:r>
            <a:r>
              <a:rPr lang="en-GB" sz="1200" dirty="0" err="1"/>
              <a:t>vol</a:t>
            </a:r>
            <a:r>
              <a:rPr lang="en-GB" sz="1200" dirty="0"/>
              <a:t> was restricted to academic circles due to absence of efficient pricing</a:t>
            </a:r>
          </a:p>
          <a:p>
            <a:pPr lvl="1"/>
            <a:endParaRPr lang="en-GB" sz="1600" dirty="0"/>
          </a:p>
          <a:p>
            <a:pPr lvl="1"/>
            <a:r>
              <a:rPr lang="en-GB" sz="1400" dirty="0"/>
              <a:t>Learning </a:t>
            </a:r>
            <a:r>
              <a:rPr lang="en-GB" sz="1400" i="1" dirty="0"/>
              <a:t>future prices and risks </a:t>
            </a:r>
            <a:r>
              <a:rPr lang="en-GB" sz="1400" dirty="0"/>
              <a:t>of derivatives transactions, netting sets or trading books</a:t>
            </a:r>
          </a:p>
          <a:p>
            <a:pPr lvl="2"/>
            <a:r>
              <a:rPr lang="en-GB" sz="1200" dirty="0"/>
              <a:t>Huge and Savine (</a:t>
            </a:r>
            <a:r>
              <a:rPr lang="en-GB" sz="1200" u="sng" dirty="0"/>
              <a:t>Deep Analytics</a:t>
            </a:r>
            <a:r>
              <a:rPr lang="en-GB" sz="1200" dirty="0"/>
              <a:t>, 2019) established a DL-based methodology </a:t>
            </a:r>
          </a:p>
          <a:p>
            <a:pPr lvl="2"/>
            <a:r>
              <a:rPr lang="en-GB" sz="1200" dirty="0"/>
              <a:t>for fast and accurate computation of </a:t>
            </a:r>
            <a:r>
              <a:rPr lang="en-GB" sz="1200" i="1" dirty="0"/>
              <a:t>future </a:t>
            </a:r>
            <a:r>
              <a:rPr lang="en-GB" sz="1200" dirty="0"/>
              <a:t>prices and risks </a:t>
            </a:r>
          </a:p>
          <a:p>
            <a:pPr lvl="2"/>
            <a:r>
              <a:rPr lang="en-GB" sz="1200" dirty="0"/>
              <a:t>of arbitrary portfolios in arbitrary models</a:t>
            </a:r>
          </a:p>
          <a:p>
            <a:pPr lvl="2"/>
            <a:r>
              <a:rPr lang="en-GB" sz="1200" dirty="0"/>
              <a:t>Also established </a:t>
            </a:r>
            <a:r>
              <a:rPr lang="en-GB" sz="1200" i="1" dirty="0"/>
              <a:t>differential regularization</a:t>
            </a:r>
            <a:r>
              <a:rPr lang="en-GB" sz="1200" dirty="0"/>
              <a:t> to significantly improve the performance of financial neural nets</a:t>
            </a:r>
          </a:p>
          <a:p>
            <a:pPr lvl="2"/>
            <a:endParaRPr lang="en-GB" sz="1200" dirty="0"/>
          </a:p>
          <a:p>
            <a:pPr lvl="1"/>
            <a:r>
              <a:rPr lang="en-GB" sz="1400" dirty="0"/>
              <a:t>Training derivatives hedging agents with Reinforcement Learning (RL) – Hans Buhler and al, </a:t>
            </a:r>
            <a:r>
              <a:rPr lang="en-GB" sz="1400" u="sng" dirty="0"/>
              <a:t>Deep Hedging</a:t>
            </a:r>
            <a:r>
              <a:rPr lang="en-GB" sz="1400" dirty="0"/>
              <a:t>, 2018</a:t>
            </a:r>
          </a:p>
          <a:p>
            <a:pPr lvl="3"/>
            <a:endParaRPr lang="en-GB" sz="2200" dirty="0"/>
          </a:p>
          <a:p>
            <a:endParaRPr lang="en-GB" sz="1800" dirty="0"/>
          </a:p>
          <a:p>
            <a:pPr marL="914400" lvl="2" indent="0">
              <a:buNone/>
            </a:pPr>
            <a:endParaRPr lang="en-GB" sz="1000" dirty="0"/>
          </a:p>
          <a:p>
            <a:pPr marL="0" indent="0">
              <a:buNone/>
            </a:pPr>
            <a:endParaRPr lang="en-GB" sz="22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96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8178800" y="4501738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899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4501738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05136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More </a:t>
            </a:r>
            <a:r>
              <a:rPr lang="en-GB" dirty="0" err="1">
                <a:solidFill>
                  <a:schemeClr val="bg1"/>
                </a:solidFill>
              </a:rPr>
              <a:t>TensorFlow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use </a:t>
            </a:r>
            <a:r>
              <a:rPr lang="en-GB" sz="1600" dirty="0" err="1"/>
              <a:t>TensorFlow</a:t>
            </a:r>
            <a:r>
              <a:rPr lang="en-GB" sz="1600" dirty="0"/>
              <a:t> to train pricing nets, we have already experimented with it -- </a:t>
            </a:r>
            <a:r>
              <a:rPr lang="en-GB" sz="1600" dirty="0" err="1"/>
              <a:t>TensorFlow</a:t>
            </a:r>
            <a:r>
              <a:rPr lang="en-GB" sz="1600" dirty="0"/>
              <a:t> is advertised as:</a:t>
            </a:r>
          </a:p>
          <a:p>
            <a:pPr lvl="1"/>
            <a:r>
              <a:rPr lang="en-GB" sz="1400" dirty="0"/>
              <a:t>A Machine Learning framework open sourced by Google</a:t>
            </a:r>
          </a:p>
          <a:p>
            <a:pPr lvl="1"/>
            <a:r>
              <a:rPr lang="en-GB" sz="1400" dirty="0"/>
              <a:t>The most popular framework for machine learning and deep learning</a:t>
            </a:r>
            <a:endParaRPr lang="en-GB" sz="1800" dirty="0"/>
          </a:p>
          <a:p>
            <a:endParaRPr lang="en-GB" sz="1600" dirty="0"/>
          </a:p>
          <a:p>
            <a:r>
              <a:rPr lang="en-GB" sz="1600" dirty="0" err="1"/>
              <a:t>TensorFlow</a:t>
            </a:r>
            <a:r>
              <a:rPr lang="en-GB" sz="1600" dirty="0"/>
              <a:t> is more than that:</a:t>
            </a:r>
          </a:p>
          <a:p>
            <a:pPr lvl="1"/>
            <a:r>
              <a:rPr lang="en-GB" sz="1400" dirty="0"/>
              <a:t>A high performance math/numerical/matrix library with API in Python</a:t>
            </a:r>
          </a:p>
          <a:p>
            <a:pPr lvl="1"/>
            <a:r>
              <a:rPr lang="en-GB" sz="1400" dirty="0"/>
              <a:t>With 3 perks (in increasing order of </a:t>
            </a:r>
            <a:r>
              <a:rPr lang="en-GB" sz="1400" dirty="0" err="1"/>
              <a:t>perkness</a:t>
            </a:r>
            <a:r>
              <a:rPr lang="en-GB" sz="1400" dirty="0"/>
              <a:t>)</a:t>
            </a:r>
          </a:p>
          <a:p>
            <a:pPr lvl="2">
              <a:buFont typeface="+mj-lt"/>
              <a:buAutoNum type="arabicPeriod"/>
            </a:pPr>
            <a:r>
              <a:rPr lang="en-GB" sz="1400" dirty="0"/>
              <a:t>High level functions to work with ANNs easily and conveniently</a:t>
            </a:r>
          </a:p>
          <a:p>
            <a:pPr lvl="2">
              <a:buFont typeface="+mj-lt"/>
              <a:buAutoNum type="arabicPeriod"/>
            </a:pPr>
            <a:r>
              <a:rPr lang="en-GB" sz="1400" dirty="0"/>
              <a:t>Calculations transparently executed on multi-core CPU or GPU</a:t>
            </a:r>
          </a:p>
          <a:p>
            <a:pPr lvl="2">
              <a:buFont typeface="+mj-lt"/>
              <a:buAutoNum type="arabicPeriod"/>
            </a:pPr>
            <a:r>
              <a:rPr lang="en-GB" sz="1400" b="1" dirty="0"/>
              <a:t>Built-in back-prop so derivatives of your code are computed in constant time, behind the scenes</a:t>
            </a:r>
          </a:p>
          <a:p>
            <a:pPr lvl="2">
              <a:buFont typeface="+mj-lt"/>
              <a:buAutoNum type="arabicPeriod"/>
            </a:pPr>
            <a:endParaRPr lang="en-GB" sz="1600" dirty="0"/>
          </a:p>
          <a:p>
            <a:r>
              <a:rPr lang="en-GB" sz="1600" dirty="0"/>
              <a:t>Working with </a:t>
            </a:r>
            <a:r>
              <a:rPr lang="en-GB" sz="1600" dirty="0" err="1"/>
              <a:t>TensorFlow</a:t>
            </a:r>
            <a:endParaRPr lang="en-GB" sz="1600" dirty="0"/>
          </a:p>
          <a:p>
            <a:pPr lvl="1"/>
            <a:r>
              <a:rPr lang="en-GB" sz="1400" dirty="0"/>
              <a:t>To do all this, TF needs to know computation graphs: sequence and dependency of ops, </a:t>
            </a:r>
            <a:r>
              <a:rPr lang="en-GB" sz="1400" b="1" dirty="0"/>
              <a:t>before</a:t>
            </a:r>
            <a:r>
              <a:rPr lang="en-GB" sz="1400" dirty="0"/>
              <a:t> they are executed</a:t>
            </a:r>
          </a:p>
          <a:p>
            <a:pPr lvl="1"/>
            <a:r>
              <a:rPr lang="en-GB" sz="1400" dirty="0"/>
              <a:t>Hence, working with TF is surprising at first, you must:</a:t>
            </a:r>
          </a:p>
          <a:p>
            <a:pPr lvl="2"/>
            <a:r>
              <a:rPr lang="en-GB" sz="1400" dirty="0"/>
              <a:t>First </a:t>
            </a:r>
            <a:r>
              <a:rPr lang="en-GB" sz="1400" i="1" dirty="0"/>
              <a:t>register</a:t>
            </a:r>
            <a:r>
              <a:rPr lang="en-GB" sz="1400" dirty="0"/>
              <a:t> the calculations with TF, that is, build the graph in TF’s memory space</a:t>
            </a:r>
          </a:p>
          <a:p>
            <a:pPr lvl="2"/>
            <a:r>
              <a:rPr lang="en-GB" sz="1400" dirty="0"/>
              <a:t>Then, tell TF to run the graph, and back-prop through the graph when derivatives are needed</a:t>
            </a:r>
          </a:p>
          <a:p>
            <a:pPr marL="914400" lvl="2" indent="0">
              <a:buNone/>
            </a:pPr>
            <a:endParaRPr lang="en-GB" sz="1000" dirty="0"/>
          </a:p>
          <a:p>
            <a:pPr marL="0" indent="0">
              <a:buNone/>
            </a:pPr>
            <a:endParaRPr lang="en-GB" sz="22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97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8178800" y="4501738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969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4501738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22319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Learning </a:t>
            </a:r>
            <a:r>
              <a:rPr lang="en-GB" dirty="0" err="1">
                <a:solidFill>
                  <a:schemeClr val="bg1"/>
                </a:solidFill>
              </a:rPr>
              <a:t>TensorFlow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/>
            <a:endParaRPr lang="en-GB" sz="1400" dirty="0"/>
          </a:p>
          <a:p>
            <a:pPr marL="914400" lvl="2" indent="0">
              <a:buNone/>
            </a:pPr>
            <a:endParaRPr lang="en-GB" sz="1000" dirty="0"/>
          </a:p>
          <a:p>
            <a:pPr marL="0" indent="0">
              <a:buNone/>
            </a:pPr>
            <a:endParaRPr lang="en-GB" sz="22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98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8178800" y="4501738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962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4501738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8178800" y="4501738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963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4501738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2" descr="https://covers.oreillystatic.com/images/0636920052289/lrg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98" y="1995538"/>
            <a:ext cx="2813935" cy="369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3695" name="Picture 111" descr="https://images-na.ssl-images-amazon.com/images/I/51b9nbMZQgL._SX379_BO1,204,203,200_.jpg">
            <a:extLst>
              <a:ext uri="{FF2B5EF4-FFF2-40B4-BE49-F238E27FC236}">
                <a16:creationId xmlns:a16="http://schemas.microsoft.com/office/drawing/2014/main" id="{C4A8ADD4-C21A-42CB-9BBB-5D70AB12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463" y="1990590"/>
            <a:ext cx="2818853" cy="369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5F44E6-9BE9-42E3-BD5E-DB1C88D34A17}"/>
              </a:ext>
            </a:extLst>
          </p:cNvPr>
          <p:cNvSpPr txBox="1"/>
          <p:nvPr/>
        </p:nvSpPr>
        <p:spPr>
          <a:xfrm>
            <a:off x="2269051" y="5778303"/>
            <a:ext cx="24098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TensorFlow</a:t>
            </a:r>
            <a:r>
              <a:rPr lang="en-US" sz="1400" dirty="0"/>
              <a:t> 1</a:t>
            </a:r>
          </a:p>
          <a:p>
            <a:pPr algn="ctr"/>
            <a:r>
              <a:rPr lang="en-US" sz="1200" i="1" dirty="0"/>
              <a:t>which we use in these lectures</a:t>
            </a:r>
            <a:endParaRPr lang="aa-ET" sz="12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5F44E6-9BE9-42E3-BD5E-DB1C88D34A17}"/>
              </a:ext>
            </a:extLst>
          </p:cNvPr>
          <p:cNvSpPr txBox="1"/>
          <p:nvPr/>
        </p:nvSpPr>
        <p:spPr>
          <a:xfrm>
            <a:off x="7431086" y="5765406"/>
            <a:ext cx="24098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TensorFlow</a:t>
            </a:r>
            <a:r>
              <a:rPr lang="en-US" sz="1400" dirty="0"/>
              <a:t> 2</a:t>
            </a:r>
          </a:p>
          <a:p>
            <a:pPr algn="ctr"/>
            <a:r>
              <a:rPr lang="en-US" sz="1200" i="1" dirty="0"/>
              <a:t>significantly different API</a:t>
            </a:r>
          </a:p>
          <a:p>
            <a:pPr algn="ctr"/>
            <a:r>
              <a:rPr lang="en-US" sz="1200" i="1" dirty="0"/>
              <a:t>released October 2019</a:t>
            </a:r>
            <a:endParaRPr lang="aa-ET" sz="1200" i="1" dirty="0"/>
          </a:p>
        </p:txBody>
      </p:sp>
    </p:spTree>
    <p:extLst>
      <p:ext uri="{BB962C8B-B14F-4D97-AF65-F5344CB8AC3E}">
        <p14:creationId xmlns:p14="http://schemas.microsoft.com/office/powerpoint/2010/main" val="40003811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Learn pricing from simulated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200" dirty="0"/>
              <a:t>Simulation under risk-neutral probability </a:t>
            </a:r>
            <a:r>
              <a:rPr lang="en-GB" sz="1200"/>
              <a:t>Q </a:t>
            </a:r>
            <a:br>
              <a:rPr lang="en-GB" sz="1200"/>
            </a:br>
            <a:r>
              <a:rPr lang="en-GB" sz="1200"/>
              <a:t>in some arbitrary model</a:t>
            </a:r>
            <a:br>
              <a:rPr lang="en-GB" sz="1200"/>
            </a:br>
            <a:endParaRPr lang="en-GB" sz="1200" dirty="0"/>
          </a:p>
          <a:p>
            <a:r>
              <a:rPr lang="en-GB" sz="1200" i="1" dirty="0"/>
              <a:t>x</a:t>
            </a:r>
            <a:r>
              <a:rPr lang="en-GB" sz="1200" dirty="0"/>
              <a:t> = state at time </a:t>
            </a:r>
            <a:r>
              <a:rPr lang="en-GB" sz="1200" i="1" dirty="0"/>
              <a:t>t1</a:t>
            </a:r>
            <a:r>
              <a:rPr lang="en-GB" sz="1200" dirty="0"/>
              <a:t>, including:</a:t>
            </a:r>
          </a:p>
          <a:p>
            <a:pPr lvl="1"/>
            <a:r>
              <a:rPr lang="en-GB" sz="1200" dirty="0"/>
              <a:t>model state</a:t>
            </a:r>
            <a:br>
              <a:rPr lang="en-GB" sz="1200"/>
            </a:br>
            <a:r>
              <a:rPr lang="en-GB" sz="1200"/>
              <a:t>example: spot</a:t>
            </a:r>
            <a:endParaRPr lang="en-GB" sz="1200" dirty="0"/>
          </a:p>
          <a:p>
            <a:pPr lvl="1"/>
            <a:r>
              <a:rPr lang="en-GB" sz="1200" dirty="0"/>
              <a:t>product state</a:t>
            </a:r>
            <a:br>
              <a:rPr lang="en-GB" sz="1200"/>
            </a:br>
            <a:r>
              <a:rPr lang="en-GB" sz="1200"/>
              <a:t>example: is barrier </a:t>
            </a:r>
            <a:r>
              <a:rPr lang="en-GB" sz="1200" dirty="0"/>
              <a:t>hit?</a:t>
            </a:r>
          </a:p>
          <a:p>
            <a:endParaRPr lang="en-GB" sz="1200" dirty="0"/>
          </a:p>
          <a:p>
            <a:r>
              <a:rPr lang="en-GB" sz="1200" i="1" dirty="0"/>
              <a:t>y</a:t>
            </a:r>
            <a:r>
              <a:rPr lang="en-GB" sz="1200" dirty="0"/>
              <a:t> = payoff at </a:t>
            </a:r>
            <a:r>
              <a:rPr lang="en-GB" sz="1200"/>
              <a:t>time </a:t>
            </a:r>
            <a:r>
              <a:rPr lang="en-GB" sz="1200" i="1"/>
              <a:t>t2&gt;t1 </a:t>
            </a:r>
            <a:br>
              <a:rPr lang="en-GB" sz="1200" i="1"/>
            </a:br>
            <a:endParaRPr lang="en-GB" sz="1200" dirty="0"/>
          </a:p>
          <a:p>
            <a:r>
              <a:rPr lang="en-GB" sz="1200"/>
              <a:t>For an ML model,</a:t>
            </a:r>
            <a:br>
              <a:rPr lang="en-GB" sz="1200"/>
            </a:br>
            <a:r>
              <a:rPr lang="en-GB" sz="1200"/>
              <a:t>correctly trained to minimize MSE on this data, </a:t>
            </a:r>
            <a:br>
              <a:rPr lang="en-GB" sz="1200"/>
            </a:br>
            <a:r>
              <a:rPr lang="en-GB" sz="1200"/>
              <a:t>we </a:t>
            </a:r>
            <a:r>
              <a:rPr lang="en-GB" sz="1200" dirty="0"/>
              <a:t>saw that:</a:t>
            </a:r>
          </a:p>
          <a:p>
            <a:endParaRPr lang="en-GB" sz="1200" dirty="0"/>
          </a:p>
          <a:p>
            <a:endParaRPr lang="en-GB" sz="1200"/>
          </a:p>
          <a:p>
            <a:r>
              <a:rPr lang="en-GB" sz="1200"/>
              <a:t>which is, indeed, the theoretical price at </a:t>
            </a:r>
            <a:r>
              <a:rPr lang="en-GB" sz="1200" i="1"/>
              <a:t>t1</a:t>
            </a:r>
          </a:p>
          <a:p>
            <a:endParaRPr lang="en-GB" sz="1200" i="1" dirty="0"/>
          </a:p>
          <a:p>
            <a:r>
              <a:rPr lang="en-GB" sz="1200"/>
              <a:t>Hinting that pricing can be learned from samples alone</a:t>
            </a:r>
            <a:endParaRPr lang="en-GB" sz="12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196032"/>
            <a:ext cx="2743200" cy="365125"/>
          </a:xfrm>
        </p:spPr>
        <p:txBody>
          <a:bodyPr/>
          <a:lstStyle/>
          <a:p>
            <a:fld id="{20222C57-82CF-4D8A-8DC1-229C0B8895A7}" type="slidenum">
              <a:rPr lang="en-GB" smtClean="0"/>
              <a:t>99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4085675"/>
              </p:ext>
            </p:extLst>
          </p:nvPr>
        </p:nvGraphicFramePr>
        <p:xfrm>
          <a:off x="8178800" y="3842655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939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3842655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792" y="1836587"/>
            <a:ext cx="2640385" cy="170988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4654792" y="3719357"/>
            <a:ext cx="28005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654792" y="2130838"/>
            <a:ext cx="0" cy="1588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08643" y="3596434"/>
            <a:ext cx="4471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1"/>
                </a:solidFill>
              </a:rPr>
              <a:t>S1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69427" y="1906886"/>
            <a:ext cx="929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max(S2-K,0)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7408643" y="2651445"/>
            <a:ext cx="447188" cy="233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831" y="1699046"/>
            <a:ext cx="3513071" cy="23420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E72985-2810-4E3A-B1C9-151F1B22D86C}"/>
              </a:ext>
            </a:extLst>
          </p:cNvPr>
          <p:cNvSpPr txBox="1"/>
          <p:nvPr/>
        </p:nvSpPr>
        <p:spPr>
          <a:xfrm>
            <a:off x="5508165" y="4232896"/>
            <a:ext cx="505460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Example: European call in Black </a:t>
            </a:r>
            <a:r>
              <a:rPr lang="en-US" sz="1200" b="1"/>
              <a:t>&amp; Scholes</a:t>
            </a:r>
          </a:p>
          <a:p>
            <a:pPr algn="ctr"/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True solution: Black &amp; Scholes’ formula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For reference and assessment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The model only learns from the samples</a:t>
            </a:r>
            <a:endParaRPr lang="en-US" sz="12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3063177"/>
              </p:ext>
            </p:extLst>
          </p:nvPr>
        </p:nvGraphicFramePr>
        <p:xfrm>
          <a:off x="1502305" y="4973015"/>
          <a:ext cx="2120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940" name="Equation" r:id="rId8" imgW="2120760" imgH="304560" progId="Equation.DSMT4">
                  <p:embed/>
                </p:oleObj>
              </mc:Choice>
              <mc:Fallback>
                <p:oleObj name="Equation" r:id="rId8" imgW="21207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02305" y="4973015"/>
                        <a:ext cx="2120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4390216"/>
              </p:ext>
            </p:extLst>
          </p:nvPr>
        </p:nvGraphicFramePr>
        <p:xfrm>
          <a:off x="5811838" y="4703763"/>
          <a:ext cx="850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941" name="Equation" r:id="rId10" imgW="850680" imgH="393480" progId="Equation.DSMT4">
                  <p:embed/>
                </p:oleObj>
              </mc:Choice>
              <mc:Fallback>
                <p:oleObj name="Equation" r:id="rId10" imgW="8506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811838" y="4703763"/>
                        <a:ext cx="8509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3698365"/>
              </p:ext>
            </p:extLst>
          </p:nvPr>
        </p:nvGraphicFramePr>
        <p:xfrm>
          <a:off x="5197313" y="5206588"/>
          <a:ext cx="68072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942" name="Equation" r:id="rId12" imgW="6806880" imgH="685800" progId="Equation.DSMT4">
                  <p:embed/>
                </p:oleObj>
              </mc:Choice>
              <mc:Fallback>
                <p:oleObj name="Equation" r:id="rId12" imgW="680688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197313" y="5206588"/>
                        <a:ext cx="68072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2514114"/>
              </p:ext>
            </p:extLst>
          </p:nvPr>
        </p:nvGraphicFramePr>
        <p:xfrm>
          <a:off x="7788810" y="4725859"/>
          <a:ext cx="8890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943" name="Equation" r:id="rId14" imgW="888840" imgH="317160" progId="Equation.DSMT4">
                  <p:embed/>
                </p:oleObj>
              </mc:Choice>
              <mc:Fallback>
                <p:oleObj name="Equation" r:id="rId14" imgW="88884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788810" y="4725859"/>
                        <a:ext cx="8890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6302999"/>
              </p:ext>
            </p:extLst>
          </p:nvPr>
        </p:nvGraphicFramePr>
        <p:xfrm>
          <a:off x="7013614" y="4785644"/>
          <a:ext cx="419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944" name="Equation" r:id="rId16" imgW="419040" imgH="241200" progId="Equation.DSMT4">
                  <p:embed/>
                </p:oleObj>
              </mc:Choice>
              <mc:Fallback>
                <p:oleObj name="Equation" r:id="rId16" imgW="4190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013614" y="4785644"/>
                        <a:ext cx="419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1496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13485</TotalTime>
  <Words>14778</Words>
  <Application>Microsoft Office PowerPoint</Application>
  <PresentationFormat>Widescreen</PresentationFormat>
  <Paragraphs>3234</Paragraphs>
  <Slides>158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158</vt:i4>
      </vt:variant>
    </vt:vector>
  </HeadingPairs>
  <TitlesOfParts>
    <vt:vector size="165" baseType="lpstr">
      <vt:lpstr>Arial</vt:lpstr>
      <vt:lpstr>Calibri</vt:lpstr>
      <vt:lpstr>Calibri Light</vt:lpstr>
      <vt:lpstr>Consolas</vt:lpstr>
      <vt:lpstr>Symbol</vt:lpstr>
      <vt:lpstr>Office Theme</vt:lpstr>
      <vt:lpstr>Equation</vt:lpstr>
      <vt:lpstr>Computational Finance and Machine Learning in Finance </vt:lpstr>
      <vt:lpstr>all the material, slides, code, notebooks, spreadsheets and more  sites.google.com/view/antoinesavine-compFinLecture</vt:lpstr>
      <vt:lpstr>Need for Speed</vt:lpstr>
      <vt:lpstr>Need for Speed</vt:lpstr>
      <vt:lpstr>Need for Speed: derivatives books</vt:lpstr>
      <vt:lpstr>Need for Speed: regulations</vt:lpstr>
      <vt:lpstr>Counterparty Value Adjustment (CVA)</vt:lpstr>
      <vt:lpstr>CVA as an option</vt:lpstr>
      <vt:lpstr>CVA: pricing</vt:lpstr>
      <vt:lpstr>CVA: risk conundrum</vt:lpstr>
      <vt:lpstr>Speed is a matter of life or death</vt:lpstr>
      <vt:lpstr>How to achieve speed: classic avenues</vt:lpstr>
      <vt:lpstr>How to achieve speed: cutting edge</vt:lpstr>
      <vt:lpstr>How to achieve speed: future tech</vt:lpstr>
      <vt:lpstr>Summary of the course</vt:lpstr>
      <vt:lpstr>Programming for Speed</vt:lpstr>
      <vt:lpstr>Demonstration 1: matrix product 30x faster</vt:lpstr>
      <vt:lpstr>Demonstration 2: Dupire’s model (1992)</vt:lpstr>
      <vt:lpstr>Demonstration 2: Results</vt:lpstr>
      <vt:lpstr>Demonstration 2: material</vt:lpstr>
      <vt:lpstr>Deep Learning</vt:lpstr>
      <vt:lpstr>Neural networks and deep learning</vt:lpstr>
      <vt:lpstr>Linear regression</vt:lpstr>
      <vt:lpstr>Linear classification</vt:lpstr>
      <vt:lpstr>Linear fit</vt:lpstr>
      <vt:lpstr>Linear limitations</vt:lpstr>
      <vt:lpstr>Basis function regression</vt:lpstr>
      <vt:lpstr>basis function regression: performance</vt:lpstr>
      <vt:lpstr>Curse of dimensionality</vt:lpstr>
      <vt:lpstr>Explosion of basis functions</vt:lpstr>
      <vt:lpstr>Overfitting and the variance-bias trade-off</vt:lpstr>
      <vt:lpstr>ANN: learn basis functions from data</vt:lpstr>
      <vt:lpstr>Learn features from data</vt:lpstr>
      <vt:lpstr>Perceptron</vt:lpstr>
      <vt:lpstr>Perceptron (2)</vt:lpstr>
      <vt:lpstr>Perceptron (3)</vt:lpstr>
      <vt:lpstr>Prediction with perceptrons</vt:lpstr>
      <vt:lpstr>Activations</vt:lpstr>
      <vt:lpstr>Computation graph and complexity</vt:lpstr>
      <vt:lpstr>Perceptron: summary</vt:lpstr>
      <vt:lpstr>Perceptron: training</vt:lpstr>
      <vt:lpstr>More on regression, basis functions and ANNs</vt:lpstr>
      <vt:lpstr>Batch prediction</vt:lpstr>
      <vt:lpstr>Batch prediction (2)</vt:lpstr>
      <vt:lpstr>Deep learning</vt:lpstr>
      <vt:lpstr>Multi-layer perceptron (MLP)</vt:lpstr>
      <vt:lpstr>Deep learning: rationale</vt:lpstr>
      <vt:lpstr>Learning by composition</vt:lpstr>
      <vt:lpstr>Example : image recognition by deep learning</vt:lpstr>
      <vt:lpstr>Another (more realistic) example</vt:lpstr>
      <vt:lpstr>Deep learning heuristics</vt:lpstr>
      <vt:lpstr>More deep learning heuristics</vt:lpstr>
      <vt:lpstr>More deep learning heuristics (2)</vt:lpstr>
      <vt:lpstr>Back-Propagation</vt:lpstr>
      <vt:lpstr>Elements of multivariate calculus</vt:lpstr>
      <vt:lpstr>Gradients</vt:lpstr>
      <vt:lpstr>Gradients: key properties</vt:lpstr>
      <vt:lpstr>Matrix gradients</vt:lpstr>
      <vt:lpstr>Jacobians</vt:lpstr>
      <vt:lpstr>Jacobians the other way</vt:lpstr>
      <vt:lpstr>Jacobians of linear functions</vt:lpstr>
      <vt:lpstr>Jacobians of element-wise functions</vt:lpstr>
      <vt:lpstr>Vector functions of matrices</vt:lpstr>
      <vt:lpstr>How to train your network</vt:lpstr>
      <vt:lpstr>Bad news good news</vt:lpstr>
      <vt:lpstr>Differentials by finite differences</vt:lpstr>
      <vt:lpstr>Automatic derivatives with FD</vt:lpstr>
      <vt:lpstr>Analytic differentials in MLPs</vt:lpstr>
      <vt:lpstr>Analytic differentials in MLPs: Framing</vt:lpstr>
      <vt:lpstr>Differentials for single example or batch</vt:lpstr>
      <vt:lpstr>Differentials: linear regression</vt:lpstr>
      <vt:lpstr>Differentials: shallow net</vt:lpstr>
      <vt:lpstr>Differentials: deep net</vt:lpstr>
      <vt:lpstr>Back-prop: single example, vanilla net</vt:lpstr>
      <vt:lpstr>Back-prop: efficiency</vt:lpstr>
      <vt:lpstr>Exercise: batch back-prop, vanilla net</vt:lpstr>
      <vt:lpstr>Solution</vt:lpstr>
      <vt:lpstr>Generalization</vt:lpstr>
      <vt:lpstr>General ANNs</vt:lpstr>
      <vt:lpstr>General back-prop</vt:lpstr>
      <vt:lpstr>Adjoints</vt:lpstr>
      <vt:lpstr>Adjoint differentiation</vt:lpstr>
      <vt:lpstr>Adjoint differentiation (2)</vt:lpstr>
      <vt:lpstr>Manual adjoint differentiation</vt:lpstr>
      <vt:lpstr>Automatic adjoint differentiation</vt:lpstr>
      <vt:lpstr>Computation graphs</vt:lpstr>
      <vt:lpstr>Adjoint accumulation</vt:lpstr>
      <vt:lpstr>Final general back-prop algorithm</vt:lpstr>
      <vt:lpstr>Reverse order magic</vt:lpstr>
      <vt:lpstr>Reverse order magic (2)</vt:lpstr>
      <vt:lpstr>Reverse order magic (3)</vt:lpstr>
      <vt:lpstr>Reverse order magic (4)</vt:lpstr>
      <vt:lpstr>Reverse order magic (5)</vt:lpstr>
      <vt:lpstr>Conclusion</vt:lpstr>
      <vt:lpstr>Deep learning in finance</vt:lpstr>
      <vt:lpstr>Milestones</vt:lpstr>
      <vt:lpstr>More TensorFlow</vt:lpstr>
      <vt:lpstr>Learning TensorFlow</vt:lpstr>
      <vt:lpstr>Learn pricing from simulated data</vt:lpstr>
      <vt:lpstr>Learn pricing from simulated data</vt:lpstr>
      <vt:lpstr> Conclusion</vt:lpstr>
      <vt:lpstr>AD through evaluation graphs</vt:lpstr>
      <vt:lpstr>Computation graphs and adjoint propagation</vt:lpstr>
      <vt:lpstr>Example: Black &amp; Scholes</vt:lpstr>
      <vt:lpstr>Black &amp; Scholes: computation graph</vt:lpstr>
      <vt:lpstr>Ops</vt:lpstr>
      <vt:lpstr>Jacobians</vt:lpstr>
      <vt:lpstr>Adjoint equations</vt:lpstr>
      <vt:lpstr>“Atomic” ops</vt:lpstr>
      <vt:lpstr>Control flow</vt:lpstr>
      <vt:lpstr>Conclusion</vt:lpstr>
      <vt:lpstr>Recording calculations on tape</vt:lpstr>
      <vt:lpstr>C++ code</vt:lpstr>
      <vt:lpstr>Automatic differentiation</vt:lpstr>
      <vt:lpstr>Graph extraction</vt:lpstr>
      <vt:lpstr>Operator overloading</vt:lpstr>
      <vt:lpstr>Recording operations</vt:lpstr>
      <vt:lpstr>Lazy evaluation</vt:lpstr>
      <vt:lpstr>Conventional implementation</vt:lpstr>
      <vt:lpstr>Simplistic implementation</vt:lpstr>
      <vt:lpstr>Record and tape data structures</vt:lpstr>
      <vt:lpstr>Custom real number</vt:lpstr>
      <vt:lpstr>Operator overloading</vt:lpstr>
      <vt:lpstr>On-class operator overloading</vt:lpstr>
      <vt:lpstr>Function overloading</vt:lpstr>
      <vt:lpstr>Custom function overloading</vt:lpstr>
      <vt:lpstr>Avoiding code duplication</vt:lpstr>
      <vt:lpstr>Comparison operator overloading</vt:lpstr>
      <vt:lpstr>Applying the recording framework</vt:lpstr>
      <vt:lpstr>Instrumenting computation code</vt:lpstr>
      <vt:lpstr>Instrumenting computation code</vt:lpstr>
      <vt:lpstr>Tape vs graph</vt:lpstr>
      <vt:lpstr>Tape vs graph (2)</vt:lpstr>
      <vt:lpstr>AAD</vt:lpstr>
      <vt:lpstr>Ancestors</vt:lpstr>
      <vt:lpstr>Successors</vt:lpstr>
      <vt:lpstr>Adjoint accumulation V1</vt:lpstr>
      <vt:lpstr>Adjoint accumulation V2</vt:lpstr>
      <vt:lpstr>Adjoint accumulation algorithm</vt:lpstr>
      <vt:lpstr>Adjoint accumulation code</vt:lpstr>
      <vt:lpstr>Application to Black &amp; Scholes</vt:lpstr>
      <vt:lpstr>Complexity</vt:lpstr>
      <vt:lpstr>Conclusion</vt:lpstr>
      <vt:lpstr>AAD for financial simulations</vt:lpstr>
      <vt:lpstr>Simple simulation code</vt:lpstr>
      <vt:lpstr>Simulation code, version 1</vt:lpstr>
      <vt:lpstr>A simplistic code</vt:lpstr>
      <vt:lpstr>An inefficient code</vt:lpstr>
      <vt:lpstr>Smoothing barrier options</vt:lpstr>
      <vt:lpstr>Smooth barrier</vt:lpstr>
      <vt:lpstr>Simulation code with smooth barrier</vt:lpstr>
      <vt:lpstr>Simulation code</vt:lpstr>
      <vt:lpstr>Differentiation</vt:lpstr>
      <vt:lpstr>Differentiation code</vt:lpstr>
      <vt:lpstr>Testing differentiation</vt:lpstr>
      <vt:lpstr>Solution in principle</vt:lpstr>
      <vt:lpstr>Solution in code</vt:lpstr>
      <vt:lpstr>Performance</vt:lpstr>
    </vt:vector>
  </TitlesOfParts>
  <Company>Danske Bank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Automatic Adjoint Differentiation - AAD - in Machine Learning and Finance</dc:title>
  <dc:creator>Antoine Savine</dc:creator>
  <cp:lastModifiedBy>Antoine S.</cp:lastModifiedBy>
  <cp:revision>1172</cp:revision>
  <dcterms:created xsi:type="dcterms:W3CDTF">2018-11-05T09:01:25Z</dcterms:created>
  <dcterms:modified xsi:type="dcterms:W3CDTF">2019-10-11T16:48:03Z</dcterms:modified>
</cp:coreProperties>
</file>